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10.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11.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12.xml" ContentType="application/vnd.openxmlformats-officedocument.presentationml.notesSlide+xml"/>
  <Override PartName="/ppt/charts/chart8.xml" ContentType="application/vnd.openxmlformats-officedocument.drawingml.chart+xml"/>
  <Override PartName="/ppt/notesSlides/notesSlide13.xml" ContentType="application/vnd.openxmlformats-officedocument.presentationml.notesSlide+xml"/>
  <Override PartName="/ppt/charts/chart9.xml" ContentType="application/vnd.openxmlformats-officedocument.drawingml.chart+xml"/>
  <Override PartName="/ppt/charts/chart10.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1.xml" ContentType="application/vnd.openxmlformats-officedocument.drawingml.chart+xml"/>
  <Override PartName="/ppt/charts/chart12.xml" ContentType="application/vnd.openxmlformats-officedocument.drawingml.chart+xml"/>
  <Override PartName="/ppt/notesSlides/notesSlide17.xml" ContentType="application/vnd.openxmlformats-officedocument.presentationml.notesSlide+xml"/>
  <Override PartName="/ppt/charts/chart13.xml" ContentType="application/vnd.openxmlformats-officedocument.drawingml.chart+xml"/>
  <Override PartName="/ppt/charts/chart14.xml" ContentType="application/vnd.openxmlformats-officedocument.drawingml.chart+xml"/>
  <Override PartName="/ppt/notesSlides/notesSlide18.xml" ContentType="application/vnd.openxmlformats-officedocument.presentationml.notesSlide+xml"/>
  <Override PartName="/ppt/charts/chart15.xml" ContentType="application/vnd.openxmlformats-officedocument.drawingml.chart+xml"/>
  <Override PartName="/ppt/charts/chart16.xml" ContentType="application/vnd.openxmlformats-officedocument.drawingml.chart+xml"/>
  <Override PartName="/ppt/notesSlides/notesSlide19.xml" ContentType="application/vnd.openxmlformats-officedocument.presentationml.notesSlide+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20.xml" ContentType="application/vnd.openxmlformats-officedocument.drawingml.chart+xml"/>
  <Override PartName="/ppt/charts/chart21.xml" ContentType="application/vnd.openxmlformats-officedocument.drawingml.chart+xml"/>
  <Override PartName="/ppt/notesSlides/notesSlide23.xml" ContentType="application/vnd.openxmlformats-officedocument.presentationml.notesSlide+xml"/>
  <Override PartName="/ppt/charts/chart22.xml" ContentType="application/vnd.openxmlformats-officedocument.drawingml.chart+xml"/>
  <Override PartName="/ppt/charts/chart23.xml" ContentType="application/vnd.openxmlformats-officedocument.drawingml.chart+xml"/>
  <Override PartName="/ppt/notesSlides/notesSlide24.xml" ContentType="application/vnd.openxmlformats-officedocument.presentationml.notesSlide+xml"/>
  <Override PartName="/ppt/charts/chart24.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25.xml" ContentType="application/vnd.openxmlformats-officedocument.drawingml.chart+xml"/>
  <Override PartName="/ppt/charts/chart26.xml" ContentType="application/vnd.openxmlformats-officedocument.drawingml.chart+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27.xml" ContentType="application/vnd.openxmlformats-officedocument.drawingml.chart+xml"/>
  <Override PartName="/ppt/charts/chart28.xml" ContentType="application/vnd.openxmlformats-officedocument.drawingml.chart+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rts/chart29.xml" ContentType="application/vnd.openxmlformats-officedocument.drawingml.chart+xml"/>
  <Override PartName="/ppt/notesSlides/notesSlide36.xml" ContentType="application/vnd.openxmlformats-officedocument.presentationml.notesSlide+xml"/>
  <Override PartName="/ppt/charts/chart30.xml" ContentType="application/vnd.openxmlformats-officedocument.drawingml.chart+xml"/>
  <Override PartName="/ppt/charts/chart31.xml" ContentType="application/vnd.openxmlformats-officedocument.drawingml.chart+xml"/>
  <Override PartName="/ppt/notesSlides/notesSlide37.xml" ContentType="application/vnd.openxmlformats-officedocument.presentationml.notesSlide+xml"/>
  <Override PartName="/ppt/charts/chart32.xml" ContentType="application/vnd.openxmlformats-officedocument.drawingml.chart+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rts/chart33.xml" ContentType="application/vnd.openxmlformats-officedocument.drawingml.chart+xml"/>
  <Override PartName="/ppt/notesSlides/notesSlide41.xml" ContentType="application/vnd.openxmlformats-officedocument.presentationml.notesSlide+xml"/>
  <Override PartName="/ppt/charts/chart34.xml" ContentType="application/vnd.openxmlformats-officedocument.drawingml.chart+xml"/>
  <Override PartName="/ppt/charts/chart35.xml" ContentType="application/vnd.openxmlformats-officedocument.drawingml.chart+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rts/chart36.xml" ContentType="application/vnd.openxmlformats-officedocument.drawingml.chart+xml"/>
  <Override PartName="/ppt/notesSlides/notesSlide44.xml" ContentType="application/vnd.openxmlformats-officedocument.presentationml.notesSlide+xml"/>
  <Override PartName="/ppt/charts/chart37.xml" ContentType="application/vnd.openxmlformats-officedocument.drawingml.chart+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rts/chart38.xml" ContentType="application/vnd.openxmlformats-officedocument.drawingml.chart+xml"/>
  <Override PartName="/ppt/charts/chart39.xml" ContentType="application/vnd.openxmlformats-officedocument.drawingml.chart+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charts/chart40.xml" ContentType="application/vnd.openxmlformats-officedocument.drawingml.chart+xml"/>
  <Override PartName="/ppt/charts/chart41.xml" ContentType="application/vnd.openxmlformats-officedocument.drawingml.chart+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5"/>
  </p:notesMasterIdLst>
  <p:handoutMasterIdLst>
    <p:handoutMasterId r:id="rId76"/>
  </p:handoutMasterIdLst>
  <p:sldIdLst>
    <p:sldId id="486" r:id="rId2"/>
    <p:sldId id="487" r:id="rId3"/>
    <p:sldId id="480" r:id="rId4"/>
    <p:sldId id="432" r:id="rId5"/>
    <p:sldId id="433" r:id="rId6"/>
    <p:sldId id="440" r:id="rId7"/>
    <p:sldId id="434" r:id="rId8"/>
    <p:sldId id="482" r:id="rId9"/>
    <p:sldId id="478" r:id="rId10"/>
    <p:sldId id="483" r:id="rId11"/>
    <p:sldId id="479" r:id="rId12"/>
    <p:sldId id="437" r:id="rId13"/>
    <p:sldId id="438" r:id="rId14"/>
    <p:sldId id="444" r:id="rId15"/>
    <p:sldId id="453" r:id="rId16"/>
    <p:sldId id="390" r:id="rId17"/>
    <p:sldId id="461" r:id="rId18"/>
    <p:sldId id="462" r:id="rId19"/>
    <p:sldId id="282" r:id="rId20"/>
    <p:sldId id="283" r:id="rId21"/>
    <p:sldId id="257" r:id="rId22"/>
    <p:sldId id="369" r:id="rId23"/>
    <p:sldId id="289" r:id="rId24"/>
    <p:sldId id="300" r:id="rId25"/>
    <p:sldId id="316" r:id="rId26"/>
    <p:sldId id="277" r:id="rId27"/>
    <p:sldId id="278" r:id="rId28"/>
    <p:sldId id="330" r:id="rId29"/>
    <p:sldId id="463" r:id="rId30"/>
    <p:sldId id="465" r:id="rId31"/>
    <p:sldId id="466" r:id="rId32"/>
    <p:sldId id="467" r:id="rId33"/>
    <p:sldId id="468" r:id="rId34"/>
    <p:sldId id="469" r:id="rId35"/>
    <p:sldId id="470" r:id="rId36"/>
    <p:sldId id="471" r:id="rId37"/>
    <p:sldId id="472" r:id="rId38"/>
    <p:sldId id="331" r:id="rId39"/>
    <p:sldId id="333" r:id="rId40"/>
    <p:sldId id="368" r:id="rId41"/>
    <p:sldId id="473" r:id="rId42"/>
    <p:sldId id="334" r:id="rId43"/>
    <p:sldId id="474" r:id="rId44"/>
    <p:sldId id="349" r:id="rId45"/>
    <p:sldId id="342" r:id="rId46"/>
    <p:sldId id="350" r:id="rId47"/>
    <p:sldId id="348" r:id="rId48"/>
    <p:sldId id="339" r:id="rId49"/>
    <p:sldId id="476" r:id="rId50"/>
    <p:sldId id="341" r:id="rId51"/>
    <p:sldId id="344" r:id="rId52"/>
    <p:sldId id="445" r:id="rId53"/>
    <p:sldId id="446" r:id="rId54"/>
    <p:sldId id="450" r:id="rId55"/>
    <p:sldId id="403" r:id="rId56"/>
    <p:sldId id="405" r:id="rId57"/>
    <p:sldId id="406" r:id="rId58"/>
    <p:sldId id="408" r:id="rId59"/>
    <p:sldId id="409" r:id="rId60"/>
    <p:sldId id="481" r:id="rId61"/>
    <p:sldId id="422" r:id="rId62"/>
    <p:sldId id="423" r:id="rId63"/>
    <p:sldId id="424" r:id="rId64"/>
    <p:sldId id="392" r:id="rId65"/>
    <p:sldId id="425" r:id="rId66"/>
    <p:sldId id="426" r:id="rId67"/>
    <p:sldId id="451" r:id="rId68"/>
    <p:sldId id="429" r:id="rId69"/>
    <p:sldId id="454" r:id="rId70"/>
    <p:sldId id="484" r:id="rId71"/>
    <p:sldId id="489" r:id="rId72"/>
    <p:sldId id="485" r:id="rId73"/>
    <p:sldId id="488" r:id="rId74"/>
  </p:sldIdLst>
  <p:sldSz cx="9144000" cy="6858000" type="letter"/>
  <p:notesSz cx="9232900" cy="6934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1CE95992-AC62-48F0-A423-F0075C4DA51C}">
          <p14:sldIdLst>
            <p14:sldId id="486"/>
            <p14:sldId id="487"/>
            <p14:sldId id="480"/>
            <p14:sldId id="432"/>
            <p14:sldId id="433"/>
            <p14:sldId id="440"/>
            <p14:sldId id="434"/>
            <p14:sldId id="482"/>
            <p14:sldId id="478"/>
            <p14:sldId id="483"/>
            <p14:sldId id="479"/>
            <p14:sldId id="437"/>
            <p14:sldId id="438"/>
            <p14:sldId id="444"/>
          </p14:sldIdLst>
        </p14:section>
        <p14:section name="Access to care" id="{1CF4F93A-B03C-4DEC-94DA-AD2B2FEBB332}">
          <p14:sldIdLst>
            <p14:sldId id="453"/>
            <p14:sldId id="390"/>
            <p14:sldId id="461"/>
            <p14:sldId id="462"/>
            <p14:sldId id="282"/>
            <p14:sldId id="283"/>
            <p14:sldId id="257"/>
            <p14:sldId id="369"/>
            <p14:sldId id="289"/>
            <p14:sldId id="300"/>
            <p14:sldId id="316"/>
            <p14:sldId id="277"/>
            <p14:sldId id="278"/>
            <p14:sldId id="330"/>
          </p14:sldIdLst>
        </p14:section>
        <p14:section name="Caregiving and planning for end-of-life care" id="{6679EBCA-814B-4D18-A136-B6128EFCD761}">
          <p14:sldIdLst>
            <p14:sldId id="463"/>
            <p14:sldId id="465"/>
            <p14:sldId id="466"/>
            <p14:sldId id="467"/>
            <p14:sldId id="468"/>
            <p14:sldId id="469"/>
            <p14:sldId id="470"/>
            <p14:sldId id="471"/>
            <p14:sldId id="472"/>
          </p14:sldIdLst>
        </p14:section>
        <p14:section name="Quality of care" id="{B78A9BC0-84C5-4F47-B72B-AF124C549445}">
          <p14:sldIdLst>
            <p14:sldId id="331"/>
            <p14:sldId id="333"/>
            <p14:sldId id="368"/>
            <p14:sldId id="473"/>
            <p14:sldId id="334"/>
            <p14:sldId id="474"/>
            <p14:sldId id="349"/>
            <p14:sldId id="342"/>
            <p14:sldId id="350"/>
            <p14:sldId id="348"/>
            <p14:sldId id="339"/>
            <p14:sldId id="476"/>
            <p14:sldId id="341"/>
            <p14:sldId id="344"/>
            <p14:sldId id="445"/>
            <p14:sldId id="446"/>
            <p14:sldId id="450"/>
          </p14:sldIdLst>
        </p14:section>
        <p14:section name="Pereception of health and health care" id="{B10F06D8-3B63-4DED-86DC-DA70C4BB6B4D}">
          <p14:sldIdLst>
            <p14:sldId id="403"/>
            <p14:sldId id="405"/>
            <p14:sldId id="406"/>
            <p14:sldId id="408"/>
            <p14:sldId id="409"/>
          </p14:sldIdLst>
        </p14:section>
        <p14:section name="Appendix" id="{96AC5F5B-B9AD-4304-8335-6950BE95843C}">
          <p14:sldIdLst>
            <p14:sldId id="481"/>
            <p14:sldId id="422"/>
            <p14:sldId id="423"/>
            <p14:sldId id="424"/>
            <p14:sldId id="392"/>
            <p14:sldId id="425"/>
            <p14:sldId id="426"/>
            <p14:sldId id="451"/>
            <p14:sldId id="429"/>
            <p14:sldId id="454"/>
          </p14:sldIdLst>
        </p14:section>
        <p14:section name="Bibliography" id="{1629EF56-882B-4B5B-B0C0-FFA22ADE12B0}">
          <p14:sldIdLst>
            <p14:sldId id="484"/>
            <p14:sldId id="489"/>
            <p14:sldId id="485"/>
            <p14:sldId id="488"/>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ristina Lawand" initials="CL" lastIdx="171" clrIdx="0"/>
  <p:cmAuthor id="7" name="Kerry Armstrong" initials="KA" lastIdx="9" clrIdx="7"/>
  <p:cmAuthor id="1" name="Grace Cheung" initials="GC" lastIdx="26" clrIdx="1"/>
  <p:cmAuthor id="8" name="Susan Liddle" initials="SL" lastIdx="11" clrIdx="8"/>
  <p:cmAuthor id="2" name="EandG" initials="E" lastIdx="1" clrIdx="2"/>
  <p:cmAuthor id="9" name="Marielle Charest" initials="MC" lastIdx="1" clrIdx="9"/>
  <p:cmAuthor id="3" name="Geoff Paltser" initials="GP" lastIdx="35" clrIdx="3"/>
  <p:cmAuthor id="10" name="Liliane Leroux" initials="LLeroux" lastIdx="1" clrIdx="10"/>
  <p:cmAuthor id="4" name="Terry Wong" initials="TW" lastIdx="1" clrIdx="4">
    <p:extLst/>
  </p:cmAuthor>
  <p:cmAuthor id="5" name="Cynthia Cheponis Fleet" initials="CCF" lastIdx="15" clrIdx="5"/>
  <p:cmAuthor id="6" name="Mary Jean McAleer" initials="MJM" lastIdx="2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7872"/>
    <a:srgbClr val="307D84"/>
    <a:srgbClr val="D78235"/>
    <a:srgbClr val="741374"/>
    <a:srgbClr val="C2C2C4"/>
    <a:srgbClr val="7BA6AC"/>
    <a:srgbClr val="717073"/>
    <a:srgbClr val="710C0F"/>
    <a:srgbClr val="94B8BB"/>
    <a:srgbClr val="E6E7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28" autoAdjust="0"/>
    <p:restoredTop sz="98926" autoAdjust="0"/>
  </p:normalViewPr>
  <p:slideViewPr>
    <p:cSldViewPr>
      <p:cViewPr varScale="1">
        <p:scale>
          <a:sx n="82" d="100"/>
          <a:sy n="82" d="100"/>
        </p:scale>
        <p:origin x="-283" y="-77"/>
      </p:cViewPr>
      <p:guideLst>
        <p:guide orient="horz"/>
        <p:guide/>
      </p:guideLst>
    </p:cSldViewPr>
  </p:slideViewPr>
  <p:outlineViewPr>
    <p:cViewPr>
      <p:scale>
        <a:sx n="33" d="100"/>
        <a:sy n="33" d="100"/>
      </p:scale>
      <p:origin x="0" y="28524"/>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Excel_Workshee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_Worksheet29.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_Worksheet30.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Excel_Worksheet31.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Excel_Worksheet32.xlsx"/></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Excel_Worksheet33.xlsx"/></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Excel_Worksheet34.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Excel_Worksheet35.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Excel_Worksheet36.xlsx"/></Relationships>
</file>

<file path=ppt/charts/_rels/chart37.xml.rels><?xml version="1.0" encoding="UTF-8" standalone="yes"?>
<Relationships xmlns="http://schemas.openxmlformats.org/package/2006/relationships"><Relationship Id="rId1" Type="http://schemas.openxmlformats.org/officeDocument/2006/relationships/package" Target="../embeddings/Microsoft_Excel_Worksheet37.xlsx"/></Relationships>
</file>

<file path=ppt/charts/_rels/chart38.xml.rels><?xml version="1.0" encoding="UTF-8" standalone="yes"?>
<Relationships xmlns="http://schemas.openxmlformats.org/package/2006/relationships"><Relationship Id="rId1" Type="http://schemas.openxmlformats.org/officeDocument/2006/relationships/package" Target="../embeddings/Microsoft_Excel_Worksheet38.xlsx"/></Relationships>
</file>

<file path=ppt/charts/_rels/chart39.xml.rels><?xml version="1.0" encoding="UTF-8" standalone="yes"?>
<Relationships xmlns="http://schemas.openxmlformats.org/package/2006/relationships"><Relationship Id="rId1" Type="http://schemas.openxmlformats.org/officeDocument/2006/relationships/package" Target="../embeddings/Microsoft_Excel_Worksheet39.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40.xml.rels><?xml version="1.0" encoding="UTF-8" standalone="yes"?>
<Relationships xmlns="http://schemas.openxmlformats.org/package/2006/relationships"><Relationship Id="rId1" Type="http://schemas.openxmlformats.org/officeDocument/2006/relationships/package" Target="../embeddings/Microsoft_Excel_Worksheet40.xlsx"/></Relationships>
</file>

<file path=ppt/charts/_rels/chart41.xml.rels><?xml version="1.0" encoding="UTF-8" standalone="yes"?>
<Relationships xmlns="http://schemas.openxmlformats.org/package/2006/relationships"><Relationship Id="rId1" Type="http://schemas.openxmlformats.org/officeDocument/2006/relationships/package" Target="../embeddings/Microsoft_Excel_Worksheet41.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spPr>
            <a:solidFill>
              <a:srgbClr val="C2C2C4"/>
            </a:solidFill>
            <a:ln w="6350">
              <a:solidFill>
                <a:schemeClr val="tx1"/>
              </a:solidFill>
            </a:ln>
          </c:spPr>
          <c:invertIfNegative val="0"/>
          <c:dPt>
            <c:idx val="6"/>
            <c:invertIfNegative val="0"/>
            <c:bubble3D val="0"/>
            <c:spPr>
              <a:solidFill>
                <a:srgbClr val="741374"/>
              </a:solidFill>
              <a:ln w="6350">
                <a:solidFill>
                  <a:schemeClr val="tx1"/>
                </a:solidFill>
              </a:ln>
            </c:spPr>
          </c:dPt>
          <c:dPt>
            <c:idx val="8"/>
            <c:invertIfNegative val="0"/>
            <c:bubble3D val="0"/>
            <c:spPr>
              <a:solidFill>
                <a:srgbClr val="307D84"/>
              </a:solidFill>
              <a:ln w="6350">
                <a:solidFill>
                  <a:schemeClr val="tx1"/>
                </a:solidFill>
              </a:ln>
            </c:spPr>
          </c:dPt>
          <c:dLbls>
            <c:dLbl>
              <c:idx val="0"/>
              <c:delete val="1"/>
            </c:dLbl>
            <c:dLbl>
              <c:idx val="1"/>
              <c:delete val="1"/>
            </c:dLbl>
            <c:dLbl>
              <c:idx val="2"/>
              <c:delete val="1"/>
            </c:dLbl>
            <c:dLbl>
              <c:idx val="3"/>
              <c:delete val="1"/>
            </c:dLbl>
            <c:dLbl>
              <c:idx val="4"/>
              <c:delete val="1"/>
            </c:dLbl>
            <c:dLbl>
              <c:idx val="5"/>
              <c:delete val="1"/>
            </c:dLbl>
            <c:dLbl>
              <c:idx val="6"/>
              <c:layout/>
              <c:tx>
                <c:rich>
                  <a:bodyPr/>
                  <a:lstStyle/>
                  <a:p>
                    <a:r>
                      <a:rPr lang="en-US"/>
                      <a:t>96</a:t>
                    </a:r>
                    <a:r>
                      <a:rPr lang="en-US" smtClean="0"/>
                      <a:t>%*</a:t>
                    </a:r>
                    <a:endParaRPr lang="en-US"/>
                  </a:p>
                </c:rich>
              </c:tx>
              <c:dLblPos val="outEnd"/>
              <c:showLegendKey val="0"/>
              <c:showVal val="1"/>
              <c:showCatName val="0"/>
              <c:showSerName val="0"/>
              <c:showPercent val="0"/>
              <c:showBubbleSize val="0"/>
            </c:dLbl>
            <c:dLbl>
              <c:idx val="7"/>
              <c:delete val="1"/>
            </c:dLbl>
            <c:dLbl>
              <c:idx val="9"/>
              <c:delete val="1"/>
            </c:dLbl>
            <c:dLbl>
              <c:idx val="10"/>
              <c:delete val="1"/>
            </c:dLbl>
            <c:dLbl>
              <c:idx val="11"/>
              <c:delete val="1"/>
            </c:dLbl>
            <c:dLblPos val="outEnd"/>
            <c:showLegendKey val="0"/>
            <c:showVal val="1"/>
            <c:showCatName val="0"/>
            <c:showSerName val="0"/>
            <c:showPercent val="0"/>
            <c:showBubbleSize val="0"/>
            <c:showLeaderLines val="0"/>
          </c:dLbls>
          <c:cat>
            <c:strRef>
              <c:f>Sheet1!$A$1:$A$12</c:f>
              <c:strCache>
                <c:ptCount val="12"/>
                <c:pt idx="0">
                  <c:v>France</c:v>
                </c:pt>
                <c:pt idx="1">
                  <c:v>Netherlands</c:v>
                </c:pt>
                <c:pt idx="2">
                  <c:v>Germany</c:v>
                </c:pt>
                <c:pt idx="3">
                  <c:v>Norway</c:v>
                </c:pt>
                <c:pt idx="4">
                  <c:v>Switzerland</c:v>
                </c:pt>
                <c:pt idx="5">
                  <c:v>Australia</c:v>
                </c:pt>
                <c:pt idx="6">
                  <c:v>CANADA</c:v>
                </c:pt>
                <c:pt idx="7">
                  <c:v>New Zealand</c:v>
                </c:pt>
                <c:pt idx="8">
                  <c:v>CMWF AVERAGE</c:v>
                </c:pt>
                <c:pt idx="9">
                  <c:v>United Kingdom</c:v>
                </c:pt>
                <c:pt idx="10">
                  <c:v>United States</c:v>
                </c:pt>
                <c:pt idx="11">
                  <c:v>Sweden</c:v>
                </c:pt>
              </c:strCache>
            </c:strRef>
          </c:cat>
          <c:val>
            <c:numRef>
              <c:f>Sheet1!$B$1:$B$12</c:f>
              <c:numCache>
                <c:formatCode>0%</c:formatCode>
                <c:ptCount val="12"/>
                <c:pt idx="0">
                  <c:v>0.99665999999999999</c:v>
                </c:pt>
                <c:pt idx="1">
                  <c:v>0.99114999999999998</c:v>
                </c:pt>
                <c:pt idx="2">
                  <c:v>0.98595999999999995</c:v>
                </c:pt>
                <c:pt idx="3">
                  <c:v>0.97291000000000005</c:v>
                </c:pt>
                <c:pt idx="4">
                  <c:v>0.95960000000000001</c:v>
                </c:pt>
                <c:pt idx="5">
                  <c:v>0.95957999999999999</c:v>
                </c:pt>
                <c:pt idx="6">
                  <c:v>0.95594999999999997</c:v>
                </c:pt>
                <c:pt idx="7">
                  <c:v>0.94733000000000001</c:v>
                </c:pt>
                <c:pt idx="8">
                  <c:v>0.92832000000000003</c:v>
                </c:pt>
                <c:pt idx="9">
                  <c:v>0.91778999999999999</c:v>
                </c:pt>
                <c:pt idx="10">
                  <c:v>0.88939000000000001</c:v>
                </c:pt>
                <c:pt idx="11">
                  <c:v>0.63522000000000001</c:v>
                </c:pt>
              </c:numCache>
            </c:numRef>
          </c:val>
        </c:ser>
        <c:dLbls>
          <c:dLblPos val="outEnd"/>
          <c:showLegendKey val="0"/>
          <c:showVal val="1"/>
          <c:showCatName val="0"/>
          <c:showSerName val="0"/>
          <c:showPercent val="0"/>
          <c:showBubbleSize val="0"/>
        </c:dLbls>
        <c:gapWidth val="45"/>
        <c:axId val="48136960"/>
        <c:axId val="48148864"/>
      </c:barChart>
      <c:catAx>
        <c:axId val="48136960"/>
        <c:scaling>
          <c:orientation val="maxMin"/>
        </c:scaling>
        <c:delete val="0"/>
        <c:axPos val="l"/>
        <c:numFmt formatCode="General" sourceLinked="1"/>
        <c:majorTickMark val="out"/>
        <c:minorTickMark val="none"/>
        <c:tickLblPos val="nextTo"/>
        <c:spPr>
          <a:ln w="6350">
            <a:solidFill>
              <a:schemeClr val="tx1"/>
            </a:solidFill>
          </a:ln>
        </c:spPr>
        <c:crossAx val="48148864"/>
        <c:crosses val="autoZero"/>
        <c:auto val="1"/>
        <c:lblAlgn val="ctr"/>
        <c:lblOffset val="100"/>
        <c:noMultiLvlLbl val="0"/>
      </c:catAx>
      <c:valAx>
        <c:axId val="48148864"/>
        <c:scaling>
          <c:orientation val="minMax"/>
        </c:scaling>
        <c:delete val="0"/>
        <c:axPos val="t"/>
        <c:majorGridlines>
          <c:spPr>
            <a:ln>
              <a:noFill/>
            </a:ln>
          </c:spPr>
        </c:majorGridlines>
        <c:numFmt formatCode="0%" sourceLinked="1"/>
        <c:majorTickMark val="out"/>
        <c:minorTickMark val="none"/>
        <c:tickLblPos val="none"/>
        <c:spPr>
          <a:solidFill>
            <a:schemeClr val="bg1"/>
          </a:solidFill>
          <a:ln>
            <a:noFill/>
          </a:ln>
        </c:spPr>
        <c:crossAx val="48136960"/>
        <c:crosses val="autoZero"/>
        <c:crossBetween val="between"/>
      </c:valAx>
      <c:spPr>
        <a:ln>
          <a:noFill/>
        </a:ln>
      </c:spPr>
    </c:plotArea>
    <c:plotVisOnly val="1"/>
    <c:dispBlanksAs val="gap"/>
    <c:showDLblsOverMax val="0"/>
  </c:chart>
  <c:txPr>
    <a:bodyPr/>
    <a:lstStyle/>
    <a:p>
      <a:pPr>
        <a:defRPr sz="1200">
          <a:latin typeface="Arial Narrow" panose="020B0606020202030204" pitchFamily="34" charset="0"/>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&lt;4 weeks </c:v>
                </c:pt>
              </c:strCache>
            </c:strRef>
          </c:tx>
          <c:spPr>
            <a:ln w="12700">
              <a:solidFill>
                <a:srgbClr val="307D84"/>
              </a:solidFill>
            </a:ln>
          </c:spPr>
          <c:marker>
            <c:spPr>
              <a:solidFill>
                <a:srgbClr val="307D84"/>
              </a:solidFill>
              <a:ln w="12700">
                <a:solidFill>
                  <a:srgbClr val="307D84"/>
                </a:solidFill>
              </a:ln>
            </c:spPr>
          </c:marker>
          <c:cat>
            <c:numRef>
              <c:f>Sheet1!$A$2:$A$4</c:f>
              <c:numCache>
                <c:formatCode>General</c:formatCode>
                <c:ptCount val="3"/>
                <c:pt idx="0">
                  <c:v>2010</c:v>
                </c:pt>
                <c:pt idx="1">
                  <c:v>2013</c:v>
                </c:pt>
                <c:pt idx="2">
                  <c:v>2014</c:v>
                </c:pt>
              </c:numCache>
            </c:numRef>
          </c:cat>
          <c:val>
            <c:numRef>
              <c:f>Sheet1!$B$2:$B$4</c:f>
              <c:numCache>
                <c:formatCode>0%</c:formatCode>
                <c:ptCount val="3"/>
                <c:pt idx="0">
                  <c:v>0.56889999999999996</c:v>
                </c:pt>
                <c:pt idx="1">
                  <c:v>0.39810000000000001</c:v>
                </c:pt>
                <c:pt idx="2">
                  <c:v>0.39240000000000003</c:v>
                </c:pt>
              </c:numCache>
            </c:numRef>
          </c:val>
          <c:smooth val="0"/>
        </c:ser>
        <c:ser>
          <c:idx val="1"/>
          <c:order val="1"/>
          <c:tx>
            <c:strRef>
              <c:f>Sheet1!$C$1</c:f>
              <c:strCache>
                <c:ptCount val="1"/>
                <c:pt idx="0">
                  <c:v>1 month to &lt;2 months</c:v>
                </c:pt>
              </c:strCache>
            </c:strRef>
          </c:tx>
          <c:spPr>
            <a:ln w="12700">
              <a:solidFill>
                <a:srgbClr val="7BA6AC"/>
              </a:solidFill>
            </a:ln>
          </c:spPr>
          <c:marker>
            <c:spPr>
              <a:solidFill>
                <a:srgbClr val="7BA6AC"/>
              </a:solidFill>
              <a:ln w="12700">
                <a:solidFill>
                  <a:srgbClr val="7BA6AC"/>
                </a:solidFill>
              </a:ln>
            </c:spPr>
          </c:marker>
          <c:cat>
            <c:numRef>
              <c:f>Sheet1!$A$2:$A$4</c:f>
              <c:numCache>
                <c:formatCode>General</c:formatCode>
                <c:ptCount val="3"/>
                <c:pt idx="0">
                  <c:v>2010</c:v>
                </c:pt>
                <c:pt idx="1">
                  <c:v>2013</c:v>
                </c:pt>
                <c:pt idx="2">
                  <c:v>2014</c:v>
                </c:pt>
              </c:numCache>
            </c:numRef>
          </c:cat>
          <c:val>
            <c:numRef>
              <c:f>Sheet1!$C$2:$C$4</c:f>
              <c:numCache>
                <c:formatCode>0%</c:formatCode>
                <c:ptCount val="3"/>
                <c:pt idx="0">
                  <c:v>0.12869999999999998</c:v>
                </c:pt>
                <c:pt idx="1">
                  <c:v>0.31940000000000002</c:v>
                </c:pt>
                <c:pt idx="2">
                  <c:v>0.27179999999999999</c:v>
                </c:pt>
              </c:numCache>
            </c:numRef>
          </c:val>
          <c:smooth val="0"/>
        </c:ser>
        <c:ser>
          <c:idx val="2"/>
          <c:order val="2"/>
          <c:tx>
            <c:strRef>
              <c:f>Sheet1!$D$1</c:f>
              <c:strCache>
                <c:ptCount val="1"/>
                <c:pt idx="0">
                  <c:v>2 months or longer</c:v>
                </c:pt>
              </c:strCache>
            </c:strRef>
          </c:tx>
          <c:spPr>
            <a:ln w="28575">
              <a:solidFill>
                <a:srgbClr val="A1BEC3"/>
              </a:solidFill>
            </a:ln>
          </c:spPr>
          <c:marker>
            <c:spPr>
              <a:solidFill>
                <a:srgbClr val="A1BEC3"/>
              </a:solidFill>
              <a:ln w="28575">
                <a:solidFill>
                  <a:srgbClr val="A1BEC3"/>
                </a:solidFill>
              </a:ln>
            </c:spPr>
          </c:marker>
          <c:cat>
            <c:numRef>
              <c:f>Sheet1!$A$2:$A$4</c:f>
              <c:numCache>
                <c:formatCode>General</c:formatCode>
                <c:ptCount val="3"/>
                <c:pt idx="0">
                  <c:v>2010</c:v>
                </c:pt>
                <c:pt idx="1">
                  <c:v>2013</c:v>
                </c:pt>
                <c:pt idx="2">
                  <c:v>2014</c:v>
                </c:pt>
              </c:numCache>
            </c:numRef>
          </c:cat>
          <c:val>
            <c:numRef>
              <c:f>Sheet1!$D$2:$D$4</c:f>
              <c:numCache>
                <c:formatCode>0%</c:formatCode>
                <c:ptCount val="3"/>
                <c:pt idx="0">
                  <c:v>0.25429999999999997</c:v>
                </c:pt>
                <c:pt idx="1">
                  <c:v>0.2407</c:v>
                </c:pt>
                <c:pt idx="2">
                  <c:v>0.25459999999999999</c:v>
                </c:pt>
              </c:numCache>
            </c:numRef>
          </c:val>
          <c:smooth val="0"/>
        </c:ser>
        <c:dLbls>
          <c:showLegendKey val="0"/>
          <c:showVal val="0"/>
          <c:showCatName val="0"/>
          <c:showSerName val="0"/>
          <c:showPercent val="0"/>
          <c:showBubbleSize val="0"/>
        </c:dLbls>
        <c:marker val="1"/>
        <c:smooth val="0"/>
        <c:axId val="53646848"/>
        <c:axId val="53648768"/>
      </c:lineChart>
      <c:catAx>
        <c:axId val="53646848"/>
        <c:scaling>
          <c:orientation val="minMax"/>
        </c:scaling>
        <c:delete val="0"/>
        <c:axPos val="b"/>
        <c:numFmt formatCode="General" sourceLinked="1"/>
        <c:majorTickMark val="out"/>
        <c:minorTickMark val="none"/>
        <c:tickLblPos val="nextTo"/>
        <c:spPr>
          <a:ln w="6350">
            <a:solidFill>
              <a:schemeClr val="tx1"/>
            </a:solidFill>
          </a:ln>
        </c:spPr>
        <c:crossAx val="53648768"/>
        <c:crosses val="autoZero"/>
        <c:auto val="1"/>
        <c:lblAlgn val="ctr"/>
        <c:lblOffset val="100"/>
        <c:noMultiLvlLbl val="0"/>
      </c:catAx>
      <c:valAx>
        <c:axId val="53648768"/>
        <c:scaling>
          <c:orientation val="minMax"/>
        </c:scaling>
        <c:delete val="0"/>
        <c:axPos val="l"/>
        <c:majorGridlines>
          <c:spPr>
            <a:ln>
              <a:noFill/>
            </a:ln>
          </c:spPr>
        </c:majorGridlines>
        <c:numFmt formatCode="0%" sourceLinked="1"/>
        <c:majorTickMark val="out"/>
        <c:minorTickMark val="none"/>
        <c:tickLblPos val="nextTo"/>
        <c:spPr>
          <a:ln w="6350">
            <a:solidFill>
              <a:schemeClr val="tx1"/>
            </a:solidFill>
          </a:ln>
        </c:spPr>
        <c:crossAx val="53646848"/>
        <c:crosses val="autoZero"/>
        <c:crossBetween val="between"/>
      </c:valAx>
      <c:spPr>
        <a:ln w="6350">
          <a:noFill/>
        </a:ln>
      </c:spPr>
    </c:plotArea>
    <c:legend>
      <c:legendPos val="b"/>
      <c:layout/>
      <c:overlay val="0"/>
    </c:legend>
    <c:plotVisOnly val="1"/>
    <c:dispBlanksAs val="gap"/>
    <c:showDLblsOverMax val="0"/>
  </c:chart>
  <c:txPr>
    <a:bodyPr/>
    <a:lstStyle/>
    <a:p>
      <a:pPr>
        <a:defRPr sz="1200">
          <a:latin typeface="Arial Narrow" panose="020B0606020202030204" pitchFamily="34" charset="0"/>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spPr>
            <a:solidFill>
              <a:srgbClr val="C2C2C4"/>
            </a:solidFill>
            <a:ln w="6350">
              <a:solidFill>
                <a:schemeClr val="tx1"/>
              </a:solidFill>
            </a:ln>
          </c:spPr>
          <c:invertIfNegative val="0"/>
          <c:dPt>
            <c:idx val="5"/>
            <c:invertIfNegative val="0"/>
            <c:bubble3D val="0"/>
          </c:dPt>
          <c:dPt>
            <c:idx val="6"/>
            <c:invertIfNegative val="0"/>
            <c:bubble3D val="0"/>
          </c:dPt>
          <c:dPt>
            <c:idx val="7"/>
            <c:invertIfNegative val="0"/>
            <c:bubble3D val="0"/>
            <c:spPr>
              <a:solidFill>
                <a:srgbClr val="307D84"/>
              </a:solidFill>
              <a:ln w="6350">
                <a:solidFill>
                  <a:schemeClr val="tx1"/>
                </a:solidFill>
              </a:ln>
            </c:spPr>
          </c:dPt>
          <c:dPt>
            <c:idx val="10"/>
            <c:invertIfNegative val="0"/>
            <c:bubble3D val="0"/>
            <c:spPr>
              <a:solidFill>
                <a:srgbClr val="741374"/>
              </a:solidFill>
              <a:ln w="6350">
                <a:solidFill>
                  <a:schemeClr val="tx1"/>
                </a:solidFill>
              </a:ln>
            </c:spPr>
          </c:dPt>
          <c:dPt>
            <c:idx val="11"/>
            <c:invertIfNegative val="0"/>
            <c:bubble3D val="0"/>
          </c:dPt>
          <c:dLbls>
            <c:dLbl>
              <c:idx val="0"/>
              <c:delete val="1"/>
            </c:dLbl>
            <c:dLbl>
              <c:idx val="1"/>
              <c:delete val="1"/>
            </c:dLbl>
            <c:dLbl>
              <c:idx val="2"/>
              <c:delete val="1"/>
            </c:dLbl>
            <c:dLbl>
              <c:idx val="3"/>
              <c:delete val="1"/>
            </c:dLbl>
            <c:dLbl>
              <c:idx val="4"/>
              <c:delete val="1"/>
            </c:dLbl>
            <c:dLbl>
              <c:idx val="5"/>
              <c:delete val="1"/>
            </c:dLbl>
            <c:dLbl>
              <c:idx val="6"/>
              <c:delete val="1"/>
            </c:dLbl>
            <c:dLbl>
              <c:idx val="7"/>
              <c:tx>
                <c:rich>
                  <a:bodyPr/>
                  <a:lstStyle/>
                  <a:p>
                    <a:r>
                      <a:rPr lang="en-US" dirty="0"/>
                      <a:t>4</a:t>
                    </a:r>
                    <a:r>
                      <a:rPr lang="en-US" dirty="0" smtClean="0"/>
                      <a:t>%</a:t>
                    </a:r>
                    <a:endParaRPr lang="en-US" dirty="0"/>
                  </a:p>
                </c:rich>
              </c:tx>
              <c:dLblPos val="outEnd"/>
              <c:showLegendKey val="0"/>
              <c:showVal val="1"/>
              <c:showCatName val="0"/>
              <c:showSerName val="0"/>
              <c:showPercent val="0"/>
              <c:showBubbleSize val="0"/>
            </c:dLbl>
            <c:dLbl>
              <c:idx val="8"/>
              <c:delete val="1"/>
            </c:dLbl>
            <c:dLbl>
              <c:idx val="9"/>
              <c:delete val="1"/>
            </c:dLbl>
            <c:dLbl>
              <c:idx val="10"/>
              <c:tx>
                <c:rich>
                  <a:bodyPr/>
                  <a:lstStyle/>
                  <a:p>
                    <a:r>
                      <a:rPr lang="en-US"/>
                      <a:t>7</a:t>
                    </a:r>
                    <a:r>
                      <a:rPr lang="en-US" smtClean="0"/>
                      <a:t>%*</a:t>
                    </a:r>
                    <a:endParaRPr lang="en-US"/>
                  </a:p>
                </c:rich>
              </c:tx>
              <c:dLblPos val="outEnd"/>
              <c:showLegendKey val="0"/>
              <c:showVal val="1"/>
              <c:showCatName val="0"/>
              <c:showSerName val="0"/>
              <c:showPercent val="0"/>
              <c:showBubbleSize val="0"/>
            </c:dLbl>
            <c:dLbl>
              <c:idx val="11"/>
              <c:delete val="1"/>
            </c:dLbl>
            <c:txPr>
              <a:bodyPr/>
              <a:lstStyle/>
              <a:p>
                <a:pPr>
                  <a:defRPr sz="1200">
                    <a:latin typeface="Arial Narrow" panose="020B0606020202030204" pitchFamily="34" charset="0"/>
                  </a:defRPr>
                </a:pPr>
                <a:endParaRPr lang="en-US"/>
              </a:p>
            </c:txPr>
            <c:dLblPos val="outEnd"/>
            <c:showLegendKey val="0"/>
            <c:showVal val="1"/>
            <c:showCatName val="0"/>
            <c:showSerName val="0"/>
            <c:showPercent val="0"/>
            <c:showBubbleSize val="0"/>
            <c:showLeaderLines val="0"/>
          </c:dLbls>
          <c:cat>
            <c:strRef>
              <c:f>Sheet1!$A$1:$A$12</c:f>
              <c:strCache>
                <c:ptCount val="12"/>
                <c:pt idx="0">
                  <c:v>France</c:v>
                </c:pt>
                <c:pt idx="1">
                  <c:v>Norway</c:v>
                </c:pt>
                <c:pt idx="2">
                  <c:v>Sweden</c:v>
                </c:pt>
                <c:pt idx="3">
                  <c:v>United Kingdom</c:v>
                </c:pt>
                <c:pt idx="4">
                  <c:v>Switzerland</c:v>
                </c:pt>
                <c:pt idx="5">
                  <c:v>Netherlands</c:v>
                </c:pt>
                <c:pt idx="6">
                  <c:v>Germany</c:v>
                </c:pt>
                <c:pt idx="7">
                  <c:v>CMWF AVERAGE</c:v>
                </c:pt>
                <c:pt idx="8">
                  <c:v>New Zealand</c:v>
                </c:pt>
                <c:pt idx="9">
                  <c:v>Australia</c:v>
                </c:pt>
                <c:pt idx="10">
                  <c:v>CANADA</c:v>
                </c:pt>
                <c:pt idx="11">
                  <c:v>United States</c:v>
                </c:pt>
              </c:strCache>
            </c:strRef>
          </c:cat>
          <c:val>
            <c:numRef>
              <c:f>Sheet1!$B$1:$B$12</c:f>
              <c:numCache>
                <c:formatCode>0%</c:formatCode>
                <c:ptCount val="12"/>
                <c:pt idx="0">
                  <c:v>1.6480000000000002E-2</c:v>
                </c:pt>
                <c:pt idx="1">
                  <c:v>1.984E-2</c:v>
                </c:pt>
                <c:pt idx="2">
                  <c:v>2.061E-2</c:v>
                </c:pt>
                <c:pt idx="3">
                  <c:v>2.3210000000000001E-2</c:v>
                </c:pt>
                <c:pt idx="4">
                  <c:v>2.6380000000000001E-2</c:v>
                </c:pt>
                <c:pt idx="5">
                  <c:v>3.1789999999999999E-2</c:v>
                </c:pt>
                <c:pt idx="6">
                  <c:v>3.372E-2</c:v>
                </c:pt>
                <c:pt idx="7">
                  <c:v>4.4990000000000002E-2</c:v>
                </c:pt>
                <c:pt idx="8">
                  <c:v>4.5080000000000002E-2</c:v>
                </c:pt>
                <c:pt idx="9">
                  <c:v>5.1810000000000002E-2</c:v>
                </c:pt>
                <c:pt idx="10">
                  <c:v>7.1160000000000001E-2</c:v>
                </c:pt>
                <c:pt idx="11">
                  <c:v>0.15481</c:v>
                </c:pt>
              </c:numCache>
            </c:numRef>
          </c:val>
        </c:ser>
        <c:dLbls>
          <c:dLblPos val="outEnd"/>
          <c:showLegendKey val="0"/>
          <c:showVal val="1"/>
          <c:showCatName val="0"/>
          <c:showSerName val="0"/>
          <c:showPercent val="0"/>
          <c:showBubbleSize val="0"/>
        </c:dLbls>
        <c:gapWidth val="45"/>
        <c:axId val="118224000"/>
        <c:axId val="118272768"/>
      </c:barChart>
      <c:catAx>
        <c:axId val="118224000"/>
        <c:scaling>
          <c:orientation val="minMax"/>
        </c:scaling>
        <c:delete val="0"/>
        <c:axPos val="l"/>
        <c:numFmt formatCode="General" sourceLinked="1"/>
        <c:majorTickMark val="out"/>
        <c:minorTickMark val="none"/>
        <c:tickLblPos val="nextTo"/>
        <c:spPr>
          <a:ln w="6350">
            <a:solidFill>
              <a:schemeClr val="tx1"/>
            </a:solidFill>
          </a:ln>
        </c:spPr>
        <c:txPr>
          <a:bodyPr/>
          <a:lstStyle/>
          <a:p>
            <a:pPr>
              <a:defRPr sz="1200">
                <a:latin typeface="Arial Narrow" panose="020B0606020202030204" pitchFamily="34" charset="0"/>
              </a:defRPr>
            </a:pPr>
            <a:endParaRPr lang="en-US"/>
          </a:p>
        </c:txPr>
        <c:crossAx val="118272768"/>
        <c:crosses val="autoZero"/>
        <c:auto val="1"/>
        <c:lblAlgn val="ctr"/>
        <c:lblOffset val="100"/>
        <c:noMultiLvlLbl val="0"/>
      </c:catAx>
      <c:valAx>
        <c:axId val="118272768"/>
        <c:scaling>
          <c:orientation val="minMax"/>
        </c:scaling>
        <c:delete val="0"/>
        <c:axPos val="b"/>
        <c:majorGridlines>
          <c:spPr>
            <a:ln>
              <a:noFill/>
            </a:ln>
          </c:spPr>
        </c:majorGridlines>
        <c:numFmt formatCode="0%" sourceLinked="1"/>
        <c:majorTickMark val="out"/>
        <c:minorTickMark val="none"/>
        <c:tickLblPos val="none"/>
        <c:spPr>
          <a:ln>
            <a:noFill/>
          </a:ln>
        </c:spPr>
        <c:crossAx val="118224000"/>
        <c:crosses val="autoZero"/>
        <c:crossBetween val="between"/>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spPr>
            <a:solidFill>
              <a:srgbClr val="C2C2C4"/>
            </a:solidFill>
            <a:ln w="6350">
              <a:solidFill>
                <a:schemeClr val="tx1"/>
              </a:solidFill>
            </a:ln>
          </c:spPr>
          <c:invertIfNegative val="0"/>
          <c:dPt>
            <c:idx val="1"/>
            <c:invertIfNegative val="0"/>
            <c:bubble3D val="0"/>
            <c:spPr>
              <a:solidFill>
                <a:srgbClr val="741374"/>
              </a:solidFill>
              <a:ln w="6350">
                <a:solidFill>
                  <a:schemeClr val="tx1"/>
                </a:solidFill>
              </a:ln>
            </c:spPr>
          </c:dPt>
          <c:dPt>
            <c:idx val="4"/>
            <c:invertIfNegative val="0"/>
            <c:bubble3D val="0"/>
            <c:spPr>
              <a:solidFill>
                <a:srgbClr val="307D84"/>
              </a:solidFill>
              <a:ln w="6350">
                <a:solidFill>
                  <a:schemeClr val="tx1"/>
                </a:solidFill>
              </a:ln>
            </c:spPr>
          </c:dPt>
          <c:dPt>
            <c:idx val="5"/>
            <c:invertIfNegative val="0"/>
            <c:bubble3D val="0"/>
          </c:dPt>
          <c:dPt>
            <c:idx val="6"/>
            <c:invertIfNegative val="0"/>
            <c:bubble3D val="0"/>
          </c:dPt>
          <c:dPt>
            <c:idx val="7"/>
            <c:invertIfNegative val="0"/>
            <c:bubble3D val="0"/>
          </c:dPt>
          <c:dPt>
            <c:idx val="10"/>
            <c:invertIfNegative val="0"/>
            <c:bubble3D val="0"/>
          </c:dPt>
          <c:dPt>
            <c:idx val="11"/>
            <c:invertIfNegative val="0"/>
            <c:bubble3D val="0"/>
          </c:dPt>
          <c:dLbls>
            <c:dLbl>
              <c:idx val="0"/>
              <c:delete val="1"/>
            </c:dLbl>
            <c:dLbl>
              <c:idx val="2"/>
              <c:delete val="1"/>
            </c:dLbl>
            <c:dLbl>
              <c:idx val="3"/>
              <c:delete val="1"/>
            </c:dLbl>
            <c:dLbl>
              <c:idx val="5"/>
              <c:delete val="1"/>
            </c:dLbl>
            <c:dLbl>
              <c:idx val="6"/>
              <c:delete val="1"/>
            </c:dLbl>
            <c:dLbl>
              <c:idx val="7"/>
              <c:delete val="1"/>
            </c:dLbl>
            <c:dLbl>
              <c:idx val="8"/>
              <c:delete val="1"/>
            </c:dLbl>
            <c:dLbl>
              <c:idx val="9"/>
              <c:delete val="1"/>
            </c:dLbl>
            <c:dLbl>
              <c:idx val="10"/>
              <c:delete val="1"/>
            </c:dLbl>
            <c:dLbl>
              <c:idx val="11"/>
              <c:delete val="1"/>
            </c:dLbl>
            <c:txPr>
              <a:bodyPr/>
              <a:lstStyle/>
              <a:p>
                <a:pPr>
                  <a:defRPr sz="1200">
                    <a:latin typeface="Arial Narrow" panose="020B0606020202030204" pitchFamily="34" charset="0"/>
                  </a:defRPr>
                </a:pPr>
                <a:endParaRPr lang="en-US"/>
              </a:p>
            </c:txPr>
            <c:dLblPos val="outEnd"/>
            <c:showLegendKey val="0"/>
            <c:showVal val="1"/>
            <c:showCatName val="0"/>
            <c:showSerName val="0"/>
            <c:showPercent val="0"/>
            <c:showBubbleSize val="0"/>
            <c:showLeaderLines val="0"/>
          </c:dLbls>
          <c:cat>
            <c:strRef>
              <c:f>Sheet1!$A$1:$A$12</c:f>
              <c:strCache>
                <c:ptCount val="12"/>
                <c:pt idx="0">
                  <c:v>United States</c:v>
                </c:pt>
                <c:pt idx="1">
                  <c:v>CANADA  </c:v>
                </c:pt>
                <c:pt idx="2">
                  <c:v>Norway</c:v>
                </c:pt>
                <c:pt idx="3">
                  <c:v>Australia  </c:v>
                </c:pt>
                <c:pt idx="4">
                  <c:v>CMWF AVERAGE</c:v>
                </c:pt>
                <c:pt idx="5">
                  <c:v>Sweden</c:v>
                </c:pt>
                <c:pt idx="6">
                  <c:v>Netherlands</c:v>
                </c:pt>
                <c:pt idx="7">
                  <c:v>New Zealand  </c:v>
                </c:pt>
                <c:pt idx="8">
                  <c:v>France</c:v>
                </c:pt>
                <c:pt idx="9">
                  <c:v>Switzerland</c:v>
                </c:pt>
                <c:pt idx="10">
                  <c:v>United Kingdom*</c:v>
                </c:pt>
                <c:pt idx="11">
                  <c:v>Germany</c:v>
                </c:pt>
              </c:strCache>
            </c:strRef>
          </c:cat>
          <c:val>
            <c:numRef>
              <c:f>Sheet1!$B$1:$B$12</c:f>
              <c:numCache>
                <c:formatCode>0%</c:formatCode>
                <c:ptCount val="12"/>
                <c:pt idx="0">
                  <c:v>0.37799999999999995</c:v>
                </c:pt>
                <c:pt idx="1">
                  <c:v>0.42899999999999999</c:v>
                </c:pt>
                <c:pt idx="2">
                  <c:v>0.56000000000000005</c:v>
                </c:pt>
                <c:pt idx="3">
                  <c:v>0.69599999999999995</c:v>
                </c:pt>
                <c:pt idx="4">
                  <c:v>0.69690909090909092</c:v>
                </c:pt>
                <c:pt idx="5">
                  <c:v>0.74299999999999999</c:v>
                </c:pt>
                <c:pt idx="6">
                  <c:v>0.75700000000000001</c:v>
                </c:pt>
                <c:pt idx="7">
                  <c:v>0.76500000000000001</c:v>
                </c:pt>
                <c:pt idx="8">
                  <c:v>0.80900000000000005</c:v>
                </c:pt>
                <c:pt idx="9">
                  <c:v>0.83200000000000007</c:v>
                </c:pt>
                <c:pt idx="10">
                  <c:v>0.84699999999999998</c:v>
                </c:pt>
                <c:pt idx="11">
                  <c:v>0.85</c:v>
                </c:pt>
              </c:numCache>
            </c:numRef>
          </c:val>
        </c:ser>
        <c:dLbls>
          <c:dLblPos val="outEnd"/>
          <c:showLegendKey val="0"/>
          <c:showVal val="1"/>
          <c:showCatName val="0"/>
          <c:showSerName val="0"/>
          <c:showPercent val="0"/>
          <c:showBubbleSize val="0"/>
        </c:dLbls>
        <c:gapWidth val="45"/>
        <c:axId val="120003584"/>
        <c:axId val="120089216"/>
      </c:barChart>
      <c:catAx>
        <c:axId val="120003584"/>
        <c:scaling>
          <c:orientation val="minMax"/>
        </c:scaling>
        <c:delete val="0"/>
        <c:axPos val="l"/>
        <c:numFmt formatCode="General" sourceLinked="1"/>
        <c:majorTickMark val="out"/>
        <c:minorTickMark val="none"/>
        <c:tickLblPos val="nextTo"/>
        <c:spPr>
          <a:ln w="6350">
            <a:solidFill>
              <a:schemeClr val="tx1"/>
            </a:solidFill>
          </a:ln>
        </c:spPr>
        <c:txPr>
          <a:bodyPr/>
          <a:lstStyle/>
          <a:p>
            <a:pPr>
              <a:defRPr sz="1200">
                <a:latin typeface="Arial Narrow" panose="020B0606020202030204" pitchFamily="34" charset="0"/>
              </a:defRPr>
            </a:pPr>
            <a:endParaRPr lang="en-US"/>
          </a:p>
        </c:txPr>
        <c:crossAx val="120089216"/>
        <c:crosses val="autoZero"/>
        <c:auto val="1"/>
        <c:lblAlgn val="ctr"/>
        <c:lblOffset val="100"/>
        <c:noMultiLvlLbl val="0"/>
      </c:catAx>
      <c:valAx>
        <c:axId val="120089216"/>
        <c:scaling>
          <c:orientation val="minMax"/>
        </c:scaling>
        <c:delete val="0"/>
        <c:axPos val="b"/>
        <c:majorGridlines>
          <c:spPr>
            <a:ln>
              <a:noFill/>
            </a:ln>
          </c:spPr>
        </c:majorGridlines>
        <c:numFmt formatCode="0%" sourceLinked="1"/>
        <c:majorTickMark val="out"/>
        <c:minorTickMark val="none"/>
        <c:tickLblPos val="none"/>
        <c:spPr>
          <a:ln>
            <a:noFill/>
          </a:ln>
        </c:spPr>
        <c:crossAx val="120003584"/>
        <c:crosses val="autoZero"/>
        <c:crossBetween val="between"/>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1"/>
          <c:order val="0"/>
          <c:tx>
            <c:strRef>
              <c:f>Sheet1!$A$2</c:f>
              <c:strCache>
                <c:ptCount val="1"/>
                <c:pt idx="0">
                  <c:v>55-64</c:v>
                </c:pt>
              </c:strCache>
            </c:strRef>
          </c:tx>
          <c:spPr>
            <a:solidFill>
              <a:srgbClr val="307D84"/>
            </a:solidFill>
            <a:ln w="6350">
              <a:solidFill>
                <a:schemeClr val="tx1"/>
              </a:solidFill>
            </a:ln>
          </c:spPr>
          <c:dPt>
            <c:idx val="0"/>
            <c:bubble3D val="0"/>
            <c:spPr>
              <a:solidFill>
                <a:schemeClr val="bg1"/>
              </a:solidFill>
              <a:ln w="6350">
                <a:solidFill>
                  <a:schemeClr val="tx1"/>
                </a:solidFill>
              </a:ln>
            </c:spPr>
          </c:dPt>
          <c:val>
            <c:numRef>
              <c:f>Sheet1!$B$2:$C$2</c:f>
              <c:numCache>
                <c:formatCode>0</c:formatCode>
                <c:ptCount val="2"/>
                <c:pt idx="0">
                  <c:v>9.901762886301313</c:v>
                </c:pt>
                <c:pt idx="1">
                  <c:v>90.098237113698687</c:v>
                </c:pt>
              </c:numCache>
            </c:numRef>
          </c:val>
        </c:ser>
        <c:dLbls>
          <c:showLegendKey val="0"/>
          <c:showVal val="0"/>
          <c:showCatName val="0"/>
          <c:showSerName val="0"/>
          <c:showPercent val="0"/>
          <c:showBubbleSize val="0"/>
          <c:showLeaderLines val="1"/>
        </c:dLbls>
        <c:firstSliceAng val="0"/>
      </c:pieChart>
      <c:spPr>
        <a:noFill/>
      </c:spPr>
    </c:plotArea>
    <c:plotVisOnly val="1"/>
    <c:dispBlanksAs val="gap"/>
    <c:showDLblsOverMax val="0"/>
  </c:chart>
  <c:txPr>
    <a:bodyPr/>
    <a:lstStyle/>
    <a:p>
      <a:pPr>
        <a:defRPr sz="1800"/>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2"/>
          <c:order val="0"/>
          <c:tx>
            <c:strRef>
              <c:f>Sheet1!$A$3</c:f>
              <c:strCache>
                <c:ptCount val="1"/>
                <c:pt idx="0">
                  <c:v>65+</c:v>
                </c:pt>
              </c:strCache>
            </c:strRef>
          </c:tx>
          <c:spPr>
            <a:solidFill>
              <a:srgbClr val="307D84"/>
            </a:solidFill>
            <a:ln w="6350">
              <a:solidFill>
                <a:schemeClr val="tx1"/>
              </a:solidFill>
            </a:ln>
          </c:spPr>
          <c:dPt>
            <c:idx val="0"/>
            <c:bubble3D val="0"/>
            <c:spPr>
              <a:solidFill>
                <a:schemeClr val="bg1"/>
              </a:solidFill>
              <a:ln w="6350">
                <a:solidFill>
                  <a:schemeClr val="tx1"/>
                </a:solidFill>
              </a:ln>
            </c:spPr>
          </c:dPt>
          <c:val>
            <c:numRef>
              <c:f>Sheet1!$B$3:$C$3</c:f>
              <c:numCache>
                <c:formatCode>0</c:formatCode>
                <c:ptCount val="2"/>
                <c:pt idx="0">
                  <c:v>4.75358136568732</c:v>
                </c:pt>
                <c:pt idx="1">
                  <c:v>95.246418634312676</c:v>
                </c:pt>
              </c:numCache>
            </c:numRef>
          </c:val>
        </c:ser>
        <c:dLbls>
          <c:showLegendKey val="0"/>
          <c:showVal val="0"/>
          <c:showCatName val="0"/>
          <c:showSerName val="0"/>
          <c:showPercent val="0"/>
          <c:showBubbleSize val="0"/>
          <c:showLeaderLines val="1"/>
        </c:dLbls>
        <c:firstSliceAng val="0"/>
      </c:pieChart>
      <c:spPr>
        <a:noFill/>
      </c:spPr>
    </c:plotArea>
    <c:plotVisOnly val="1"/>
    <c:dispBlanksAs val="gap"/>
    <c:showDLblsOverMax val="0"/>
  </c:chart>
  <c:spPr>
    <a:solidFill>
      <a:schemeClr val="bg1"/>
    </a:solidFill>
  </c:spPr>
  <c:txPr>
    <a:bodyPr/>
    <a:lstStyle/>
    <a:p>
      <a:pPr>
        <a:defRPr sz="1800"/>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1"/>
          <c:order val="0"/>
          <c:tx>
            <c:strRef>
              <c:f>Sheet1!$A$2</c:f>
              <c:strCache>
                <c:ptCount val="1"/>
                <c:pt idx="0">
                  <c:v>55-64</c:v>
                </c:pt>
              </c:strCache>
            </c:strRef>
          </c:tx>
          <c:spPr>
            <a:solidFill>
              <a:srgbClr val="307D84"/>
            </a:solidFill>
            <a:ln w="6350">
              <a:solidFill>
                <a:schemeClr val="tx1"/>
              </a:solidFill>
            </a:ln>
          </c:spPr>
          <c:dPt>
            <c:idx val="0"/>
            <c:bubble3D val="0"/>
            <c:spPr>
              <a:solidFill>
                <a:schemeClr val="bg1"/>
              </a:solidFill>
              <a:ln w="6350">
                <a:solidFill>
                  <a:schemeClr val="tx1"/>
                </a:solidFill>
              </a:ln>
            </c:spPr>
          </c:dPt>
          <c:cat>
            <c:strRef>
              <c:f>Sheet1!$B$1:$C$1</c:f>
              <c:strCache>
                <c:ptCount val="2"/>
                <c:pt idx="0">
                  <c:v>Skipped dental</c:v>
                </c:pt>
                <c:pt idx="1">
                  <c:v>no</c:v>
                </c:pt>
              </c:strCache>
            </c:strRef>
          </c:cat>
          <c:val>
            <c:numRef>
              <c:f>Sheet1!$B$2:$C$2</c:f>
              <c:numCache>
                <c:formatCode>0</c:formatCode>
                <c:ptCount val="2"/>
                <c:pt idx="0">
                  <c:v>18.7065493975728</c:v>
                </c:pt>
                <c:pt idx="1">
                  <c:v>81.2934506024272</c:v>
                </c:pt>
              </c:numCache>
            </c:numRef>
          </c:val>
        </c:ser>
        <c:dLbls>
          <c:showLegendKey val="0"/>
          <c:showVal val="0"/>
          <c:showCatName val="0"/>
          <c:showSerName val="0"/>
          <c:showPercent val="0"/>
          <c:showBubbleSize val="0"/>
          <c:showLeaderLines val="1"/>
        </c:dLbls>
        <c:firstSliceAng val="0"/>
      </c:pieChart>
      <c:spPr>
        <a:noFill/>
      </c:spPr>
    </c:plotArea>
    <c:plotVisOnly val="1"/>
    <c:dispBlanksAs val="gap"/>
    <c:showDLblsOverMax val="0"/>
  </c:chart>
  <c:txPr>
    <a:bodyPr/>
    <a:lstStyle/>
    <a:p>
      <a:pPr>
        <a:defRPr sz="1800"/>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2"/>
          <c:order val="0"/>
          <c:tx>
            <c:strRef>
              <c:f>Sheet1!$A$3</c:f>
              <c:strCache>
                <c:ptCount val="1"/>
                <c:pt idx="0">
                  <c:v>65+</c:v>
                </c:pt>
              </c:strCache>
            </c:strRef>
          </c:tx>
          <c:spPr>
            <a:solidFill>
              <a:srgbClr val="307D84"/>
            </a:solidFill>
            <a:ln w="6350">
              <a:solidFill>
                <a:schemeClr val="tx1"/>
              </a:solidFill>
            </a:ln>
          </c:spPr>
          <c:dPt>
            <c:idx val="0"/>
            <c:bubble3D val="0"/>
            <c:spPr>
              <a:solidFill>
                <a:schemeClr val="bg1"/>
              </a:solidFill>
              <a:ln w="6350">
                <a:solidFill>
                  <a:schemeClr val="tx1"/>
                </a:solidFill>
              </a:ln>
            </c:spPr>
          </c:dPt>
          <c:val>
            <c:numRef>
              <c:f>Sheet1!$B$3:$C$3</c:f>
              <c:numCache>
                <c:formatCode>0</c:formatCode>
                <c:ptCount val="2"/>
                <c:pt idx="0">
                  <c:v>12.037594286631359</c:v>
                </c:pt>
                <c:pt idx="1">
                  <c:v>87.962405713368639</c:v>
                </c:pt>
              </c:numCache>
            </c:numRef>
          </c:val>
        </c:ser>
        <c:dLbls>
          <c:showLegendKey val="0"/>
          <c:showVal val="0"/>
          <c:showCatName val="0"/>
          <c:showSerName val="0"/>
          <c:showPercent val="0"/>
          <c:showBubbleSize val="0"/>
          <c:showLeaderLines val="1"/>
        </c:dLbls>
        <c:firstSliceAng val="0"/>
      </c:pieChart>
      <c:spPr>
        <a:noFill/>
      </c:spPr>
    </c:plotArea>
    <c:plotVisOnly val="1"/>
    <c:dispBlanksAs val="gap"/>
    <c:showDLblsOverMax val="0"/>
  </c:chart>
  <c:txPr>
    <a:bodyPr/>
    <a:lstStyle/>
    <a:p>
      <a:pPr>
        <a:defRPr sz="1800"/>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2"/>
          <c:order val="0"/>
          <c:tx>
            <c:strRef>
              <c:f>Sheet1!$A$3</c:f>
              <c:strCache>
                <c:ptCount val="1"/>
                <c:pt idx="0">
                  <c:v>High income</c:v>
                </c:pt>
              </c:strCache>
            </c:strRef>
          </c:tx>
          <c:spPr>
            <a:solidFill>
              <a:srgbClr val="307D84"/>
            </a:solidFill>
            <a:ln w="6350">
              <a:solidFill>
                <a:schemeClr val="tx1"/>
              </a:solidFill>
            </a:ln>
          </c:spPr>
          <c:dPt>
            <c:idx val="0"/>
            <c:bubble3D val="0"/>
            <c:spPr>
              <a:solidFill>
                <a:schemeClr val="bg1"/>
              </a:solidFill>
              <a:ln w="6350">
                <a:solidFill>
                  <a:schemeClr val="tx1"/>
                </a:solidFill>
              </a:ln>
            </c:spPr>
          </c:dPt>
          <c:val>
            <c:numRef>
              <c:f>Sheet1!$B$3:$C$3</c:f>
              <c:numCache>
                <c:formatCode>General</c:formatCode>
                <c:ptCount val="2"/>
                <c:pt idx="0">
                  <c:v>78.5</c:v>
                </c:pt>
                <c:pt idx="1">
                  <c:v>21.5</c:v>
                </c:pt>
              </c:numCache>
            </c:numRef>
          </c:val>
        </c:ser>
        <c:dLbls>
          <c:showLegendKey val="0"/>
          <c:showVal val="0"/>
          <c:showCatName val="0"/>
          <c:showSerName val="0"/>
          <c:showPercent val="0"/>
          <c:showBubbleSize val="0"/>
          <c:showLeaderLines val="1"/>
        </c:dLbls>
        <c:firstSliceAng val="0"/>
      </c:pieChart>
      <c:spPr>
        <a:noFill/>
      </c:spPr>
    </c:plotArea>
    <c:plotVisOnly val="1"/>
    <c:dispBlanksAs val="gap"/>
    <c:showDLblsOverMax val="0"/>
  </c:chart>
  <c:txPr>
    <a:bodyPr/>
    <a:lstStyle/>
    <a:p>
      <a:pPr>
        <a:defRPr sz="1800"/>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1"/>
          <c:order val="0"/>
          <c:tx>
            <c:strRef>
              <c:f>Sheet1!$A$2</c:f>
              <c:strCache>
                <c:ptCount val="1"/>
                <c:pt idx="0">
                  <c:v>Low income</c:v>
                </c:pt>
              </c:strCache>
            </c:strRef>
          </c:tx>
          <c:spPr>
            <a:solidFill>
              <a:srgbClr val="307D84"/>
            </a:solidFill>
            <a:ln w="6350">
              <a:solidFill>
                <a:schemeClr val="tx1"/>
              </a:solidFill>
            </a:ln>
          </c:spPr>
          <c:dPt>
            <c:idx val="0"/>
            <c:bubble3D val="0"/>
            <c:spPr>
              <a:solidFill>
                <a:schemeClr val="bg1"/>
              </a:solidFill>
              <a:ln w="6350">
                <a:solidFill>
                  <a:schemeClr val="tx1"/>
                </a:solidFill>
              </a:ln>
            </c:spPr>
          </c:dPt>
          <c:cat>
            <c:strRef>
              <c:f>Sheet1!$B$1:$C$1</c:f>
              <c:strCache>
                <c:ptCount val="2"/>
                <c:pt idx="0">
                  <c:v>yes</c:v>
                </c:pt>
                <c:pt idx="1">
                  <c:v>no</c:v>
                </c:pt>
              </c:strCache>
            </c:strRef>
          </c:cat>
          <c:val>
            <c:numRef>
              <c:f>Sheet1!$B$2:$C$2</c:f>
              <c:numCache>
                <c:formatCode>General</c:formatCode>
                <c:ptCount val="2"/>
                <c:pt idx="0">
                  <c:v>46.5</c:v>
                </c:pt>
                <c:pt idx="1">
                  <c:v>53.5</c:v>
                </c:pt>
              </c:numCache>
            </c:numRef>
          </c:val>
        </c:ser>
        <c:dLbls>
          <c:showLegendKey val="0"/>
          <c:showVal val="0"/>
          <c:showCatName val="0"/>
          <c:showSerName val="0"/>
          <c:showPercent val="0"/>
          <c:showBubbleSize val="0"/>
          <c:showLeaderLines val="1"/>
        </c:dLbls>
        <c:firstSliceAng val="0"/>
      </c:pieChart>
      <c:spPr>
        <a:noFill/>
      </c:spPr>
    </c:plotArea>
    <c:plotVisOnly val="1"/>
    <c:dispBlanksAs val="gap"/>
    <c:showDLblsOverMax val="0"/>
  </c:chart>
  <c:txPr>
    <a:bodyPr/>
    <a:lstStyle/>
    <a:p>
      <a:pPr>
        <a:defRPr sz="1800"/>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spPr>
            <a:solidFill>
              <a:srgbClr val="C2C2C4"/>
            </a:solidFill>
            <a:ln w="6350">
              <a:solidFill>
                <a:schemeClr val="tx1"/>
              </a:solidFill>
            </a:ln>
          </c:spPr>
          <c:invertIfNegative val="0"/>
          <c:dPt>
            <c:idx val="0"/>
            <c:invertIfNegative val="0"/>
            <c:bubble3D val="0"/>
            <c:spPr>
              <a:solidFill>
                <a:srgbClr val="741374"/>
              </a:solidFill>
              <a:ln w="6350">
                <a:solidFill>
                  <a:schemeClr val="tx1"/>
                </a:solidFill>
              </a:ln>
            </c:spPr>
          </c:dPt>
          <c:dPt>
            <c:idx val="1"/>
            <c:invertIfNegative val="0"/>
            <c:bubble3D val="0"/>
          </c:dPt>
          <c:dPt>
            <c:idx val="4"/>
            <c:invertIfNegative val="0"/>
            <c:bubble3D val="0"/>
            <c:spPr>
              <a:solidFill>
                <a:srgbClr val="307D84"/>
              </a:solidFill>
              <a:ln w="6350">
                <a:solidFill>
                  <a:schemeClr val="tx1"/>
                </a:solidFill>
              </a:ln>
            </c:spPr>
          </c:dPt>
          <c:dPt>
            <c:idx val="5"/>
            <c:invertIfNegative val="0"/>
            <c:bubble3D val="0"/>
          </c:dPt>
          <c:dPt>
            <c:idx val="6"/>
            <c:invertIfNegative val="0"/>
            <c:bubble3D val="0"/>
          </c:dPt>
          <c:dPt>
            <c:idx val="7"/>
            <c:invertIfNegative val="0"/>
            <c:bubble3D val="0"/>
          </c:dPt>
          <c:dPt>
            <c:idx val="10"/>
            <c:invertIfNegative val="0"/>
            <c:bubble3D val="0"/>
          </c:dPt>
          <c:dPt>
            <c:idx val="11"/>
            <c:invertIfNegative val="0"/>
            <c:bubble3D val="0"/>
          </c:dPt>
          <c:dLbls>
            <c:dLbl>
              <c:idx val="0"/>
              <c:showLegendKey val="0"/>
              <c:showVal val="1"/>
              <c:showCatName val="0"/>
              <c:showSerName val="0"/>
              <c:showPercent val="0"/>
              <c:showBubbleSize val="0"/>
            </c:dLbl>
            <c:dLbl>
              <c:idx val="1"/>
              <c:delete val="1"/>
            </c:dLbl>
            <c:dLbl>
              <c:idx val="2"/>
              <c:delete val="1"/>
            </c:dLbl>
            <c:dLbl>
              <c:idx val="3"/>
              <c:delete val="1"/>
            </c:dLbl>
            <c:dLbl>
              <c:idx val="5"/>
              <c:delete val="1"/>
            </c:dLbl>
            <c:dLbl>
              <c:idx val="6"/>
              <c:delete val="1"/>
            </c:dLbl>
            <c:dLbl>
              <c:idx val="7"/>
              <c:delete val="1"/>
            </c:dLbl>
            <c:dLbl>
              <c:idx val="8"/>
              <c:delete val="1"/>
            </c:dLbl>
            <c:dLbl>
              <c:idx val="9"/>
              <c:delete val="1"/>
            </c:dLbl>
            <c:dLbl>
              <c:idx val="10"/>
              <c:delete val="1"/>
            </c:dLbl>
            <c:dLbl>
              <c:idx val="11"/>
              <c:delete val="1"/>
            </c:dLbl>
            <c:txPr>
              <a:bodyPr/>
              <a:lstStyle/>
              <a:p>
                <a:pPr>
                  <a:defRPr sz="1200">
                    <a:latin typeface="Arial Narrow" panose="020B0606020202030204" pitchFamily="34" charset="0"/>
                  </a:defRPr>
                </a:pPr>
                <a:endParaRPr lang="en-US"/>
              </a:p>
            </c:txPr>
            <c:dLblPos val="outEnd"/>
            <c:showLegendKey val="0"/>
            <c:showVal val="1"/>
            <c:showCatName val="0"/>
            <c:showSerName val="0"/>
            <c:showPercent val="0"/>
            <c:showBubbleSize val="0"/>
            <c:showLeaderLines val="0"/>
          </c:dLbls>
          <c:cat>
            <c:strRef>
              <c:f>Sheet1!$A$1:$A$11</c:f>
              <c:strCache>
                <c:ptCount val="11"/>
                <c:pt idx="0">
                  <c:v>Canada</c:v>
                </c:pt>
                <c:pt idx="1">
                  <c:v>Switzerland</c:v>
                </c:pt>
                <c:pt idx="2">
                  <c:v>United States</c:v>
                </c:pt>
                <c:pt idx="3">
                  <c:v>Netherlands</c:v>
                </c:pt>
                <c:pt idx="4">
                  <c:v>CMWF AVERAGE</c:v>
                </c:pt>
                <c:pt idx="5">
                  <c:v>Norway</c:v>
                </c:pt>
                <c:pt idx="6">
                  <c:v>Australia</c:v>
                </c:pt>
                <c:pt idx="7">
                  <c:v>France</c:v>
                </c:pt>
                <c:pt idx="8">
                  <c:v>New Zealand</c:v>
                </c:pt>
                <c:pt idx="9">
                  <c:v>Sweden</c:v>
                </c:pt>
                <c:pt idx="10">
                  <c:v>Germany</c:v>
                </c:pt>
              </c:strCache>
            </c:strRef>
          </c:cat>
          <c:val>
            <c:numRef>
              <c:f>Sheet1!$B$1:$B$11</c:f>
              <c:numCache>
                <c:formatCode>0%</c:formatCode>
                <c:ptCount val="11"/>
                <c:pt idx="0">
                  <c:v>0.06</c:v>
                </c:pt>
                <c:pt idx="1">
                  <c:v>6.7000000000000004E-2</c:v>
                </c:pt>
                <c:pt idx="2">
                  <c:v>9.6000000000000002E-2</c:v>
                </c:pt>
                <c:pt idx="3">
                  <c:v>0.125</c:v>
                </c:pt>
                <c:pt idx="4">
                  <c:v>0.25470000000000004</c:v>
                </c:pt>
                <c:pt idx="5">
                  <c:v>0.27300000000000002</c:v>
                </c:pt>
                <c:pt idx="6">
                  <c:v>0.27700000000000002</c:v>
                </c:pt>
                <c:pt idx="7">
                  <c:v>0.34499999999999997</c:v>
                </c:pt>
                <c:pt idx="8">
                  <c:v>0.35499999999999998</c:v>
                </c:pt>
                <c:pt idx="9">
                  <c:v>0.38400000000000001</c:v>
                </c:pt>
                <c:pt idx="10">
                  <c:v>0.56499999999999995</c:v>
                </c:pt>
              </c:numCache>
            </c:numRef>
          </c:val>
        </c:ser>
        <c:dLbls>
          <c:dLblPos val="outEnd"/>
          <c:showLegendKey val="0"/>
          <c:showVal val="1"/>
          <c:showCatName val="0"/>
          <c:showSerName val="0"/>
          <c:showPercent val="0"/>
          <c:showBubbleSize val="0"/>
        </c:dLbls>
        <c:gapWidth val="45"/>
        <c:axId val="123002880"/>
        <c:axId val="123006336"/>
      </c:barChart>
      <c:catAx>
        <c:axId val="123002880"/>
        <c:scaling>
          <c:orientation val="minMax"/>
        </c:scaling>
        <c:delete val="0"/>
        <c:axPos val="l"/>
        <c:numFmt formatCode="General" sourceLinked="1"/>
        <c:majorTickMark val="out"/>
        <c:minorTickMark val="none"/>
        <c:tickLblPos val="nextTo"/>
        <c:spPr>
          <a:ln w="6350">
            <a:solidFill>
              <a:schemeClr val="tx1"/>
            </a:solidFill>
          </a:ln>
        </c:spPr>
        <c:txPr>
          <a:bodyPr/>
          <a:lstStyle/>
          <a:p>
            <a:pPr>
              <a:defRPr sz="1200">
                <a:latin typeface="Arial Narrow" panose="020B0606020202030204" pitchFamily="34" charset="0"/>
              </a:defRPr>
            </a:pPr>
            <a:endParaRPr lang="en-US"/>
          </a:p>
        </c:txPr>
        <c:crossAx val="123006336"/>
        <c:crosses val="autoZero"/>
        <c:auto val="1"/>
        <c:lblAlgn val="ctr"/>
        <c:lblOffset val="100"/>
        <c:noMultiLvlLbl val="0"/>
      </c:catAx>
      <c:valAx>
        <c:axId val="123006336"/>
        <c:scaling>
          <c:orientation val="minMax"/>
        </c:scaling>
        <c:delete val="0"/>
        <c:axPos val="b"/>
        <c:majorGridlines>
          <c:spPr>
            <a:ln>
              <a:noFill/>
            </a:ln>
          </c:spPr>
        </c:majorGridlines>
        <c:numFmt formatCode="0%" sourceLinked="1"/>
        <c:majorTickMark val="out"/>
        <c:minorTickMark val="none"/>
        <c:tickLblPos val="none"/>
        <c:spPr>
          <a:ln>
            <a:noFill/>
          </a:ln>
        </c:spPr>
        <c:crossAx val="123002880"/>
        <c:crosses val="autoZero"/>
        <c:crossBetween val="between"/>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spPr>
            <a:solidFill>
              <a:srgbClr val="C2C2C4"/>
            </a:solidFill>
            <a:ln w="6350">
              <a:solidFill>
                <a:schemeClr val="tx1"/>
              </a:solidFill>
            </a:ln>
          </c:spPr>
          <c:invertIfNegative val="0"/>
          <c:dPt>
            <c:idx val="6"/>
            <c:invertIfNegative val="0"/>
            <c:bubble3D val="0"/>
            <c:spPr>
              <a:solidFill>
                <a:srgbClr val="307D84"/>
              </a:solidFill>
              <a:ln w="6350">
                <a:solidFill>
                  <a:schemeClr val="tx1"/>
                </a:solidFill>
              </a:ln>
            </c:spPr>
          </c:dPt>
          <c:dPt>
            <c:idx val="11"/>
            <c:invertIfNegative val="0"/>
            <c:bubble3D val="0"/>
            <c:spPr>
              <a:solidFill>
                <a:srgbClr val="741374"/>
              </a:solidFill>
              <a:ln w="6350">
                <a:solidFill>
                  <a:schemeClr val="tx1"/>
                </a:solidFill>
              </a:ln>
            </c:spPr>
          </c:dPt>
          <c:dLbls>
            <c:dLbl>
              <c:idx val="0"/>
              <c:delete val="1"/>
            </c:dLbl>
            <c:dLbl>
              <c:idx val="1"/>
              <c:delete val="1"/>
            </c:dLbl>
            <c:dLbl>
              <c:idx val="2"/>
              <c:delete val="1"/>
            </c:dLbl>
            <c:dLbl>
              <c:idx val="3"/>
              <c:delete val="1"/>
            </c:dLbl>
            <c:dLbl>
              <c:idx val="4"/>
              <c:delete val="1"/>
            </c:dLbl>
            <c:dLbl>
              <c:idx val="5"/>
              <c:delete val="1"/>
            </c:dLbl>
            <c:dLbl>
              <c:idx val="7"/>
              <c:delete val="1"/>
            </c:dLbl>
            <c:dLbl>
              <c:idx val="8"/>
              <c:delete val="1"/>
            </c:dLbl>
            <c:dLbl>
              <c:idx val="9"/>
              <c:delete val="1"/>
            </c:dLbl>
            <c:dLbl>
              <c:idx val="10"/>
              <c:delete val="1"/>
            </c:dLbl>
            <c:dLbl>
              <c:idx val="11"/>
              <c:layout/>
              <c:tx>
                <c:rich>
                  <a:bodyPr/>
                  <a:lstStyle/>
                  <a:p>
                    <a:r>
                      <a:rPr lang="en-US"/>
                      <a:t>53</a:t>
                    </a:r>
                    <a:r>
                      <a:rPr lang="en-US" smtClean="0"/>
                      <a:t>%*</a:t>
                    </a:r>
                    <a:endParaRPr lang="en-US"/>
                  </a:p>
                </c:rich>
              </c:tx>
              <c:dLblPos val="outEnd"/>
              <c:showLegendKey val="0"/>
              <c:showVal val="1"/>
              <c:showCatName val="0"/>
              <c:showSerName val="0"/>
              <c:showPercent val="0"/>
              <c:showBubbleSize val="0"/>
            </c:dLbl>
            <c:dLblPos val="outEnd"/>
            <c:showLegendKey val="0"/>
            <c:showVal val="1"/>
            <c:showCatName val="0"/>
            <c:showSerName val="0"/>
            <c:showPercent val="0"/>
            <c:showBubbleSize val="0"/>
            <c:showLeaderLines val="0"/>
          </c:dLbls>
          <c:cat>
            <c:strRef>
              <c:f>Sheet1!$A$1:$A$12</c:f>
              <c:strCache>
                <c:ptCount val="12"/>
                <c:pt idx="0">
                  <c:v>France</c:v>
                </c:pt>
                <c:pt idx="1">
                  <c:v>New Zealand</c:v>
                </c:pt>
                <c:pt idx="2">
                  <c:v>Germany</c:v>
                </c:pt>
                <c:pt idx="3">
                  <c:v>Netherlands</c:v>
                </c:pt>
                <c:pt idx="4">
                  <c:v>Switzerland</c:v>
                </c:pt>
                <c:pt idx="5">
                  <c:v>Australia</c:v>
                </c:pt>
                <c:pt idx="6">
                  <c:v>CMWF AVERAGE</c:v>
                </c:pt>
                <c:pt idx="7">
                  <c:v>United Kingdom</c:v>
                </c:pt>
                <c:pt idx="8">
                  <c:v>Sweden</c:v>
                </c:pt>
                <c:pt idx="9">
                  <c:v>United States</c:v>
                </c:pt>
                <c:pt idx="10">
                  <c:v>Norway</c:v>
                </c:pt>
                <c:pt idx="11">
                  <c:v>CANADA</c:v>
                </c:pt>
              </c:strCache>
            </c:strRef>
          </c:cat>
          <c:val>
            <c:numRef>
              <c:f>Sheet1!$B$1:$B$12</c:f>
              <c:numCache>
                <c:formatCode>0%</c:formatCode>
                <c:ptCount val="12"/>
                <c:pt idx="0">
                  <c:v>0.16789000000000001</c:v>
                </c:pt>
                <c:pt idx="1">
                  <c:v>0.18151999999999999</c:v>
                </c:pt>
                <c:pt idx="2">
                  <c:v>0.183</c:v>
                </c:pt>
                <c:pt idx="3">
                  <c:v>0.21837000000000001</c:v>
                </c:pt>
                <c:pt idx="4">
                  <c:v>0.30398999999999998</c:v>
                </c:pt>
                <c:pt idx="5">
                  <c:v>0.3175</c:v>
                </c:pt>
                <c:pt idx="6">
                  <c:v>0.31847999999999999</c:v>
                </c:pt>
                <c:pt idx="7">
                  <c:v>0.35638999999999998</c:v>
                </c:pt>
                <c:pt idx="8">
                  <c:v>0.39211000000000001</c:v>
                </c:pt>
                <c:pt idx="9">
                  <c:v>0.42555999999999999</c:v>
                </c:pt>
                <c:pt idx="10">
                  <c:v>0.42738999999999999</c:v>
                </c:pt>
                <c:pt idx="11">
                  <c:v>0.52961000000000003</c:v>
                </c:pt>
              </c:numCache>
            </c:numRef>
          </c:val>
        </c:ser>
        <c:dLbls>
          <c:dLblPos val="outEnd"/>
          <c:showLegendKey val="0"/>
          <c:showVal val="1"/>
          <c:showCatName val="0"/>
          <c:showSerName val="0"/>
          <c:showPercent val="0"/>
          <c:showBubbleSize val="0"/>
        </c:dLbls>
        <c:gapWidth val="45"/>
        <c:axId val="52867072"/>
        <c:axId val="53228288"/>
      </c:barChart>
      <c:catAx>
        <c:axId val="52867072"/>
        <c:scaling>
          <c:orientation val="minMax"/>
        </c:scaling>
        <c:delete val="0"/>
        <c:axPos val="l"/>
        <c:numFmt formatCode="General" sourceLinked="1"/>
        <c:majorTickMark val="out"/>
        <c:minorTickMark val="none"/>
        <c:tickLblPos val="nextTo"/>
        <c:spPr>
          <a:ln w="6350">
            <a:solidFill>
              <a:schemeClr val="tx1"/>
            </a:solidFill>
          </a:ln>
        </c:spPr>
        <c:crossAx val="53228288"/>
        <c:crosses val="autoZero"/>
        <c:auto val="1"/>
        <c:lblAlgn val="ctr"/>
        <c:lblOffset val="100"/>
        <c:noMultiLvlLbl val="0"/>
      </c:catAx>
      <c:valAx>
        <c:axId val="53228288"/>
        <c:scaling>
          <c:orientation val="minMax"/>
        </c:scaling>
        <c:delete val="0"/>
        <c:axPos val="b"/>
        <c:majorGridlines>
          <c:spPr>
            <a:ln>
              <a:noFill/>
            </a:ln>
          </c:spPr>
        </c:majorGridlines>
        <c:numFmt formatCode="0%" sourceLinked="1"/>
        <c:majorTickMark val="out"/>
        <c:minorTickMark val="none"/>
        <c:tickLblPos val="none"/>
        <c:spPr>
          <a:ln>
            <a:noFill/>
          </a:ln>
        </c:spPr>
        <c:crossAx val="52867072"/>
        <c:crosses val="autoZero"/>
        <c:crossBetween val="between"/>
      </c:valAx>
      <c:spPr>
        <a:noFill/>
      </c:spPr>
    </c:plotArea>
    <c:plotVisOnly val="1"/>
    <c:dispBlanksAs val="gap"/>
    <c:showDLblsOverMax val="0"/>
  </c:chart>
  <c:txPr>
    <a:bodyPr/>
    <a:lstStyle/>
    <a:p>
      <a:pPr>
        <a:defRPr sz="1200">
          <a:latin typeface="Arial Narrow" panose="020B0606020202030204" pitchFamily="34" charset="0"/>
        </a:defRPr>
      </a:pPr>
      <a:endParaRPr lang="en-U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1"/>
          <c:order val="0"/>
          <c:tx>
            <c:strRef>
              <c:f>Sheet1!$A$2</c:f>
              <c:strCache>
                <c:ptCount val="1"/>
                <c:pt idx="0">
                  <c:v>Canada</c:v>
                </c:pt>
              </c:strCache>
            </c:strRef>
          </c:tx>
          <c:spPr>
            <a:solidFill>
              <a:srgbClr val="307D84"/>
            </a:solidFill>
            <a:ln w="6350">
              <a:solidFill>
                <a:schemeClr val="tx1"/>
              </a:solidFill>
            </a:ln>
          </c:spPr>
          <c:invertIfNegative val="0"/>
          <c:dPt>
            <c:idx val="1"/>
            <c:invertIfNegative val="0"/>
            <c:bubble3D val="0"/>
            <c:spPr>
              <a:solidFill>
                <a:schemeClr val="bg1"/>
              </a:solidFill>
              <a:ln w="6350">
                <a:solidFill>
                  <a:schemeClr val="tx1"/>
                </a:solidFill>
              </a:ln>
            </c:spPr>
          </c:dPt>
          <c:dPt>
            <c:idx val="2"/>
            <c:invertIfNegative val="0"/>
            <c:bubble3D val="0"/>
            <c:spPr>
              <a:solidFill>
                <a:srgbClr val="7BA6AC"/>
              </a:solidFill>
              <a:ln w="6350">
                <a:solidFill>
                  <a:schemeClr val="tx1"/>
                </a:solidFill>
              </a:ln>
            </c:spPr>
          </c:dPt>
          <c:dLbls>
            <c:dLbl>
              <c:idx val="0"/>
              <c:tx>
                <c:rich>
                  <a:bodyPr/>
                  <a:lstStyle/>
                  <a:p>
                    <a:r>
                      <a:rPr lang="en-US" smtClean="0"/>
                      <a:t>76%</a:t>
                    </a:r>
                    <a:endParaRPr lang="en-US"/>
                  </a:p>
                </c:rich>
              </c:tx>
              <c:dLblPos val="outEnd"/>
              <c:showLegendKey val="0"/>
              <c:showVal val="1"/>
              <c:showCatName val="0"/>
              <c:showSerName val="0"/>
              <c:showPercent val="0"/>
              <c:showBubbleSize val="0"/>
            </c:dLbl>
            <c:dLbl>
              <c:idx val="1"/>
              <c:tx>
                <c:rich>
                  <a:bodyPr/>
                  <a:lstStyle/>
                  <a:p>
                    <a:r>
                      <a:rPr lang="en-US" smtClean="0"/>
                      <a:t>18%</a:t>
                    </a:r>
                    <a:endParaRPr lang="en-US"/>
                  </a:p>
                </c:rich>
              </c:tx>
              <c:dLblPos val="outEnd"/>
              <c:showLegendKey val="0"/>
              <c:showVal val="1"/>
              <c:showCatName val="0"/>
              <c:showSerName val="0"/>
              <c:showPercent val="0"/>
              <c:showBubbleSize val="0"/>
            </c:dLbl>
            <c:dLbl>
              <c:idx val="2"/>
              <c:tx>
                <c:rich>
                  <a:bodyPr/>
                  <a:lstStyle/>
                  <a:p>
                    <a:r>
                      <a:rPr lang="en-US" smtClean="0"/>
                      <a:t>5%</a:t>
                    </a:r>
                    <a:endParaRPr lang="en-US"/>
                  </a:p>
                </c:rich>
              </c:tx>
              <c:dLblPos val="outEnd"/>
              <c:showLegendKey val="0"/>
              <c:showVal val="1"/>
              <c:showCatName val="0"/>
              <c:showSerName val="0"/>
              <c:showPercent val="0"/>
              <c:showBubbleSize val="0"/>
            </c:dLbl>
            <c:dLblPos val="outEnd"/>
            <c:showLegendKey val="0"/>
            <c:showVal val="1"/>
            <c:showCatName val="0"/>
            <c:showSerName val="0"/>
            <c:showPercent val="0"/>
            <c:showBubbleSize val="0"/>
            <c:showLeaderLines val="0"/>
          </c:dLbls>
          <c:cat>
            <c:strRef>
              <c:f>Sheet1!$B$1:$D$1</c:f>
              <c:strCache>
                <c:ptCount val="3"/>
                <c:pt idx="0">
                  <c:v>Family member </c:v>
                </c:pt>
                <c:pt idx="1">
                  <c:v>Someone else 
(not family member)</c:v>
                </c:pt>
                <c:pt idx="2">
                  <c:v>Both</c:v>
                </c:pt>
              </c:strCache>
            </c:strRef>
          </c:cat>
          <c:val>
            <c:numRef>
              <c:f>Sheet1!$B$2:$D$2</c:f>
              <c:numCache>
                <c:formatCode>0</c:formatCode>
                <c:ptCount val="3"/>
                <c:pt idx="0">
                  <c:v>76.430000000000007</c:v>
                </c:pt>
                <c:pt idx="1">
                  <c:v>18.16</c:v>
                </c:pt>
                <c:pt idx="2">
                  <c:v>5.24</c:v>
                </c:pt>
              </c:numCache>
            </c:numRef>
          </c:val>
        </c:ser>
        <c:dLbls>
          <c:dLblPos val="outEnd"/>
          <c:showLegendKey val="0"/>
          <c:showVal val="1"/>
          <c:showCatName val="0"/>
          <c:showSerName val="0"/>
          <c:showPercent val="0"/>
          <c:showBubbleSize val="0"/>
        </c:dLbls>
        <c:gapWidth val="50"/>
        <c:axId val="122687488"/>
        <c:axId val="122690944"/>
      </c:barChart>
      <c:catAx>
        <c:axId val="122687488"/>
        <c:scaling>
          <c:orientation val="maxMin"/>
        </c:scaling>
        <c:delete val="0"/>
        <c:axPos val="l"/>
        <c:numFmt formatCode="General" sourceLinked="1"/>
        <c:majorTickMark val="out"/>
        <c:minorTickMark val="none"/>
        <c:tickLblPos val="nextTo"/>
        <c:spPr>
          <a:ln w="6350">
            <a:solidFill>
              <a:schemeClr val="tx1"/>
            </a:solidFill>
          </a:ln>
        </c:spPr>
        <c:crossAx val="122690944"/>
        <c:crosses val="autoZero"/>
        <c:auto val="1"/>
        <c:lblAlgn val="ctr"/>
        <c:lblOffset val="100"/>
        <c:noMultiLvlLbl val="0"/>
      </c:catAx>
      <c:valAx>
        <c:axId val="122690944"/>
        <c:scaling>
          <c:orientation val="minMax"/>
        </c:scaling>
        <c:delete val="1"/>
        <c:axPos val="t"/>
        <c:majorGridlines>
          <c:spPr>
            <a:ln>
              <a:noFill/>
            </a:ln>
          </c:spPr>
        </c:majorGridlines>
        <c:numFmt formatCode="0" sourceLinked="1"/>
        <c:majorTickMark val="out"/>
        <c:minorTickMark val="none"/>
        <c:tickLblPos val="nextTo"/>
        <c:crossAx val="122687488"/>
        <c:crosses val="autoZero"/>
        <c:crossBetween val="between"/>
      </c:valAx>
    </c:plotArea>
    <c:plotVisOnly val="1"/>
    <c:dispBlanksAs val="gap"/>
    <c:showDLblsOverMax val="0"/>
  </c:chart>
  <c:txPr>
    <a:bodyPr/>
    <a:lstStyle/>
    <a:p>
      <a:pPr>
        <a:defRPr sz="1200">
          <a:latin typeface="Arial Narrow" panose="020B0606020202030204" pitchFamily="34" charset="0"/>
        </a:defRPr>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spPr>
            <a:solidFill>
              <a:srgbClr val="C2C2C4"/>
            </a:solidFill>
            <a:ln w="6350">
              <a:solidFill>
                <a:schemeClr val="tx1"/>
              </a:solidFill>
            </a:ln>
          </c:spPr>
          <c:invertIfNegative val="0"/>
          <c:dPt>
            <c:idx val="1"/>
            <c:invertIfNegative val="0"/>
            <c:bubble3D val="0"/>
          </c:dPt>
          <c:dPt>
            <c:idx val="4"/>
            <c:invertIfNegative val="0"/>
            <c:bubble3D val="0"/>
          </c:dPt>
          <c:dPt>
            <c:idx val="5"/>
            <c:invertIfNegative val="0"/>
            <c:bubble3D val="0"/>
            <c:spPr>
              <a:solidFill>
                <a:srgbClr val="307D84"/>
              </a:solidFill>
              <a:ln w="6350">
                <a:solidFill>
                  <a:schemeClr val="tx1"/>
                </a:solidFill>
              </a:ln>
            </c:spPr>
          </c:dPt>
          <c:dPt>
            <c:idx val="6"/>
            <c:invertIfNegative val="0"/>
            <c:bubble3D val="0"/>
          </c:dPt>
          <c:dPt>
            <c:idx val="7"/>
            <c:invertIfNegative val="0"/>
            <c:bubble3D val="0"/>
          </c:dPt>
          <c:dPt>
            <c:idx val="8"/>
            <c:invertIfNegative val="0"/>
            <c:bubble3D val="0"/>
            <c:spPr>
              <a:solidFill>
                <a:srgbClr val="741374"/>
              </a:solidFill>
              <a:ln w="6350">
                <a:solidFill>
                  <a:schemeClr val="tx1"/>
                </a:solidFill>
              </a:ln>
            </c:spPr>
          </c:dPt>
          <c:dPt>
            <c:idx val="10"/>
            <c:invertIfNegative val="0"/>
            <c:bubble3D val="0"/>
          </c:dPt>
          <c:dPt>
            <c:idx val="11"/>
            <c:invertIfNegative val="0"/>
            <c:bubble3D val="0"/>
          </c:dPt>
          <c:dLbls>
            <c:dLbl>
              <c:idx val="0"/>
              <c:delete val="1"/>
            </c:dLbl>
            <c:dLbl>
              <c:idx val="1"/>
              <c:delete val="1"/>
            </c:dLbl>
            <c:dLbl>
              <c:idx val="2"/>
              <c:delete val="1"/>
            </c:dLbl>
            <c:dLbl>
              <c:idx val="3"/>
              <c:delete val="1"/>
            </c:dLbl>
            <c:dLbl>
              <c:idx val="4"/>
              <c:delete val="1"/>
            </c:dLbl>
            <c:dLbl>
              <c:idx val="5"/>
              <c:showLegendKey val="0"/>
              <c:showVal val="1"/>
              <c:showCatName val="0"/>
              <c:showSerName val="0"/>
              <c:showPercent val="0"/>
              <c:showBubbleSize val="0"/>
            </c:dLbl>
            <c:dLbl>
              <c:idx val="6"/>
              <c:delete val="1"/>
            </c:dLbl>
            <c:dLbl>
              <c:idx val="7"/>
              <c:delete val="1"/>
            </c:dLbl>
            <c:dLbl>
              <c:idx val="8"/>
              <c:tx>
                <c:rich>
                  <a:bodyPr/>
                  <a:lstStyle/>
                  <a:p>
                    <a:r>
                      <a:rPr lang="en-US" dirty="0"/>
                      <a:t>47</a:t>
                    </a:r>
                    <a:r>
                      <a:rPr lang="en-US" dirty="0" smtClean="0"/>
                      <a:t>%*</a:t>
                    </a:r>
                    <a:endParaRPr lang="en-US" dirty="0"/>
                  </a:p>
                </c:rich>
              </c:tx>
              <c:showLegendKey val="0"/>
              <c:showVal val="1"/>
              <c:showCatName val="0"/>
              <c:showSerName val="0"/>
              <c:showPercent val="0"/>
              <c:showBubbleSize val="0"/>
            </c:dLbl>
            <c:dLbl>
              <c:idx val="9"/>
              <c:delete val="1"/>
            </c:dLbl>
            <c:dLbl>
              <c:idx val="10"/>
              <c:delete val="1"/>
            </c:dLbl>
            <c:dLbl>
              <c:idx val="11"/>
              <c:delete val="1"/>
            </c:dLbl>
            <c:txPr>
              <a:bodyPr/>
              <a:lstStyle/>
              <a:p>
                <a:pPr>
                  <a:defRPr sz="1200">
                    <a:latin typeface="Arial Narrow" panose="020B0606020202030204" pitchFamily="34" charset="0"/>
                  </a:defRPr>
                </a:pPr>
                <a:endParaRPr lang="en-US"/>
              </a:p>
            </c:txPr>
            <c:dLblPos val="outEnd"/>
            <c:showLegendKey val="0"/>
            <c:showVal val="1"/>
            <c:showCatName val="0"/>
            <c:showSerName val="0"/>
            <c:showPercent val="0"/>
            <c:showBubbleSize val="0"/>
            <c:showLeaderLines val="0"/>
          </c:dLbls>
          <c:cat>
            <c:strRef>
              <c:f>Sheet1!$A$1:$A$12</c:f>
              <c:strCache>
                <c:ptCount val="12"/>
                <c:pt idx="0">
                  <c:v>Sweden</c:v>
                </c:pt>
                <c:pt idx="1">
                  <c:v>France</c:v>
                </c:pt>
                <c:pt idx="2">
                  <c:v>Norway</c:v>
                </c:pt>
                <c:pt idx="3">
                  <c:v>Switzerland</c:v>
                </c:pt>
                <c:pt idx="4">
                  <c:v>Netherlands</c:v>
                </c:pt>
                <c:pt idx="5">
                  <c:v>CMWF AVERAGE</c:v>
                </c:pt>
                <c:pt idx="6">
                  <c:v>United Kingdom</c:v>
                </c:pt>
                <c:pt idx="7">
                  <c:v>Germany</c:v>
                </c:pt>
                <c:pt idx="8">
                  <c:v>CANADA</c:v>
                </c:pt>
                <c:pt idx="9">
                  <c:v>New Zealand</c:v>
                </c:pt>
                <c:pt idx="10">
                  <c:v>Australia</c:v>
                </c:pt>
                <c:pt idx="11">
                  <c:v>United States</c:v>
                </c:pt>
              </c:strCache>
            </c:strRef>
          </c:cat>
          <c:val>
            <c:numRef>
              <c:f>Sheet1!$B$1:$B$12</c:f>
              <c:numCache>
                <c:formatCode>0%</c:formatCode>
                <c:ptCount val="12"/>
                <c:pt idx="0">
                  <c:v>0.26318999999999998</c:v>
                </c:pt>
                <c:pt idx="1">
                  <c:v>0.27778000000000003</c:v>
                </c:pt>
                <c:pt idx="2">
                  <c:v>0.28810000000000002</c:v>
                </c:pt>
                <c:pt idx="3">
                  <c:v>0.30791000000000002</c:v>
                </c:pt>
                <c:pt idx="4">
                  <c:v>0.34011000000000002</c:v>
                </c:pt>
                <c:pt idx="5">
                  <c:v>0.40427000000000002</c:v>
                </c:pt>
                <c:pt idx="6">
                  <c:v>0.43607000000000001</c:v>
                </c:pt>
                <c:pt idx="7">
                  <c:v>0.46045999999999998</c:v>
                </c:pt>
                <c:pt idx="8">
                  <c:v>0.46849000000000002</c:v>
                </c:pt>
                <c:pt idx="9">
                  <c:v>0.47522999999999999</c:v>
                </c:pt>
                <c:pt idx="10">
                  <c:v>0.53522000000000003</c:v>
                </c:pt>
                <c:pt idx="11">
                  <c:v>0.59435000000000004</c:v>
                </c:pt>
              </c:numCache>
            </c:numRef>
          </c:val>
        </c:ser>
        <c:dLbls>
          <c:dLblPos val="outEnd"/>
          <c:showLegendKey val="0"/>
          <c:showVal val="1"/>
          <c:showCatName val="0"/>
          <c:showSerName val="0"/>
          <c:showPercent val="0"/>
          <c:showBubbleSize val="0"/>
        </c:dLbls>
        <c:gapWidth val="45"/>
        <c:axId val="122730368"/>
        <c:axId val="122738176"/>
      </c:barChart>
      <c:catAx>
        <c:axId val="122730368"/>
        <c:scaling>
          <c:orientation val="minMax"/>
        </c:scaling>
        <c:delete val="0"/>
        <c:axPos val="l"/>
        <c:numFmt formatCode="General" sourceLinked="1"/>
        <c:majorTickMark val="out"/>
        <c:minorTickMark val="none"/>
        <c:tickLblPos val="nextTo"/>
        <c:spPr>
          <a:ln w="6350">
            <a:solidFill>
              <a:schemeClr val="tx1"/>
            </a:solidFill>
          </a:ln>
        </c:spPr>
        <c:txPr>
          <a:bodyPr/>
          <a:lstStyle/>
          <a:p>
            <a:pPr>
              <a:defRPr sz="1200">
                <a:latin typeface="Arial Narrow" panose="020B0606020202030204" pitchFamily="34" charset="0"/>
              </a:defRPr>
            </a:pPr>
            <a:endParaRPr lang="en-US"/>
          </a:p>
        </c:txPr>
        <c:crossAx val="122738176"/>
        <c:crosses val="autoZero"/>
        <c:auto val="1"/>
        <c:lblAlgn val="ctr"/>
        <c:lblOffset val="100"/>
        <c:noMultiLvlLbl val="0"/>
      </c:catAx>
      <c:valAx>
        <c:axId val="122738176"/>
        <c:scaling>
          <c:orientation val="minMax"/>
        </c:scaling>
        <c:delete val="0"/>
        <c:axPos val="b"/>
        <c:majorGridlines>
          <c:spPr>
            <a:ln>
              <a:noFill/>
            </a:ln>
          </c:spPr>
        </c:majorGridlines>
        <c:numFmt formatCode="0%" sourceLinked="1"/>
        <c:majorTickMark val="out"/>
        <c:minorTickMark val="none"/>
        <c:tickLblPos val="none"/>
        <c:spPr>
          <a:ln>
            <a:noFill/>
          </a:ln>
        </c:spPr>
        <c:crossAx val="122730368"/>
        <c:crosses val="autoZero"/>
        <c:crossBetween val="between"/>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Sheet1!$A$2</c:f>
              <c:strCache>
                <c:ptCount val="1"/>
                <c:pt idx="0">
                  <c:v>Canada</c:v>
                </c:pt>
              </c:strCache>
            </c:strRef>
          </c:tx>
          <c:spPr>
            <a:solidFill>
              <a:srgbClr val="307D84"/>
            </a:solidFill>
            <a:ln w="6350">
              <a:solidFill>
                <a:schemeClr val="tx1"/>
              </a:solidFill>
            </a:ln>
          </c:spPr>
          <c:dPt>
            <c:idx val="0"/>
            <c:bubble3D val="0"/>
            <c:spPr>
              <a:solidFill>
                <a:schemeClr val="bg1"/>
              </a:solidFill>
              <a:ln w="6350">
                <a:solidFill>
                  <a:schemeClr val="tx1"/>
                </a:solidFill>
              </a:ln>
            </c:spPr>
          </c:dPt>
          <c:val>
            <c:numRef>
              <c:f>Sheet1!$B$2:$C$2</c:f>
              <c:numCache>
                <c:formatCode>General</c:formatCode>
                <c:ptCount val="2"/>
                <c:pt idx="0">
                  <c:v>22.76</c:v>
                </c:pt>
                <c:pt idx="1">
                  <c:v>77.250000000000014</c:v>
                </c:pt>
              </c:numCache>
            </c:numRef>
          </c:val>
        </c:ser>
        <c:dLbls>
          <c:showLegendKey val="0"/>
          <c:showVal val="0"/>
          <c:showCatName val="0"/>
          <c:showSerName val="0"/>
          <c:showPercent val="0"/>
          <c:showBubbleSize val="0"/>
          <c:showLeaderLines val="1"/>
        </c:dLbls>
        <c:firstSliceAng val="0"/>
      </c:pieChart>
      <c:spPr>
        <a:noFill/>
      </c:spPr>
    </c:plotArea>
    <c:plotVisOnly val="1"/>
    <c:dispBlanksAs val="gap"/>
    <c:showDLblsOverMax val="0"/>
  </c:chart>
  <c:txPr>
    <a:bodyPr/>
    <a:lstStyle/>
    <a:p>
      <a:pPr>
        <a:defRPr sz="1800"/>
      </a:pPr>
      <a:endParaRPr lang="en-US"/>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398359346274294"/>
          <c:y val="0.15245791670733916"/>
          <c:w val="0.42296205195826092"/>
          <c:h val="0.80162735978507837"/>
        </c:manualLayout>
      </c:layout>
      <c:barChart>
        <c:barDir val="bar"/>
        <c:grouping val="clustered"/>
        <c:varyColors val="0"/>
        <c:ser>
          <c:idx val="0"/>
          <c:order val="0"/>
          <c:spPr>
            <a:solidFill>
              <a:srgbClr val="307D84"/>
            </a:solidFill>
            <a:ln w="6350">
              <a:solidFill>
                <a:schemeClr val="tx1"/>
              </a:solidFill>
            </a:ln>
          </c:spPr>
          <c:invertIfNegative val="0"/>
          <c:dPt>
            <c:idx val="0"/>
            <c:invertIfNegative val="0"/>
            <c:bubble3D val="0"/>
            <c:spPr>
              <a:pattFill prst="zigZag">
                <a:fgClr>
                  <a:srgbClr val="307D84"/>
                </a:fgClr>
                <a:bgClr>
                  <a:schemeClr val="bg1"/>
                </a:bgClr>
              </a:pattFill>
              <a:ln w="6350">
                <a:solidFill>
                  <a:schemeClr val="tx1"/>
                </a:solidFill>
              </a:ln>
            </c:spPr>
          </c:dPt>
          <c:dPt>
            <c:idx val="1"/>
            <c:invertIfNegative val="0"/>
            <c:bubble3D val="0"/>
            <c:spPr>
              <a:solidFill>
                <a:srgbClr val="7BA6AC"/>
              </a:solidFill>
              <a:ln w="6350">
                <a:solidFill>
                  <a:schemeClr val="tx1"/>
                </a:solidFill>
              </a:ln>
            </c:spPr>
          </c:dPt>
          <c:dPt>
            <c:idx val="2"/>
            <c:invertIfNegative val="0"/>
            <c:bubble3D val="0"/>
            <c:spPr>
              <a:solidFill>
                <a:schemeClr val="bg1"/>
              </a:solidFill>
              <a:ln w="6350">
                <a:solidFill>
                  <a:schemeClr val="tx1"/>
                </a:solidFill>
              </a:ln>
            </c:spPr>
          </c:dPt>
          <c:cat>
            <c:strRef>
              <c:f>Sheet1!$A$1:$A$4</c:f>
              <c:strCache>
                <c:ptCount val="4"/>
                <c:pt idx="0">
                  <c:v>Wait times were too long</c:v>
                </c:pt>
                <c:pt idx="1">
                  <c:v>Cost was too expensive</c:v>
                </c:pt>
                <c:pt idx="2">
                  <c:v>Did not know where to go</c:v>
                </c:pt>
                <c:pt idx="3">
                  <c:v>Services were not available in the area</c:v>
                </c:pt>
              </c:strCache>
            </c:strRef>
          </c:cat>
          <c:val>
            <c:numRef>
              <c:f>Sheet1!$B$1:$B$4</c:f>
              <c:numCache>
                <c:formatCode>0%</c:formatCode>
                <c:ptCount val="4"/>
                <c:pt idx="0">
                  <c:v>0.14069688934992464</c:v>
                </c:pt>
                <c:pt idx="1">
                  <c:v>0.15759688085454568</c:v>
                </c:pt>
                <c:pt idx="2">
                  <c:v>0.27461178353774407</c:v>
                </c:pt>
                <c:pt idx="3">
                  <c:v>0.28466047547294665</c:v>
                </c:pt>
              </c:numCache>
            </c:numRef>
          </c:val>
        </c:ser>
        <c:dLbls>
          <c:showLegendKey val="0"/>
          <c:showVal val="1"/>
          <c:showCatName val="0"/>
          <c:showSerName val="0"/>
          <c:showPercent val="0"/>
          <c:showBubbleSize val="0"/>
        </c:dLbls>
        <c:gapWidth val="50"/>
        <c:axId val="127907712"/>
        <c:axId val="127909248"/>
      </c:barChart>
      <c:catAx>
        <c:axId val="127907712"/>
        <c:scaling>
          <c:orientation val="minMax"/>
        </c:scaling>
        <c:delete val="0"/>
        <c:axPos val="l"/>
        <c:numFmt formatCode="General" sourceLinked="1"/>
        <c:majorTickMark val="out"/>
        <c:minorTickMark val="none"/>
        <c:tickLblPos val="nextTo"/>
        <c:spPr>
          <a:ln w="6350">
            <a:solidFill>
              <a:schemeClr val="tx1"/>
            </a:solidFill>
          </a:ln>
        </c:spPr>
        <c:crossAx val="127909248"/>
        <c:crosses val="autoZero"/>
        <c:auto val="1"/>
        <c:lblAlgn val="ctr"/>
        <c:lblOffset val="100"/>
        <c:noMultiLvlLbl val="0"/>
      </c:catAx>
      <c:valAx>
        <c:axId val="127909248"/>
        <c:scaling>
          <c:orientation val="minMax"/>
        </c:scaling>
        <c:delete val="1"/>
        <c:axPos val="b"/>
        <c:majorGridlines>
          <c:spPr>
            <a:ln>
              <a:noFill/>
            </a:ln>
          </c:spPr>
        </c:majorGridlines>
        <c:numFmt formatCode="0%" sourceLinked="1"/>
        <c:majorTickMark val="out"/>
        <c:minorTickMark val="none"/>
        <c:tickLblPos val="nextTo"/>
        <c:crossAx val="127907712"/>
        <c:crosses val="autoZero"/>
        <c:crossBetween val="between"/>
      </c:valAx>
    </c:plotArea>
    <c:plotVisOnly val="1"/>
    <c:dispBlanksAs val="gap"/>
    <c:showDLblsOverMax val="0"/>
  </c:chart>
  <c:txPr>
    <a:bodyPr/>
    <a:lstStyle/>
    <a:p>
      <a:pPr>
        <a:defRPr sz="1200">
          <a:latin typeface="Arial Narrow" panose="020B0606020202030204" pitchFamily="34" charset="0"/>
        </a:defRPr>
      </a:pPr>
      <a:endParaRPr lang="en-US"/>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rgbClr val="307D84"/>
            </a:solidFill>
            <a:ln w="6350">
              <a:solidFill>
                <a:schemeClr val="tx1"/>
              </a:solidFill>
            </a:ln>
          </c:spPr>
          <c:invertIfNegative val="0"/>
          <c:dPt>
            <c:idx val="1"/>
            <c:invertIfNegative val="0"/>
            <c:bubble3D val="0"/>
            <c:spPr>
              <a:solidFill>
                <a:schemeClr val="bg1"/>
              </a:solidFill>
              <a:ln w="6350">
                <a:solidFill>
                  <a:schemeClr val="tx1"/>
                </a:solidFill>
              </a:ln>
            </c:spPr>
          </c:dPt>
          <c:cat>
            <c:strRef>
              <c:f>Sheet1!$A$1:$B$1</c:f>
              <c:strCache>
                <c:ptCount val="2"/>
                <c:pt idx="0">
                  <c:v>&lt;10 hours</c:v>
                </c:pt>
                <c:pt idx="1">
                  <c:v>10 hours or more</c:v>
                </c:pt>
              </c:strCache>
            </c:strRef>
          </c:cat>
          <c:val>
            <c:numRef>
              <c:f>Sheet1!$A$2:$B$2</c:f>
              <c:numCache>
                <c:formatCode>0%</c:formatCode>
                <c:ptCount val="2"/>
                <c:pt idx="0">
                  <c:v>0.26594000000000001</c:v>
                </c:pt>
                <c:pt idx="1">
                  <c:v>0.42834</c:v>
                </c:pt>
              </c:numCache>
            </c:numRef>
          </c:val>
        </c:ser>
        <c:dLbls>
          <c:dLblPos val="outEnd"/>
          <c:showLegendKey val="0"/>
          <c:showVal val="1"/>
          <c:showCatName val="0"/>
          <c:showSerName val="0"/>
          <c:showPercent val="0"/>
          <c:showBubbleSize val="0"/>
        </c:dLbls>
        <c:gapWidth val="45"/>
        <c:axId val="129336832"/>
        <c:axId val="129338368"/>
      </c:barChart>
      <c:catAx>
        <c:axId val="129336832"/>
        <c:scaling>
          <c:orientation val="minMax"/>
        </c:scaling>
        <c:delete val="0"/>
        <c:axPos val="b"/>
        <c:majorTickMark val="out"/>
        <c:minorTickMark val="none"/>
        <c:tickLblPos val="nextTo"/>
        <c:spPr>
          <a:ln w="6350">
            <a:solidFill>
              <a:schemeClr val="tx1"/>
            </a:solidFill>
          </a:ln>
        </c:spPr>
        <c:crossAx val="129338368"/>
        <c:crosses val="autoZero"/>
        <c:auto val="1"/>
        <c:lblAlgn val="ctr"/>
        <c:lblOffset val="100"/>
        <c:noMultiLvlLbl val="0"/>
      </c:catAx>
      <c:valAx>
        <c:axId val="129338368"/>
        <c:scaling>
          <c:orientation val="minMax"/>
        </c:scaling>
        <c:delete val="0"/>
        <c:axPos val="l"/>
        <c:majorGridlines>
          <c:spPr>
            <a:ln>
              <a:noFill/>
            </a:ln>
          </c:spPr>
        </c:majorGridlines>
        <c:numFmt formatCode="0%" sourceLinked="1"/>
        <c:majorTickMark val="out"/>
        <c:minorTickMark val="none"/>
        <c:tickLblPos val="none"/>
        <c:spPr>
          <a:ln>
            <a:noFill/>
          </a:ln>
        </c:spPr>
        <c:crossAx val="129336832"/>
        <c:crosses val="autoZero"/>
        <c:crossBetween val="between"/>
      </c:valAx>
    </c:plotArea>
    <c:plotVisOnly val="1"/>
    <c:dispBlanksAs val="gap"/>
    <c:showDLblsOverMax val="0"/>
  </c:chart>
  <c:txPr>
    <a:bodyPr/>
    <a:lstStyle/>
    <a:p>
      <a:pPr>
        <a:defRPr sz="1200">
          <a:latin typeface="Arial Narrow" panose="020B0606020202030204" pitchFamily="34" charset="0"/>
        </a:defRPr>
      </a:pPr>
      <a:endParaRPr lang="en-U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spPr>
            <a:solidFill>
              <a:srgbClr val="C2C2C4"/>
            </a:solidFill>
            <a:ln w="6350">
              <a:solidFill>
                <a:schemeClr val="tx1"/>
              </a:solidFill>
            </a:ln>
          </c:spPr>
          <c:invertIfNegative val="0"/>
          <c:dPt>
            <c:idx val="1"/>
            <c:invertIfNegative val="0"/>
            <c:bubble3D val="0"/>
          </c:dPt>
          <c:dPt>
            <c:idx val="4"/>
            <c:invertIfNegative val="0"/>
            <c:bubble3D val="0"/>
          </c:dPt>
          <c:dPt>
            <c:idx val="5"/>
            <c:invertIfNegative val="0"/>
            <c:bubble3D val="0"/>
          </c:dPt>
          <c:dPt>
            <c:idx val="6"/>
            <c:invertIfNegative val="0"/>
            <c:bubble3D val="0"/>
            <c:spPr>
              <a:solidFill>
                <a:srgbClr val="307D84"/>
              </a:solidFill>
              <a:ln w="6350">
                <a:solidFill>
                  <a:schemeClr val="tx1"/>
                </a:solidFill>
              </a:ln>
            </c:spPr>
          </c:dPt>
          <c:dPt>
            <c:idx val="7"/>
            <c:invertIfNegative val="0"/>
            <c:bubble3D val="0"/>
          </c:dPt>
          <c:dPt>
            <c:idx val="8"/>
            <c:invertIfNegative val="0"/>
            <c:bubble3D val="0"/>
          </c:dPt>
          <c:dPt>
            <c:idx val="9"/>
            <c:invertIfNegative val="0"/>
            <c:bubble3D val="0"/>
            <c:spPr>
              <a:solidFill>
                <a:srgbClr val="741374"/>
              </a:solidFill>
              <a:ln w="6350">
                <a:solidFill>
                  <a:schemeClr val="tx1"/>
                </a:solidFill>
              </a:ln>
            </c:spPr>
          </c:dPt>
          <c:dPt>
            <c:idx val="10"/>
            <c:invertIfNegative val="0"/>
            <c:bubble3D val="0"/>
          </c:dPt>
          <c:dPt>
            <c:idx val="11"/>
            <c:invertIfNegative val="0"/>
            <c:bubble3D val="0"/>
          </c:dPt>
          <c:dLbls>
            <c:dLbl>
              <c:idx val="0"/>
              <c:delete val="1"/>
            </c:dLbl>
            <c:dLbl>
              <c:idx val="1"/>
              <c:delete val="1"/>
            </c:dLbl>
            <c:dLbl>
              <c:idx val="2"/>
              <c:delete val="1"/>
            </c:dLbl>
            <c:dLbl>
              <c:idx val="3"/>
              <c:delete val="1"/>
            </c:dLbl>
            <c:dLbl>
              <c:idx val="4"/>
              <c:delete val="1"/>
            </c:dLbl>
            <c:dLbl>
              <c:idx val="5"/>
              <c:delete val="1"/>
            </c:dLbl>
            <c:dLbl>
              <c:idx val="6"/>
              <c:showLegendKey val="0"/>
              <c:showVal val="1"/>
              <c:showCatName val="0"/>
              <c:showSerName val="0"/>
              <c:showPercent val="0"/>
              <c:showBubbleSize val="0"/>
            </c:dLbl>
            <c:dLbl>
              <c:idx val="7"/>
              <c:delete val="1"/>
            </c:dLbl>
            <c:dLbl>
              <c:idx val="8"/>
              <c:delete val="1"/>
            </c:dLbl>
            <c:dLbl>
              <c:idx val="9"/>
              <c:tx>
                <c:rich>
                  <a:bodyPr/>
                  <a:lstStyle/>
                  <a:p>
                    <a:r>
                      <a:rPr lang="en-US" dirty="0"/>
                      <a:t>39</a:t>
                    </a:r>
                    <a:r>
                      <a:rPr lang="en-US" dirty="0" smtClean="0"/>
                      <a:t>%*</a:t>
                    </a:r>
                    <a:endParaRPr lang="en-US" dirty="0"/>
                  </a:p>
                </c:rich>
              </c:tx>
              <c:showLegendKey val="0"/>
              <c:showVal val="1"/>
              <c:showCatName val="0"/>
              <c:showSerName val="0"/>
              <c:showPercent val="0"/>
              <c:showBubbleSize val="0"/>
            </c:dLbl>
            <c:dLbl>
              <c:idx val="10"/>
              <c:delete val="1"/>
            </c:dLbl>
            <c:dLbl>
              <c:idx val="11"/>
              <c:delete val="1"/>
            </c:dLbl>
            <c:txPr>
              <a:bodyPr/>
              <a:lstStyle/>
              <a:p>
                <a:pPr>
                  <a:defRPr sz="1200">
                    <a:latin typeface="Arial Narrow" panose="020B0606020202030204" pitchFamily="34" charset="0"/>
                  </a:defRPr>
                </a:pPr>
                <a:endParaRPr lang="en-US"/>
              </a:p>
            </c:txPr>
            <c:dLblPos val="outEnd"/>
            <c:showLegendKey val="0"/>
            <c:showVal val="1"/>
            <c:showCatName val="0"/>
            <c:showSerName val="0"/>
            <c:showPercent val="0"/>
            <c:showBubbleSize val="0"/>
            <c:showLeaderLines val="0"/>
          </c:dLbls>
          <c:cat>
            <c:strRef>
              <c:f>Sheet1!$A$1:$A$12</c:f>
              <c:strCache>
                <c:ptCount val="12"/>
                <c:pt idx="0">
                  <c:v>Norway</c:v>
                </c:pt>
                <c:pt idx="1">
                  <c:v>France</c:v>
                </c:pt>
                <c:pt idx="2">
                  <c:v>Sweden</c:v>
                </c:pt>
                <c:pt idx="3">
                  <c:v>Netherlands</c:v>
                </c:pt>
                <c:pt idx="4">
                  <c:v>United Kingdom</c:v>
                </c:pt>
                <c:pt idx="5">
                  <c:v>New Zealand</c:v>
                </c:pt>
                <c:pt idx="6">
                  <c:v>CMWF AVERAGE</c:v>
                </c:pt>
                <c:pt idx="7">
                  <c:v>Switzerland</c:v>
                </c:pt>
                <c:pt idx="8">
                  <c:v>Australia</c:v>
                </c:pt>
                <c:pt idx="9">
                  <c:v>CANADA</c:v>
                </c:pt>
                <c:pt idx="10">
                  <c:v>United States</c:v>
                </c:pt>
                <c:pt idx="11">
                  <c:v>Germany</c:v>
                </c:pt>
              </c:strCache>
            </c:strRef>
          </c:cat>
          <c:val>
            <c:numRef>
              <c:f>Sheet1!$B$1:$B$12</c:f>
              <c:numCache>
                <c:formatCode>0%</c:formatCode>
                <c:ptCount val="12"/>
                <c:pt idx="0">
                  <c:v>3.5189999999999999E-2</c:v>
                </c:pt>
                <c:pt idx="1">
                  <c:v>5.0909999999999997E-2</c:v>
                </c:pt>
                <c:pt idx="2">
                  <c:v>5.3129999999999997E-2</c:v>
                </c:pt>
                <c:pt idx="3">
                  <c:v>0.13508999999999999</c:v>
                </c:pt>
                <c:pt idx="4">
                  <c:v>0.16139999999999999</c:v>
                </c:pt>
                <c:pt idx="5">
                  <c:v>0.18676000000000001</c:v>
                </c:pt>
                <c:pt idx="6">
                  <c:v>0.222</c:v>
                </c:pt>
                <c:pt idx="7">
                  <c:v>0.22272</c:v>
                </c:pt>
                <c:pt idx="8">
                  <c:v>0.23727000000000001</c:v>
                </c:pt>
                <c:pt idx="9">
                  <c:v>0.39432</c:v>
                </c:pt>
                <c:pt idx="10">
                  <c:v>0.47253000000000001</c:v>
                </c:pt>
                <c:pt idx="11">
                  <c:v>0.49264000000000002</c:v>
                </c:pt>
              </c:numCache>
            </c:numRef>
          </c:val>
        </c:ser>
        <c:dLbls>
          <c:dLblPos val="outEnd"/>
          <c:showLegendKey val="0"/>
          <c:showVal val="1"/>
          <c:showCatName val="0"/>
          <c:showSerName val="0"/>
          <c:showPercent val="0"/>
          <c:showBubbleSize val="0"/>
        </c:dLbls>
        <c:gapWidth val="45"/>
        <c:axId val="129288064"/>
        <c:axId val="130299392"/>
      </c:barChart>
      <c:catAx>
        <c:axId val="129288064"/>
        <c:scaling>
          <c:orientation val="minMax"/>
        </c:scaling>
        <c:delete val="0"/>
        <c:axPos val="l"/>
        <c:numFmt formatCode="General" sourceLinked="1"/>
        <c:majorTickMark val="out"/>
        <c:minorTickMark val="none"/>
        <c:tickLblPos val="nextTo"/>
        <c:spPr>
          <a:ln w="6350">
            <a:solidFill>
              <a:schemeClr val="tx1"/>
            </a:solidFill>
          </a:ln>
        </c:spPr>
        <c:txPr>
          <a:bodyPr/>
          <a:lstStyle/>
          <a:p>
            <a:pPr>
              <a:defRPr sz="1200">
                <a:latin typeface="Arial Narrow" panose="020B0606020202030204" pitchFamily="34" charset="0"/>
              </a:defRPr>
            </a:pPr>
            <a:endParaRPr lang="en-US"/>
          </a:p>
        </c:txPr>
        <c:crossAx val="130299392"/>
        <c:crosses val="autoZero"/>
        <c:auto val="1"/>
        <c:lblAlgn val="ctr"/>
        <c:lblOffset val="100"/>
        <c:noMultiLvlLbl val="0"/>
      </c:catAx>
      <c:valAx>
        <c:axId val="130299392"/>
        <c:scaling>
          <c:orientation val="minMax"/>
        </c:scaling>
        <c:delete val="0"/>
        <c:axPos val="b"/>
        <c:majorGridlines>
          <c:spPr>
            <a:ln>
              <a:noFill/>
            </a:ln>
          </c:spPr>
        </c:majorGridlines>
        <c:numFmt formatCode="0%" sourceLinked="1"/>
        <c:majorTickMark val="out"/>
        <c:minorTickMark val="none"/>
        <c:tickLblPos val="none"/>
        <c:spPr>
          <a:ln>
            <a:noFill/>
          </a:ln>
        </c:spPr>
        <c:crossAx val="129288064"/>
        <c:crosses val="autoZero"/>
        <c:crossBetween val="between"/>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yes</c:v>
                </c:pt>
              </c:strCache>
            </c:strRef>
          </c:tx>
          <c:spPr>
            <a:solidFill>
              <a:srgbClr val="307D84"/>
            </a:solidFill>
            <a:ln w="6350">
              <a:solidFill>
                <a:schemeClr val="tx1"/>
              </a:solidFill>
            </a:ln>
          </c:spPr>
          <c:invertIfNegative val="0"/>
          <c:dPt>
            <c:idx val="1"/>
            <c:invertIfNegative val="0"/>
            <c:bubble3D val="0"/>
            <c:spPr>
              <a:solidFill>
                <a:schemeClr val="bg1"/>
              </a:solidFill>
              <a:ln w="6350">
                <a:solidFill>
                  <a:schemeClr val="tx1"/>
                </a:solidFill>
              </a:ln>
            </c:spPr>
          </c:dPt>
          <c:dPt>
            <c:idx val="2"/>
            <c:invertIfNegative val="0"/>
            <c:bubble3D val="0"/>
            <c:spPr>
              <a:solidFill>
                <a:srgbClr val="7BA6AC"/>
              </a:solidFill>
              <a:ln w="6350">
                <a:solidFill>
                  <a:schemeClr val="tx1"/>
                </a:solidFill>
              </a:ln>
            </c:spPr>
          </c:dPt>
          <c:dLbls>
            <c:numFmt formatCode="0%" sourceLinked="0"/>
            <c:dLblPos val="outEnd"/>
            <c:showLegendKey val="0"/>
            <c:showVal val="1"/>
            <c:showCatName val="0"/>
            <c:showSerName val="0"/>
            <c:showPercent val="0"/>
            <c:showBubbleSize val="0"/>
            <c:showLeaderLines val="0"/>
          </c:dLbls>
          <c:cat>
            <c:strRef>
              <c:f>Sheet1!$A$2:$A$4</c:f>
              <c:strCache>
                <c:ptCount val="3"/>
                <c:pt idx="0">
                  <c:v>55–64</c:v>
                </c:pt>
                <c:pt idx="1">
                  <c:v>65–74</c:v>
                </c:pt>
                <c:pt idx="2">
                  <c:v>75+</c:v>
                </c:pt>
              </c:strCache>
            </c:strRef>
          </c:cat>
          <c:val>
            <c:numRef>
              <c:f>Sheet1!$B$2:$B$4</c:f>
              <c:numCache>
                <c:formatCode>0.00%</c:formatCode>
                <c:ptCount val="3"/>
                <c:pt idx="0">
                  <c:v>0.32352556187163201</c:v>
                </c:pt>
                <c:pt idx="1">
                  <c:v>0.42554317346581899</c:v>
                </c:pt>
                <c:pt idx="2">
                  <c:v>0.49433369152808398</c:v>
                </c:pt>
              </c:numCache>
            </c:numRef>
          </c:val>
        </c:ser>
        <c:dLbls>
          <c:dLblPos val="outEnd"/>
          <c:showLegendKey val="0"/>
          <c:showVal val="1"/>
          <c:showCatName val="0"/>
          <c:showSerName val="0"/>
          <c:showPercent val="0"/>
          <c:showBubbleSize val="0"/>
        </c:dLbls>
        <c:gapWidth val="45"/>
        <c:axId val="133767168"/>
        <c:axId val="133770624"/>
      </c:barChart>
      <c:catAx>
        <c:axId val="133767168"/>
        <c:scaling>
          <c:orientation val="minMax"/>
        </c:scaling>
        <c:delete val="0"/>
        <c:axPos val="b"/>
        <c:majorTickMark val="out"/>
        <c:minorTickMark val="none"/>
        <c:tickLblPos val="nextTo"/>
        <c:spPr>
          <a:ln w="6350">
            <a:solidFill>
              <a:schemeClr val="tx1"/>
            </a:solidFill>
          </a:ln>
        </c:spPr>
        <c:crossAx val="133770624"/>
        <c:crosses val="autoZero"/>
        <c:auto val="1"/>
        <c:lblAlgn val="ctr"/>
        <c:lblOffset val="100"/>
        <c:noMultiLvlLbl val="0"/>
      </c:catAx>
      <c:valAx>
        <c:axId val="133770624"/>
        <c:scaling>
          <c:orientation val="minMax"/>
        </c:scaling>
        <c:delete val="0"/>
        <c:axPos val="l"/>
        <c:majorGridlines>
          <c:spPr>
            <a:ln>
              <a:noFill/>
            </a:ln>
          </c:spPr>
        </c:majorGridlines>
        <c:numFmt formatCode="0.00%" sourceLinked="1"/>
        <c:majorTickMark val="out"/>
        <c:minorTickMark val="none"/>
        <c:tickLblPos val="none"/>
        <c:spPr>
          <a:ln>
            <a:noFill/>
          </a:ln>
        </c:spPr>
        <c:crossAx val="133767168"/>
        <c:crosses val="autoZero"/>
        <c:crossBetween val="between"/>
      </c:valAx>
    </c:plotArea>
    <c:plotVisOnly val="1"/>
    <c:dispBlanksAs val="gap"/>
    <c:showDLblsOverMax val="0"/>
  </c:chart>
  <c:txPr>
    <a:bodyPr/>
    <a:lstStyle/>
    <a:p>
      <a:pPr>
        <a:defRPr sz="1200">
          <a:latin typeface="Arial Narrow" panose="020B0606020202030204" pitchFamily="34" charset="0"/>
        </a:defRPr>
      </a:pPr>
      <a:endParaRPr lang="en-US"/>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307D84"/>
            </a:solidFill>
            <a:ln w="6350">
              <a:solidFill>
                <a:schemeClr val="tx1"/>
              </a:solidFill>
            </a:ln>
          </c:spPr>
          <c:invertIfNegative val="0"/>
          <c:dPt>
            <c:idx val="0"/>
            <c:invertIfNegative val="0"/>
            <c:bubble3D val="0"/>
            <c:spPr>
              <a:solidFill>
                <a:srgbClr val="00A8CB"/>
              </a:solidFill>
              <a:ln w="6350">
                <a:solidFill>
                  <a:schemeClr val="tx1"/>
                </a:solidFill>
              </a:ln>
            </c:spPr>
          </c:dPt>
          <c:dPt>
            <c:idx val="1"/>
            <c:invertIfNegative val="0"/>
            <c:bubble3D val="0"/>
            <c:spPr>
              <a:solidFill>
                <a:srgbClr val="00A8CB"/>
              </a:solidFill>
              <a:ln w="6350">
                <a:solidFill>
                  <a:schemeClr val="tx1"/>
                </a:solidFill>
              </a:ln>
            </c:spPr>
          </c:dPt>
          <c:dPt>
            <c:idx val="2"/>
            <c:invertIfNegative val="0"/>
            <c:bubble3D val="0"/>
            <c:spPr>
              <a:solidFill>
                <a:srgbClr val="00A8CB"/>
              </a:solidFill>
              <a:ln w="6350">
                <a:solidFill>
                  <a:schemeClr val="tx1"/>
                </a:solidFill>
              </a:ln>
            </c:spPr>
          </c:dPt>
          <c:dPt>
            <c:idx val="3"/>
            <c:invertIfNegative val="0"/>
            <c:bubble3D val="0"/>
            <c:spPr>
              <a:solidFill>
                <a:srgbClr val="00A8CB"/>
              </a:solidFill>
              <a:ln w="6350">
                <a:solidFill>
                  <a:schemeClr val="tx1"/>
                </a:solidFill>
              </a:ln>
            </c:spPr>
          </c:dPt>
          <c:dPt>
            <c:idx val="4"/>
            <c:invertIfNegative val="0"/>
            <c:bubble3D val="0"/>
            <c:spPr>
              <a:solidFill>
                <a:srgbClr val="00A8CB"/>
              </a:solidFill>
              <a:ln w="6350">
                <a:solidFill>
                  <a:schemeClr val="tx1"/>
                </a:solidFill>
              </a:ln>
            </c:spPr>
          </c:dPt>
          <c:dPt>
            <c:idx val="5"/>
            <c:invertIfNegative val="0"/>
            <c:bubble3D val="0"/>
            <c:spPr>
              <a:solidFill>
                <a:srgbClr val="00A8CB"/>
              </a:solidFill>
              <a:ln w="6350">
                <a:solidFill>
                  <a:schemeClr val="tx1"/>
                </a:solidFill>
              </a:ln>
            </c:spPr>
          </c:dPt>
          <c:dPt>
            <c:idx val="6"/>
            <c:invertIfNegative val="0"/>
            <c:bubble3D val="0"/>
            <c:spPr>
              <a:solidFill>
                <a:srgbClr val="00A8CB"/>
              </a:solidFill>
              <a:ln w="6350">
                <a:solidFill>
                  <a:schemeClr val="tx1"/>
                </a:solidFill>
              </a:ln>
            </c:spPr>
          </c:dPt>
          <c:dPt>
            <c:idx val="7"/>
            <c:invertIfNegative val="0"/>
            <c:bubble3D val="0"/>
            <c:spPr>
              <a:solidFill>
                <a:srgbClr val="00A8CB"/>
              </a:solidFill>
              <a:ln w="6350">
                <a:solidFill>
                  <a:schemeClr val="tx1"/>
                </a:solidFill>
              </a:ln>
            </c:spPr>
          </c:dPt>
          <c:dPt>
            <c:idx val="8"/>
            <c:invertIfNegative val="0"/>
            <c:bubble3D val="0"/>
            <c:spPr>
              <a:solidFill>
                <a:srgbClr val="D78235"/>
              </a:solidFill>
              <a:ln w="6350">
                <a:solidFill>
                  <a:schemeClr val="tx1"/>
                </a:solidFill>
              </a:ln>
            </c:spPr>
          </c:dPt>
          <c:dPt>
            <c:idx val="9"/>
            <c:invertIfNegative val="0"/>
            <c:bubble3D val="0"/>
            <c:spPr>
              <a:solidFill>
                <a:srgbClr val="D78235"/>
              </a:solidFill>
              <a:ln w="6350">
                <a:solidFill>
                  <a:schemeClr val="tx1"/>
                </a:solidFill>
              </a:ln>
            </c:spPr>
          </c:dPt>
          <c:dPt>
            <c:idx val="10"/>
            <c:invertIfNegative val="0"/>
            <c:bubble3D val="0"/>
            <c:spPr>
              <a:solidFill>
                <a:srgbClr val="8B8B8E"/>
              </a:solidFill>
              <a:ln w="6350">
                <a:solidFill>
                  <a:schemeClr val="tx1"/>
                </a:solidFill>
              </a:ln>
            </c:spPr>
          </c:dPt>
          <c:cat>
            <c:strRef>
              <c:f>Sheet1!$A$1:$A$11</c:f>
              <c:strCache>
                <c:ptCount val="11"/>
                <c:pt idx="0">
                  <c:v>B.C.</c:v>
                </c:pt>
                <c:pt idx="1">
                  <c:v>Alta.</c:v>
                </c:pt>
                <c:pt idx="2">
                  <c:v>Sask.</c:v>
                </c:pt>
                <c:pt idx="3">
                  <c:v>Man.</c:v>
                </c:pt>
                <c:pt idx="4">
                  <c:v>Ont.</c:v>
                </c:pt>
                <c:pt idx="5">
                  <c:v>Que.</c:v>
                </c:pt>
                <c:pt idx="6">
                  <c:v>N.B.</c:v>
                </c:pt>
                <c:pt idx="7">
                  <c:v>N.S.</c:v>
                </c:pt>
                <c:pt idx="8">
                  <c:v>P.E.I.</c:v>
                </c:pt>
                <c:pt idx="9">
                  <c:v>N.L.</c:v>
                </c:pt>
                <c:pt idx="10">
                  <c:v>Can. </c:v>
                </c:pt>
              </c:strCache>
            </c:strRef>
          </c:cat>
          <c:val>
            <c:numRef>
              <c:f>Sheet1!$B$1:$B$11</c:f>
              <c:numCache>
                <c:formatCode>0%</c:formatCode>
                <c:ptCount val="11"/>
                <c:pt idx="0">
                  <c:v>0.46621000000000001</c:v>
                </c:pt>
                <c:pt idx="1">
                  <c:v>0.47610000000000002</c:v>
                </c:pt>
                <c:pt idx="2">
                  <c:v>0.46004</c:v>
                </c:pt>
                <c:pt idx="3">
                  <c:v>0.44768999999999998</c:v>
                </c:pt>
                <c:pt idx="4">
                  <c:v>0.47982000000000002</c:v>
                </c:pt>
                <c:pt idx="5">
                  <c:v>0.47047</c:v>
                </c:pt>
                <c:pt idx="6">
                  <c:v>0.41721999999999998</c:v>
                </c:pt>
                <c:pt idx="7">
                  <c:v>0.44984000000000002</c:v>
                </c:pt>
                <c:pt idx="8">
                  <c:v>0.31574000000000002</c:v>
                </c:pt>
                <c:pt idx="9">
                  <c:v>0.36118</c:v>
                </c:pt>
                <c:pt idx="10">
                  <c:v>0.46914</c:v>
                </c:pt>
              </c:numCache>
            </c:numRef>
          </c:val>
        </c:ser>
        <c:dLbls>
          <c:dLblPos val="outEnd"/>
          <c:showLegendKey val="0"/>
          <c:showVal val="1"/>
          <c:showCatName val="0"/>
          <c:showSerName val="0"/>
          <c:showPercent val="0"/>
          <c:showBubbleSize val="0"/>
        </c:dLbls>
        <c:gapWidth val="45"/>
        <c:axId val="129002880"/>
        <c:axId val="129004672"/>
      </c:barChart>
      <c:catAx>
        <c:axId val="129002880"/>
        <c:scaling>
          <c:orientation val="minMax"/>
        </c:scaling>
        <c:delete val="0"/>
        <c:axPos val="b"/>
        <c:majorTickMark val="out"/>
        <c:minorTickMark val="none"/>
        <c:tickLblPos val="nextTo"/>
        <c:spPr>
          <a:ln w="6350">
            <a:solidFill>
              <a:schemeClr val="tx1"/>
            </a:solidFill>
          </a:ln>
        </c:spPr>
        <c:crossAx val="129004672"/>
        <c:crosses val="autoZero"/>
        <c:auto val="1"/>
        <c:lblAlgn val="ctr"/>
        <c:lblOffset val="100"/>
        <c:noMultiLvlLbl val="0"/>
      </c:catAx>
      <c:valAx>
        <c:axId val="129004672"/>
        <c:scaling>
          <c:orientation val="minMax"/>
        </c:scaling>
        <c:delete val="0"/>
        <c:axPos val="l"/>
        <c:majorGridlines>
          <c:spPr>
            <a:ln>
              <a:noFill/>
            </a:ln>
          </c:spPr>
        </c:majorGridlines>
        <c:numFmt formatCode="0%" sourceLinked="1"/>
        <c:majorTickMark val="out"/>
        <c:minorTickMark val="none"/>
        <c:tickLblPos val="none"/>
        <c:spPr>
          <a:ln>
            <a:noFill/>
          </a:ln>
        </c:spPr>
        <c:crossAx val="129002880"/>
        <c:crosses val="autoZero"/>
        <c:crossBetween val="between"/>
      </c:valAx>
    </c:plotArea>
    <c:plotVisOnly val="1"/>
    <c:dispBlanksAs val="gap"/>
    <c:showDLblsOverMax val="0"/>
  </c:chart>
  <c:txPr>
    <a:bodyPr/>
    <a:lstStyle/>
    <a:p>
      <a:pPr>
        <a:defRPr sz="1200">
          <a:latin typeface="Arial Narrow" panose="020B0606020202030204" pitchFamily="34" charset="0"/>
        </a:defRPr>
      </a:pPr>
      <a:endParaRPr lang="en-US"/>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CAN</c:v>
                </c:pt>
              </c:strCache>
            </c:strRef>
          </c:tx>
          <c:spPr>
            <a:solidFill>
              <a:srgbClr val="307D84"/>
            </a:solidFill>
            <a:ln w="6350">
              <a:solidFill>
                <a:schemeClr val="tx1"/>
              </a:solidFill>
            </a:ln>
          </c:spPr>
          <c:invertIfNegative val="0"/>
          <c:dPt>
            <c:idx val="0"/>
            <c:invertIfNegative val="0"/>
            <c:bubble3D val="0"/>
            <c:spPr>
              <a:pattFill prst="ltUpDiag">
                <a:fgClr>
                  <a:srgbClr val="307D84"/>
                </a:fgClr>
                <a:bgClr>
                  <a:schemeClr val="bg1"/>
                </a:bgClr>
              </a:pattFill>
              <a:ln w="6350">
                <a:solidFill>
                  <a:schemeClr val="tx1"/>
                </a:solidFill>
              </a:ln>
            </c:spPr>
          </c:dPt>
          <c:dPt>
            <c:idx val="1"/>
            <c:invertIfNegative val="0"/>
            <c:bubble3D val="0"/>
            <c:spPr>
              <a:solidFill>
                <a:srgbClr val="A1BEC3"/>
              </a:solidFill>
              <a:ln w="6350">
                <a:solidFill>
                  <a:schemeClr val="tx1"/>
                </a:solidFill>
              </a:ln>
            </c:spPr>
          </c:dPt>
          <c:dPt>
            <c:idx val="2"/>
            <c:invertIfNegative val="0"/>
            <c:bubble3D val="0"/>
            <c:spPr>
              <a:pattFill prst="zigZag">
                <a:fgClr>
                  <a:srgbClr val="307D84"/>
                </a:fgClr>
                <a:bgClr>
                  <a:schemeClr val="bg1"/>
                </a:bgClr>
              </a:pattFill>
              <a:ln w="6350">
                <a:solidFill>
                  <a:schemeClr val="tx1"/>
                </a:solidFill>
              </a:ln>
            </c:spPr>
          </c:dPt>
          <c:dPt>
            <c:idx val="3"/>
            <c:invertIfNegative val="0"/>
            <c:bubble3D val="0"/>
            <c:spPr>
              <a:solidFill>
                <a:srgbClr val="7BA6AC"/>
              </a:solidFill>
              <a:ln w="6350">
                <a:solidFill>
                  <a:schemeClr val="tx1"/>
                </a:solidFill>
              </a:ln>
            </c:spPr>
          </c:dPt>
          <c:dPt>
            <c:idx val="4"/>
            <c:invertIfNegative val="0"/>
            <c:bubble3D val="0"/>
            <c:spPr>
              <a:solidFill>
                <a:schemeClr val="bg1"/>
              </a:solidFill>
              <a:ln w="6350">
                <a:solidFill>
                  <a:schemeClr val="tx1"/>
                </a:solidFill>
              </a:ln>
            </c:spPr>
          </c:dPt>
          <c:dPt>
            <c:idx val="5"/>
            <c:invertIfNegative val="0"/>
            <c:bubble3D val="0"/>
          </c:dPt>
          <c:dPt>
            <c:idx val="6"/>
            <c:invertIfNegative val="0"/>
            <c:bubble3D val="0"/>
            <c:spPr>
              <a:solidFill>
                <a:srgbClr val="8B8B8E"/>
              </a:solidFill>
              <a:ln w="6350">
                <a:solidFill>
                  <a:schemeClr val="tx1"/>
                </a:solidFill>
              </a:ln>
            </c:spPr>
          </c:dPt>
          <c:dPt>
            <c:idx val="7"/>
            <c:invertIfNegative val="0"/>
            <c:bubble3D val="0"/>
          </c:dPt>
          <c:dPt>
            <c:idx val="8"/>
            <c:invertIfNegative val="0"/>
            <c:bubble3D val="0"/>
          </c:dPt>
          <c:dPt>
            <c:idx val="9"/>
            <c:invertIfNegative val="0"/>
            <c:bubble3D val="0"/>
            <c:spPr>
              <a:solidFill>
                <a:schemeClr val="bg1"/>
              </a:solidFill>
              <a:ln w="6350">
                <a:solidFill>
                  <a:schemeClr val="tx1"/>
                </a:solidFill>
              </a:ln>
            </c:spPr>
          </c:dPt>
          <c:dPt>
            <c:idx val="10"/>
            <c:invertIfNegative val="0"/>
            <c:bubble3D val="0"/>
          </c:dPt>
          <c:dPt>
            <c:idx val="11"/>
            <c:invertIfNegative val="0"/>
            <c:bubble3D val="0"/>
          </c:dPt>
          <c:dLbls>
            <c:txPr>
              <a:bodyPr/>
              <a:lstStyle/>
              <a:p>
                <a:pPr>
                  <a:defRPr sz="1200">
                    <a:latin typeface="Arial Narrow" panose="020B0606020202030204" pitchFamily="34" charset="0"/>
                  </a:defRPr>
                </a:pPr>
                <a:endParaRPr lang="en-US"/>
              </a:p>
            </c:txPr>
            <c:dLblPos val="outEnd"/>
            <c:showLegendKey val="0"/>
            <c:showVal val="1"/>
            <c:showCatName val="0"/>
            <c:showSerName val="0"/>
            <c:showPercent val="0"/>
            <c:showBubbleSize val="0"/>
            <c:showLeaderLines val="0"/>
          </c:dLbls>
          <c:cat>
            <c:strRef>
              <c:f>Sheet1!$A$2:$A$7</c:f>
              <c:strCache>
                <c:ptCount val="6"/>
                <c:pt idx="0">
                  <c:v>Medication restrictions</c:v>
                </c:pt>
                <c:pt idx="1">
                  <c:v>Feeding restrictions</c:v>
                </c:pt>
                <c:pt idx="2">
                  <c:v>Other end-of-life care restrictions</c:v>
                </c:pt>
                <c:pt idx="3">
                  <c:v>Living will</c:v>
                </c:pt>
                <c:pt idx="4">
                  <c:v>Do not hospitalize order</c:v>
                </c:pt>
                <c:pt idx="5">
                  <c:v>Do not resuscitate order</c:v>
                </c:pt>
              </c:strCache>
            </c:strRef>
          </c:cat>
          <c:val>
            <c:numRef>
              <c:f>Sheet1!$B$2:$B$7</c:f>
              <c:numCache>
                <c:formatCode>0%</c:formatCode>
                <c:ptCount val="6"/>
                <c:pt idx="0">
                  <c:v>0.04</c:v>
                </c:pt>
                <c:pt idx="1">
                  <c:v>0.04</c:v>
                </c:pt>
                <c:pt idx="2">
                  <c:v>0.05</c:v>
                </c:pt>
                <c:pt idx="3">
                  <c:v>0.13</c:v>
                </c:pt>
                <c:pt idx="4">
                  <c:v>0.18</c:v>
                </c:pt>
                <c:pt idx="5">
                  <c:v>0.66</c:v>
                </c:pt>
              </c:numCache>
            </c:numRef>
          </c:val>
        </c:ser>
        <c:dLbls>
          <c:dLblPos val="outEnd"/>
          <c:showLegendKey val="0"/>
          <c:showVal val="1"/>
          <c:showCatName val="0"/>
          <c:showSerName val="0"/>
          <c:showPercent val="0"/>
          <c:showBubbleSize val="0"/>
        </c:dLbls>
        <c:gapWidth val="45"/>
        <c:axId val="131473408"/>
        <c:axId val="131479040"/>
      </c:barChart>
      <c:catAx>
        <c:axId val="131473408"/>
        <c:scaling>
          <c:orientation val="minMax"/>
        </c:scaling>
        <c:delete val="0"/>
        <c:axPos val="l"/>
        <c:numFmt formatCode="General" sourceLinked="1"/>
        <c:majorTickMark val="out"/>
        <c:minorTickMark val="none"/>
        <c:tickLblPos val="nextTo"/>
        <c:spPr>
          <a:ln w="6350">
            <a:solidFill>
              <a:schemeClr val="tx1"/>
            </a:solidFill>
          </a:ln>
        </c:spPr>
        <c:txPr>
          <a:bodyPr/>
          <a:lstStyle/>
          <a:p>
            <a:pPr>
              <a:defRPr sz="1200">
                <a:latin typeface="Arial Narrow" panose="020B0606020202030204" pitchFamily="34" charset="0"/>
              </a:defRPr>
            </a:pPr>
            <a:endParaRPr lang="en-US"/>
          </a:p>
        </c:txPr>
        <c:crossAx val="131479040"/>
        <c:crosses val="autoZero"/>
        <c:auto val="1"/>
        <c:lblAlgn val="ctr"/>
        <c:lblOffset val="100"/>
        <c:noMultiLvlLbl val="0"/>
      </c:catAx>
      <c:valAx>
        <c:axId val="131479040"/>
        <c:scaling>
          <c:orientation val="minMax"/>
        </c:scaling>
        <c:delete val="0"/>
        <c:axPos val="b"/>
        <c:majorGridlines>
          <c:spPr>
            <a:ln>
              <a:noFill/>
            </a:ln>
          </c:spPr>
        </c:majorGridlines>
        <c:numFmt formatCode="0%" sourceLinked="1"/>
        <c:majorTickMark val="out"/>
        <c:minorTickMark val="none"/>
        <c:tickLblPos val="none"/>
        <c:spPr>
          <a:ln>
            <a:noFill/>
          </a:ln>
        </c:spPr>
        <c:crossAx val="131473408"/>
        <c:crosses val="autoZero"/>
        <c:crossBetween val="between"/>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spPr>
            <a:solidFill>
              <a:srgbClr val="C2C2C4"/>
            </a:solidFill>
            <a:ln w="6350">
              <a:solidFill>
                <a:schemeClr val="tx1"/>
              </a:solidFill>
            </a:ln>
          </c:spPr>
          <c:invertIfNegative val="0"/>
          <c:dPt>
            <c:idx val="1"/>
            <c:invertIfNegative val="0"/>
            <c:bubble3D val="0"/>
          </c:dPt>
          <c:dPt>
            <c:idx val="4"/>
            <c:invertIfNegative val="0"/>
            <c:bubble3D val="0"/>
            <c:spPr>
              <a:solidFill>
                <a:srgbClr val="307D84"/>
              </a:solidFill>
              <a:ln w="6350">
                <a:solidFill>
                  <a:schemeClr val="tx1"/>
                </a:solidFill>
              </a:ln>
            </c:spPr>
          </c:dPt>
          <c:dPt>
            <c:idx val="5"/>
            <c:invertIfNegative val="0"/>
            <c:bubble3D val="0"/>
          </c:dPt>
          <c:dPt>
            <c:idx val="6"/>
            <c:invertIfNegative val="0"/>
            <c:bubble3D val="0"/>
          </c:dPt>
          <c:dPt>
            <c:idx val="7"/>
            <c:invertIfNegative val="0"/>
            <c:bubble3D val="0"/>
          </c:dPt>
          <c:dPt>
            <c:idx val="8"/>
            <c:invertIfNegative val="0"/>
            <c:bubble3D val="0"/>
          </c:dPt>
          <c:dPt>
            <c:idx val="9"/>
            <c:invertIfNegative val="0"/>
            <c:bubble3D val="0"/>
            <c:spPr>
              <a:solidFill>
                <a:srgbClr val="741374"/>
              </a:solidFill>
              <a:ln w="6350">
                <a:solidFill>
                  <a:schemeClr val="tx1"/>
                </a:solidFill>
              </a:ln>
            </c:spPr>
          </c:dPt>
          <c:dPt>
            <c:idx val="10"/>
            <c:invertIfNegative val="0"/>
            <c:bubble3D val="0"/>
          </c:dPt>
          <c:dPt>
            <c:idx val="11"/>
            <c:invertIfNegative val="0"/>
            <c:bubble3D val="0"/>
          </c:dPt>
          <c:dLbls>
            <c:dLbl>
              <c:idx val="0"/>
              <c:delete val="1"/>
            </c:dLbl>
            <c:dLbl>
              <c:idx val="1"/>
              <c:delete val="1"/>
            </c:dLbl>
            <c:dLbl>
              <c:idx val="2"/>
              <c:delete val="1"/>
            </c:dLbl>
            <c:dLbl>
              <c:idx val="3"/>
              <c:delete val="1"/>
            </c:dLbl>
            <c:dLbl>
              <c:idx val="4"/>
              <c:showLegendKey val="0"/>
              <c:showVal val="1"/>
              <c:showCatName val="0"/>
              <c:showSerName val="0"/>
              <c:showPercent val="0"/>
              <c:showBubbleSize val="0"/>
            </c:dLbl>
            <c:dLbl>
              <c:idx val="5"/>
              <c:delete val="1"/>
            </c:dLbl>
            <c:dLbl>
              <c:idx val="6"/>
              <c:delete val="1"/>
            </c:dLbl>
            <c:dLbl>
              <c:idx val="7"/>
              <c:delete val="1"/>
            </c:dLbl>
            <c:dLbl>
              <c:idx val="8"/>
              <c:delete val="1"/>
            </c:dLbl>
            <c:dLbl>
              <c:idx val="9"/>
              <c:tx>
                <c:rich>
                  <a:bodyPr/>
                  <a:lstStyle/>
                  <a:p>
                    <a:r>
                      <a:rPr lang="en-US" dirty="0"/>
                      <a:t>80</a:t>
                    </a:r>
                    <a:r>
                      <a:rPr lang="en-US" dirty="0" smtClean="0"/>
                      <a:t>%*</a:t>
                    </a:r>
                    <a:endParaRPr lang="en-US" dirty="0"/>
                  </a:p>
                </c:rich>
              </c:tx>
              <c:showLegendKey val="0"/>
              <c:showVal val="1"/>
              <c:showCatName val="0"/>
              <c:showSerName val="0"/>
              <c:showPercent val="0"/>
              <c:showBubbleSize val="0"/>
            </c:dLbl>
            <c:dLbl>
              <c:idx val="10"/>
              <c:delete val="1"/>
            </c:dLbl>
            <c:dLbl>
              <c:idx val="11"/>
              <c:delete val="1"/>
            </c:dLbl>
            <c:txPr>
              <a:bodyPr/>
              <a:lstStyle/>
              <a:p>
                <a:pPr>
                  <a:defRPr sz="1200">
                    <a:latin typeface="Arial Narrow" panose="020B0606020202030204" pitchFamily="34" charset="0"/>
                  </a:defRPr>
                </a:pPr>
                <a:endParaRPr lang="en-US"/>
              </a:p>
            </c:txPr>
            <c:dLblPos val="outEnd"/>
            <c:showLegendKey val="0"/>
            <c:showVal val="1"/>
            <c:showCatName val="0"/>
            <c:showSerName val="0"/>
            <c:showPercent val="0"/>
            <c:showBubbleSize val="0"/>
            <c:showLeaderLines val="0"/>
          </c:dLbls>
          <c:cat>
            <c:strRef>
              <c:f>Sheet1!$A$1:$A$12</c:f>
              <c:strCache>
                <c:ptCount val="12"/>
                <c:pt idx="0">
                  <c:v>Sweden</c:v>
                </c:pt>
                <c:pt idx="1">
                  <c:v>France</c:v>
                </c:pt>
                <c:pt idx="2">
                  <c:v>Norway</c:v>
                </c:pt>
                <c:pt idx="3">
                  <c:v>Netherlands</c:v>
                </c:pt>
                <c:pt idx="4">
                  <c:v>CMWF AVERAGE</c:v>
                </c:pt>
                <c:pt idx="5">
                  <c:v>Switzerland</c:v>
                </c:pt>
                <c:pt idx="6">
                  <c:v>United Kingdom</c:v>
                </c:pt>
                <c:pt idx="7">
                  <c:v>Australia</c:v>
                </c:pt>
                <c:pt idx="8">
                  <c:v>Germany</c:v>
                </c:pt>
                <c:pt idx="9">
                  <c:v>CANADA</c:v>
                </c:pt>
                <c:pt idx="10">
                  <c:v>New Zealand</c:v>
                </c:pt>
                <c:pt idx="11">
                  <c:v>United States</c:v>
                </c:pt>
              </c:strCache>
            </c:strRef>
          </c:cat>
          <c:val>
            <c:numRef>
              <c:f>Sheet1!$B$1:$B$12</c:f>
              <c:numCache>
                <c:formatCode>0%</c:formatCode>
                <c:ptCount val="12"/>
                <c:pt idx="0">
                  <c:v>0.48758000000000001</c:v>
                </c:pt>
                <c:pt idx="1">
                  <c:v>0.49963000000000002</c:v>
                </c:pt>
                <c:pt idx="2">
                  <c:v>0.59035000000000004</c:v>
                </c:pt>
                <c:pt idx="3">
                  <c:v>0.61504999999999999</c:v>
                </c:pt>
                <c:pt idx="4">
                  <c:v>0.70018000000000002</c:v>
                </c:pt>
                <c:pt idx="5">
                  <c:v>0.70660000000000001</c:v>
                </c:pt>
                <c:pt idx="6">
                  <c:v>0.76</c:v>
                </c:pt>
                <c:pt idx="7">
                  <c:v>0.76873999999999998</c:v>
                </c:pt>
                <c:pt idx="8">
                  <c:v>0.79410999999999998</c:v>
                </c:pt>
                <c:pt idx="9">
                  <c:v>0.80237999999999998</c:v>
                </c:pt>
                <c:pt idx="10">
                  <c:v>0.81415000000000004</c:v>
                </c:pt>
                <c:pt idx="11">
                  <c:v>0.86334999999999995</c:v>
                </c:pt>
              </c:numCache>
            </c:numRef>
          </c:val>
        </c:ser>
        <c:dLbls>
          <c:dLblPos val="outEnd"/>
          <c:showLegendKey val="0"/>
          <c:showVal val="1"/>
          <c:showCatName val="0"/>
          <c:showSerName val="0"/>
          <c:showPercent val="0"/>
          <c:showBubbleSize val="0"/>
        </c:dLbls>
        <c:gapWidth val="45"/>
        <c:axId val="129102976"/>
        <c:axId val="134714112"/>
      </c:barChart>
      <c:catAx>
        <c:axId val="129102976"/>
        <c:scaling>
          <c:orientation val="minMax"/>
        </c:scaling>
        <c:delete val="0"/>
        <c:axPos val="l"/>
        <c:numFmt formatCode="General" sourceLinked="1"/>
        <c:majorTickMark val="out"/>
        <c:minorTickMark val="none"/>
        <c:tickLblPos val="nextTo"/>
        <c:spPr>
          <a:ln w="6350">
            <a:solidFill>
              <a:schemeClr val="tx1"/>
            </a:solidFill>
          </a:ln>
        </c:spPr>
        <c:txPr>
          <a:bodyPr/>
          <a:lstStyle/>
          <a:p>
            <a:pPr>
              <a:defRPr sz="1200">
                <a:latin typeface="Arial Narrow" panose="020B0606020202030204" pitchFamily="34" charset="0"/>
              </a:defRPr>
            </a:pPr>
            <a:endParaRPr lang="en-US"/>
          </a:p>
        </c:txPr>
        <c:crossAx val="134714112"/>
        <c:crosses val="autoZero"/>
        <c:auto val="1"/>
        <c:lblAlgn val="ctr"/>
        <c:lblOffset val="100"/>
        <c:noMultiLvlLbl val="0"/>
      </c:catAx>
      <c:valAx>
        <c:axId val="134714112"/>
        <c:scaling>
          <c:orientation val="minMax"/>
        </c:scaling>
        <c:delete val="0"/>
        <c:axPos val="b"/>
        <c:majorGridlines>
          <c:spPr>
            <a:ln>
              <a:noFill/>
            </a:ln>
          </c:spPr>
        </c:majorGridlines>
        <c:numFmt formatCode="0%" sourceLinked="1"/>
        <c:majorTickMark val="out"/>
        <c:minorTickMark val="none"/>
        <c:tickLblPos val="none"/>
        <c:spPr>
          <a:ln>
            <a:noFill/>
          </a:ln>
        </c:spPr>
        <c:crossAx val="129102976"/>
        <c:crosses val="autoZero"/>
        <c:crossBetween val="between"/>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Sheet1!$A$2</c:f>
              <c:strCache>
                <c:ptCount val="1"/>
                <c:pt idx="0">
                  <c:v>2007</c:v>
                </c:pt>
              </c:strCache>
            </c:strRef>
          </c:tx>
          <c:spPr>
            <a:ln w="6350">
              <a:solidFill>
                <a:schemeClr val="tx1"/>
              </a:solidFill>
            </a:ln>
          </c:spPr>
          <c:dPt>
            <c:idx val="0"/>
            <c:bubble3D val="0"/>
            <c:spPr>
              <a:solidFill>
                <a:schemeClr val="bg1"/>
              </a:solidFill>
              <a:ln w="6350">
                <a:solidFill>
                  <a:schemeClr val="tx1"/>
                </a:solidFill>
              </a:ln>
            </c:spPr>
          </c:dPt>
          <c:dPt>
            <c:idx val="1"/>
            <c:bubble3D val="0"/>
            <c:spPr>
              <a:solidFill>
                <a:srgbClr val="307D84"/>
              </a:solidFill>
              <a:ln w="6350">
                <a:solidFill>
                  <a:schemeClr val="tx1"/>
                </a:solidFill>
              </a:ln>
            </c:spPr>
          </c:dPt>
          <c:dPt>
            <c:idx val="2"/>
            <c:bubble3D val="0"/>
            <c:spPr>
              <a:solidFill>
                <a:srgbClr val="307D84"/>
              </a:solidFill>
              <a:ln w="6350">
                <a:solidFill>
                  <a:schemeClr val="tx1"/>
                </a:solidFill>
              </a:ln>
            </c:spPr>
          </c:dPt>
          <c:cat>
            <c:strRef>
              <c:f>Sheet1!$B$1:$C$1</c:f>
              <c:strCache>
                <c:ptCount val="2"/>
                <c:pt idx="0">
                  <c:v>2 or more days</c:v>
                </c:pt>
                <c:pt idx="1">
                  <c:v>not</c:v>
                </c:pt>
              </c:strCache>
            </c:strRef>
          </c:cat>
          <c:val>
            <c:numRef>
              <c:f>Sheet1!$B$2:$C$2</c:f>
              <c:numCache>
                <c:formatCode>General</c:formatCode>
                <c:ptCount val="2"/>
                <c:pt idx="0">
                  <c:v>0.5341999999999999</c:v>
                </c:pt>
                <c:pt idx="1">
                  <c:v>0.4658000000000001</c:v>
                </c:pt>
              </c:numCache>
            </c:numRef>
          </c:val>
        </c:ser>
        <c:ser>
          <c:idx val="1"/>
          <c:order val="1"/>
          <c:tx>
            <c:strRef>
              <c:f>Sheet1!$A$3</c:f>
              <c:strCache>
                <c:ptCount val="1"/>
                <c:pt idx="0">
                  <c:v>2010</c:v>
                </c:pt>
              </c:strCache>
            </c:strRef>
          </c:tx>
          <c:cat>
            <c:strRef>
              <c:f>Sheet1!$B$1:$C$1</c:f>
              <c:strCache>
                <c:ptCount val="2"/>
                <c:pt idx="0">
                  <c:v>2 or more days</c:v>
                </c:pt>
                <c:pt idx="1">
                  <c:v>not</c:v>
                </c:pt>
              </c:strCache>
            </c:strRef>
          </c:cat>
          <c:val>
            <c:numRef>
              <c:f>Sheet1!$B$3:$C$3</c:f>
              <c:numCache>
                <c:formatCode>General</c:formatCode>
                <c:ptCount val="2"/>
                <c:pt idx="0">
                  <c:v>0.50709999999999988</c:v>
                </c:pt>
                <c:pt idx="1">
                  <c:v>0.49290000000000012</c:v>
                </c:pt>
              </c:numCache>
            </c:numRef>
          </c:val>
        </c:ser>
        <c:ser>
          <c:idx val="2"/>
          <c:order val="2"/>
          <c:tx>
            <c:strRef>
              <c:f>Sheet1!$A$4</c:f>
              <c:strCache>
                <c:ptCount val="1"/>
                <c:pt idx="0">
                  <c:v>2013</c:v>
                </c:pt>
              </c:strCache>
            </c:strRef>
          </c:tx>
          <c:cat>
            <c:strRef>
              <c:f>Sheet1!$B$1:$C$1</c:f>
              <c:strCache>
                <c:ptCount val="2"/>
                <c:pt idx="0">
                  <c:v>2 or more days</c:v>
                </c:pt>
                <c:pt idx="1">
                  <c:v>not</c:v>
                </c:pt>
              </c:strCache>
            </c:strRef>
          </c:cat>
          <c:val>
            <c:numRef>
              <c:f>Sheet1!$B$4:$C$4</c:f>
              <c:numCache>
                <c:formatCode>General</c:formatCode>
                <c:ptCount val="2"/>
                <c:pt idx="0">
                  <c:v>0.54189999999999994</c:v>
                </c:pt>
                <c:pt idx="1">
                  <c:v>0.45810000000000006</c:v>
                </c:pt>
              </c:numCache>
            </c:numRef>
          </c:val>
        </c:ser>
        <c:ser>
          <c:idx val="3"/>
          <c:order val="3"/>
          <c:tx>
            <c:strRef>
              <c:f>Sheet1!$A$5</c:f>
              <c:strCache>
                <c:ptCount val="1"/>
                <c:pt idx="0">
                  <c:v>2014</c:v>
                </c:pt>
              </c:strCache>
            </c:strRef>
          </c:tx>
          <c:cat>
            <c:strRef>
              <c:f>Sheet1!$B$1:$C$1</c:f>
              <c:strCache>
                <c:ptCount val="2"/>
                <c:pt idx="0">
                  <c:v>2 or more days</c:v>
                </c:pt>
                <c:pt idx="1">
                  <c:v>not</c:v>
                </c:pt>
              </c:strCache>
            </c:strRef>
          </c:cat>
          <c:val>
            <c:numRef>
              <c:f>Sheet1!$B$5:$C$5</c:f>
              <c:numCache>
                <c:formatCode>General</c:formatCode>
                <c:ptCount val="2"/>
                <c:pt idx="0">
                  <c:v>0.52950000000000008</c:v>
                </c:pt>
                <c:pt idx="1">
                  <c:v>0.47049999999999992</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0346115355512704"/>
          <c:y val="4.868532205497364E-2"/>
          <c:w val="0.68103932241450849"/>
          <c:h val="0.90262935589005278"/>
        </c:manualLayout>
      </c:layout>
      <c:barChart>
        <c:barDir val="bar"/>
        <c:grouping val="clustered"/>
        <c:varyColors val="0"/>
        <c:ser>
          <c:idx val="0"/>
          <c:order val="0"/>
          <c:spPr>
            <a:solidFill>
              <a:srgbClr val="C2C2C4"/>
            </a:solidFill>
            <a:ln w="6350">
              <a:solidFill>
                <a:schemeClr val="tx1"/>
              </a:solidFill>
            </a:ln>
          </c:spPr>
          <c:invertIfNegative val="0"/>
          <c:dPt>
            <c:idx val="1"/>
            <c:invertIfNegative val="0"/>
            <c:bubble3D val="0"/>
          </c:dPt>
          <c:dPt>
            <c:idx val="4"/>
            <c:invertIfNegative val="0"/>
            <c:bubble3D val="0"/>
          </c:dPt>
          <c:dPt>
            <c:idx val="5"/>
            <c:invertIfNegative val="0"/>
            <c:bubble3D val="0"/>
            <c:spPr>
              <a:solidFill>
                <a:srgbClr val="307D84"/>
              </a:solidFill>
              <a:ln w="6350">
                <a:solidFill>
                  <a:schemeClr val="tx1"/>
                </a:solidFill>
              </a:ln>
            </c:spPr>
          </c:dPt>
          <c:dPt>
            <c:idx val="6"/>
            <c:invertIfNegative val="0"/>
            <c:bubble3D val="0"/>
          </c:dPt>
          <c:dPt>
            <c:idx val="7"/>
            <c:invertIfNegative val="0"/>
            <c:bubble3D val="0"/>
          </c:dPt>
          <c:dPt>
            <c:idx val="8"/>
            <c:invertIfNegative val="0"/>
            <c:bubble3D val="0"/>
          </c:dPt>
          <c:dPt>
            <c:idx val="9"/>
            <c:invertIfNegative val="0"/>
            <c:bubble3D val="0"/>
          </c:dPt>
          <c:dPt>
            <c:idx val="10"/>
            <c:invertIfNegative val="0"/>
            <c:bubble3D val="0"/>
          </c:dPt>
          <c:dPt>
            <c:idx val="11"/>
            <c:invertIfNegative val="0"/>
            <c:bubble3D val="0"/>
            <c:spPr>
              <a:solidFill>
                <a:srgbClr val="741374"/>
              </a:solidFill>
              <a:ln w="6350">
                <a:solidFill>
                  <a:schemeClr val="tx1"/>
                </a:solidFill>
              </a:ln>
            </c:spPr>
          </c:dPt>
          <c:dLbls>
            <c:dLbl>
              <c:idx val="0"/>
              <c:delete val="1"/>
            </c:dLbl>
            <c:dLbl>
              <c:idx val="1"/>
              <c:delete val="1"/>
            </c:dLbl>
            <c:dLbl>
              <c:idx val="2"/>
              <c:delete val="1"/>
            </c:dLbl>
            <c:dLbl>
              <c:idx val="3"/>
              <c:delete val="1"/>
            </c:dLbl>
            <c:dLbl>
              <c:idx val="4"/>
              <c:delete val="1"/>
            </c:dLbl>
            <c:dLbl>
              <c:idx val="5"/>
              <c:showLegendKey val="0"/>
              <c:showVal val="1"/>
              <c:showCatName val="0"/>
              <c:showSerName val="0"/>
              <c:showPercent val="0"/>
              <c:showBubbleSize val="0"/>
            </c:dLbl>
            <c:dLbl>
              <c:idx val="6"/>
              <c:delete val="1"/>
            </c:dLbl>
            <c:dLbl>
              <c:idx val="7"/>
              <c:delete val="1"/>
            </c:dLbl>
            <c:dLbl>
              <c:idx val="8"/>
              <c:delete val="1"/>
            </c:dLbl>
            <c:dLbl>
              <c:idx val="9"/>
              <c:delete val="1"/>
            </c:dLbl>
            <c:dLbl>
              <c:idx val="10"/>
              <c:delete val="1"/>
            </c:dLbl>
            <c:dLbl>
              <c:idx val="11"/>
              <c:tx>
                <c:rich>
                  <a:bodyPr/>
                  <a:lstStyle/>
                  <a:p>
                    <a:r>
                      <a:rPr lang="en-US" dirty="0"/>
                      <a:t>74</a:t>
                    </a:r>
                    <a:r>
                      <a:rPr lang="en-US" dirty="0" smtClean="0"/>
                      <a:t>%*</a:t>
                    </a:r>
                    <a:endParaRPr lang="en-US" dirty="0"/>
                  </a:p>
                </c:rich>
              </c:tx>
              <c:showLegendKey val="0"/>
              <c:showVal val="1"/>
              <c:showCatName val="0"/>
              <c:showSerName val="0"/>
              <c:showPercent val="0"/>
              <c:showBubbleSize val="0"/>
            </c:dLbl>
            <c:txPr>
              <a:bodyPr/>
              <a:lstStyle/>
              <a:p>
                <a:pPr>
                  <a:defRPr sz="1200">
                    <a:latin typeface="Arial Narrow" panose="020B0606020202030204" pitchFamily="34" charset="0"/>
                  </a:defRPr>
                </a:pPr>
                <a:endParaRPr lang="en-US"/>
              </a:p>
            </c:txPr>
            <c:dLblPos val="outEnd"/>
            <c:showLegendKey val="0"/>
            <c:showVal val="1"/>
            <c:showCatName val="0"/>
            <c:showSerName val="0"/>
            <c:showPercent val="0"/>
            <c:showBubbleSize val="0"/>
            <c:showLeaderLines val="0"/>
          </c:dLbls>
          <c:cat>
            <c:strRef>
              <c:f>Sheet1!$A$1:$A$12</c:f>
              <c:strCache>
                <c:ptCount val="12"/>
                <c:pt idx="0">
                  <c:v>Sweden</c:v>
                </c:pt>
                <c:pt idx="1">
                  <c:v>Norway</c:v>
                </c:pt>
                <c:pt idx="2">
                  <c:v>Switzerland</c:v>
                </c:pt>
                <c:pt idx="3">
                  <c:v>Netherlands</c:v>
                </c:pt>
                <c:pt idx="4">
                  <c:v>France</c:v>
                </c:pt>
                <c:pt idx="5">
                  <c:v>CMWF AVERAGE</c:v>
                </c:pt>
                <c:pt idx="6">
                  <c:v>Germany</c:v>
                </c:pt>
                <c:pt idx="7">
                  <c:v>Australia</c:v>
                </c:pt>
                <c:pt idx="8">
                  <c:v>United States</c:v>
                </c:pt>
                <c:pt idx="9">
                  <c:v>New Zealand</c:v>
                </c:pt>
                <c:pt idx="10">
                  <c:v>United Kingdom</c:v>
                </c:pt>
                <c:pt idx="11">
                  <c:v>CANADA</c:v>
                </c:pt>
              </c:strCache>
            </c:strRef>
          </c:cat>
          <c:val>
            <c:numRef>
              <c:f>Sheet1!$B$1:$B$12</c:f>
              <c:numCache>
                <c:formatCode>0%</c:formatCode>
                <c:ptCount val="12"/>
                <c:pt idx="0">
                  <c:v>0.36107</c:v>
                </c:pt>
                <c:pt idx="1">
                  <c:v>0.37212000000000001</c:v>
                </c:pt>
                <c:pt idx="2">
                  <c:v>0.46303</c:v>
                </c:pt>
                <c:pt idx="3">
                  <c:v>0.53198000000000001</c:v>
                </c:pt>
                <c:pt idx="4">
                  <c:v>0.53932000000000002</c:v>
                </c:pt>
                <c:pt idx="5">
                  <c:v>0.58714999999999995</c:v>
                </c:pt>
                <c:pt idx="6">
                  <c:v>0.66422999999999999</c:v>
                </c:pt>
                <c:pt idx="7">
                  <c:v>0.67405999999999999</c:v>
                </c:pt>
                <c:pt idx="8">
                  <c:v>0.69871000000000005</c:v>
                </c:pt>
                <c:pt idx="9">
                  <c:v>0.70718000000000003</c:v>
                </c:pt>
                <c:pt idx="10">
                  <c:v>0.70789999999999997</c:v>
                </c:pt>
                <c:pt idx="11">
                  <c:v>0.73912</c:v>
                </c:pt>
              </c:numCache>
            </c:numRef>
          </c:val>
        </c:ser>
        <c:dLbls>
          <c:dLblPos val="outEnd"/>
          <c:showLegendKey val="0"/>
          <c:showVal val="1"/>
          <c:showCatName val="0"/>
          <c:showSerName val="0"/>
          <c:showPercent val="0"/>
          <c:showBubbleSize val="0"/>
        </c:dLbls>
        <c:gapWidth val="45"/>
        <c:axId val="134628864"/>
        <c:axId val="134644864"/>
      </c:barChart>
      <c:catAx>
        <c:axId val="134628864"/>
        <c:scaling>
          <c:orientation val="minMax"/>
        </c:scaling>
        <c:delete val="0"/>
        <c:axPos val="l"/>
        <c:numFmt formatCode="General" sourceLinked="1"/>
        <c:majorTickMark val="out"/>
        <c:minorTickMark val="none"/>
        <c:tickLblPos val="nextTo"/>
        <c:spPr>
          <a:ln w="6350">
            <a:solidFill>
              <a:schemeClr val="tx1"/>
            </a:solidFill>
          </a:ln>
        </c:spPr>
        <c:txPr>
          <a:bodyPr/>
          <a:lstStyle/>
          <a:p>
            <a:pPr>
              <a:defRPr sz="1200">
                <a:latin typeface="Arial Narrow" panose="020B0606020202030204" pitchFamily="34" charset="0"/>
              </a:defRPr>
            </a:pPr>
            <a:endParaRPr lang="en-US"/>
          </a:p>
        </c:txPr>
        <c:crossAx val="134644864"/>
        <c:crosses val="autoZero"/>
        <c:auto val="1"/>
        <c:lblAlgn val="ctr"/>
        <c:lblOffset val="100"/>
        <c:noMultiLvlLbl val="0"/>
      </c:catAx>
      <c:valAx>
        <c:axId val="134644864"/>
        <c:scaling>
          <c:orientation val="minMax"/>
        </c:scaling>
        <c:delete val="0"/>
        <c:axPos val="b"/>
        <c:majorGridlines>
          <c:spPr>
            <a:ln>
              <a:noFill/>
            </a:ln>
          </c:spPr>
        </c:majorGridlines>
        <c:numFmt formatCode="0%" sourceLinked="1"/>
        <c:majorTickMark val="out"/>
        <c:minorTickMark val="none"/>
        <c:tickLblPos val="none"/>
        <c:spPr>
          <a:ln>
            <a:noFill/>
          </a:ln>
        </c:spPr>
        <c:crossAx val="134628864"/>
        <c:crosses val="autoZero"/>
        <c:crossBetween val="between"/>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spPr>
            <a:solidFill>
              <a:srgbClr val="C2C2C4"/>
            </a:solidFill>
            <a:ln w="6350">
              <a:solidFill>
                <a:schemeClr val="tx1"/>
              </a:solidFill>
            </a:ln>
          </c:spPr>
          <c:invertIfNegative val="0"/>
          <c:dPt>
            <c:idx val="1"/>
            <c:invertIfNegative val="0"/>
            <c:bubble3D val="0"/>
          </c:dPt>
          <c:dPt>
            <c:idx val="4"/>
            <c:invertIfNegative val="0"/>
            <c:bubble3D val="0"/>
            <c:spPr>
              <a:solidFill>
                <a:srgbClr val="307D84"/>
              </a:solidFill>
              <a:ln w="6350">
                <a:solidFill>
                  <a:schemeClr val="tx1"/>
                </a:solidFill>
              </a:ln>
            </c:spPr>
          </c:dPt>
          <c:dPt>
            <c:idx val="5"/>
            <c:invertIfNegative val="0"/>
            <c:bubble3D val="0"/>
          </c:dPt>
          <c:dPt>
            <c:idx val="6"/>
            <c:invertIfNegative val="0"/>
            <c:bubble3D val="0"/>
          </c:dPt>
          <c:dPt>
            <c:idx val="7"/>
            <c:invertIfNegative val="0"/>
            <c:bubble3D val="0"/>
          </c:dPt>
          <c:dPt>
            <c:idx val="8"/>
            <c:invertIfNegative val="0"/>
            <c:bubble3D val="0"/>
          </c:dPt>
          <c:dPt>
            <c:idx val="9"/>
            <c:invertIfNegative val="0"/>
            <c:bubble3D val="0"/>
            <c:spPr>
              <a:solidFill>
                <a:srgbClr val="741374"/>
              </a:solidFill>
              <a:ln w="6350">
                <a:solidFill>
                  <a:schemeClr val="tx1"/>
                </a:solidFill>
              </a:ln>
            </c:spPr>
          </c:dPt>
          <c:dPt>
            <c:idx val="10"/>
            <c:invertIfNegative val="0"/>
            <c:bubble3D val="0"/>
          </c:dPt>
          <c:dPt>
            <c:idx val="11"/>
            <c:invertIfNegative val="0"/>
            <c:bubble3D val="0"/>
          </c:dPt>
          <c:dLbls>
            <c:dLbl>
              <c:idx val="0"/>
              <c:delete val="1"/>
            </c:dLbl>
            <c:dLbl>
              <c:idx val="1"/>
              <c:delete val="1"/>
            </c:dLbl>
            <c:dLbl>
              <c:idx val="2"/>
              <c:delete val="1"/>
            </c:dLbl>
            <c:dLbl>
              <c:idx val="3"/>
              <c:delete val="1"/>
            </c:dLbl>
            <c:dLbl>
              <c:idx val="4"/>
              <c:showLegendKey val="0"/>
              <c:showVal val="1"/>
              <c:showCatName val="0"/>
              <c:showSerName val="0"/>
              <c:showPercent val="0"/>
              <c:showBubbleSize val="0"/>
            </c:dLbl>
            <c:dLbl>
              <c:idx val="5"/>
              <c:delete val="1"/>
            </c:dLbl>
            <c:dLbl>
              <c:idx val="6"/>
              <c:delete val="1"/>
            </c:dLbl>
            <c:dLbl>
              <c:idx val="7"/>
              <c:delete val="1"/>
            </c:dLbl>
            <c:dLbl>
              <c:idx val="8"/>
              <c:delete val="1"/>
            </c:dLbl>
            <c:dLbl>
              <c:idx val="9"/>
              <c:tx>
                <c:rich>
                  <a:bodyPr/>
                  <a:lstStyle/>
                  <a:p>
                    <a:r>
                      <a:rPr lang="en-US" dirty="0"/>
                      <a:t>67</a:t>
                    </a:r>
                    <a:r>
                      <a:rPr lang="en-US" dirty="0" smtClean="0"/>
                      <a:t>%*</a:t>
                    </a:r>
                    <a:endParaRPr lang="en-US" dirty="0"/>
                  </a:p>
                </c:rich>
              </c:tx>
              <c:showLegendKey val="0"/>
              <c:showVal val="1"/>
              <c:showCatName val="0"/>
              <c:showSerName val="0"/>
              <c:showPercent val="0"/>
              <c:showBubbleSize val="0"/>
            </c:dLbl>
            <c:dLbl>
              <c:idx val="10"/>
              <c:delete val="1"/>
            </c:dLbl>
            <c:dLbl>
              <c:idx val="11"/>
              <c:delete val="1"/>
            </c:dLbl>
            <c:txPr>
              <a:bodyPr/>
              <a:lstStyle/>
              <a:p>
                <a:pPr>
                  <a:defRPr sz="1200">
                    <a:latin typeface="Arial Narrow" panose="020B0606020202030204" pitchFamily="34" charset="0"/>
                  </a:defRPr>
                </a:pPr>
                <a:endParaRPr lang="en-US"/>
              </a:p>
            </c:txPr>
            <c:dLblPos val="outEnd"/>
            <c:showLegendKey val="0"/>
            <c:showVal val="1"/>
            <c:showCatName val="0"/>
            <c:showSerName val="0"/>
            <c:showPercent val="0"/>
            <c:showBubbleSize val="0"/>
            <c:showLeaderLines val="0"/>
          </c:dLbls>
          <c:cat>
            <c:strRef>
              <c:f>Sheet1!$A$1:$A$12</c:f>
              <c:strCache>
                <c:ptCount val="12"/>
                <c:pt idx="0">
                  <c:v>France</c:v>
                </c:pt>
                <c:pt idx="1">
                  <c:v>Switzerland</c:v>
                </c:pt>
                <c:pt idx="2">
                  <c:v>Norway</c:v>
                </c:pt>
                <c:pt idx="3">
                  <c:v>Germany</c:v>
                </c:pt>
                <c:pt idx="4">
                  <c:v>CMWF AVERAGE</c:v>
                </c:pt>
                <c:pt idx="5">
                  <c:v>Australia</c:v>
                </c:pt>
                <c:pt idx="6">
                  <c:v>United States</c:v>
                </c:pt>
                <c:pt idx="7">
                  <c:v>Netherlands</c:v>
                </c:pt>
                <c:pt idx="8">
                  <c:v>New Zealand</c:v>
                </c:pt>
                <c:pt idx="9">
                  <c:v>CANADA</c:v>
                </c:pt>
                <c:pt idx="10">
                  <c:v>United Kingdom</c:v>
                </c:pt>
                <c:pt idx="11">
                  <c:v>Sweden</c:v>
                </c:pt>
              </c:strCache>
            </c:strRef>
          </c:cat>
          <c:val>
            <c:numRef>
              <c:f>Sheet1!$B$1:$B$12</c:f>
              <c:numCache>
                <c:formatCode>0%</c:formatCode>
                <c:ptCount val="12"/>
                <c:pt idx="0">
                  <c:v>0.27689999999999998</c:v>
                </c:pt>
                <c:pt idx="1">
                  <c:v>0.37676999999999999</c:v>
                </c:pt>
                <c:pt idx="2">
                  <c:v>0.44496999999999998</c:v>
                </c:pt>
                <c:pt idx="3">
                  <c:v>0.46525</c:v>
                </c:pt>
                <c:pt idx="4">
                  <c:v>0.56993000000000005</c:v>
                </c:pt>
                <c:pt idx="5">
                  <c:v>0.59769000000000005</c:v>
                </c:pt>
                <c:pt idx="6">
                  <c:v>0.64378000000000002</c:v>
                </c:pt>
                <c:pt idx="7">
                  <c:v>0.64831000000000005</c:v>
                </c:pt>
                <c:pt idx="8">
                  <c:v>0.66010999999999997</c:v>
                </c:pt>
                <c:pt idx="9">
                  <c:v>0.66969999999999996</c:v>
                </c:pt>
                <c:pt idx="10">
                  <c:v>0.71850000000000003</c:v>
                </c:pt>
                <c:pt idx="11">
                  <c:v>0.76726000000000005</c:v>
                </c:pt>
              </c:numCache>
            </c:numRef>
          </c:val>
        </c:ser>
        <c:dLbls>
          <c:dLblPos val="outEnd"/>
          <c:showLegendKey val="0"/>
          <c:showVal val="1"/>
          <c:showCatName val="0"/>
          <c:showSerName val="0"/>
          <c:showPercent val="0"/>
          <c:showBubbleSize val="0"/>
        </c:dLbls>
        <c:gapWidth val="45"/>
        <c:axId val="134671744"/>
        <c:axId val="149601280"/>
      </c:barChart>
      <c:catAx>
        <c:axId val="134671744"/>
        <c:scaling>
          <c:orientation val="minMax"/>
        </c:scaling>
        <c:delete val="0"/>
        <c:axPos val="l"/>
        <c:numFmt formatCode="General" sourceLinked="1"/>
        <c:majorTickMark val="out"/>
        <c:minorTickMark val="none"/>
        <c:tickLblPos val="nextTo"/>
        <c:spPr>
          <a:ln w="6350">
            <a:solidFill>
              <a:schemeClr val="tx1"/>
            </a:solidFill>
          </a:ln>
        </c:spPr>
        <c:txPr>
          <a:bodyPr/>
          <a:lstStyle/>
          <a:p>
            <a:pPr>
              <a:defRPr sz="1200">
                <a:latin typeface="Arial Narrow" panose="020B0606020202030204" pitchFamily="34" charset="0"/>
              </a:defRPr>
            </a:pPr>
            <a:endParaRPr lang="en-US"/>
          </a:p>
        </c:txPr>
        <c:crossAx val="149601280"/>
        <c:crosses val="autoZero"/>
        <c:auto val="1"/>
        <c:lblAlgn val="ctr"/>
        <c:lblOffset val="100"/>
        <c:noMultiLvlLbl val="0"/>
      </c:catAx>
      <c:valAx>
        <c:axId val="149601280"/>
        <c:scaling>
          <c:orientation val="minMax"/>
        </c:scaling>
        <c:delete val="0"/>
        <c:axPos val="b"/>
        <c:majorGridlines>
          <c:spPr>
            <a:ln>
              <a:noFill/>
            </a:ln>
          </c:spPr>
        </c:majorGridlines>
        <c:numFmt formatCode="0%" sourceLinked="1"/>
        <c:majorTickMark val="out"/>
        <c:minorTickMark val="none"/>
        <c:tickLblPos val="none"/>
        <c:spPr>
          <a:ln>
            <a:noFill/>
          </a:ln>
        </c:spPr>
        <c:crossAx val="134671744"/>
        <c:crosses val="autoZero"/>
        <c:crossBetween val="between"/>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solidFill>
              <a:srgbClr val="307D84"/>
            </a:solidFill>
            <a:ln w="6350">
              <a:solidFill>
                <a:schemeClr val="tx1"/>
              </a:solidFill>
            </a:ln>
          </c:spPr>
          <c:dPt>
            <c:idx val="0"/>
            <c:bubble3D val="0"/>
            <c:spPr>
              <a:solidFill>
                <a:schemeClr val="bg1"/>
              </a:solidFill>
              <a:ln w="6350">
                <a:solidFill>
                  <a:schemeClr val="tx1"/>
                </a:solidFill>
              </a:ln>
            </c:spPr>
          </c:dPt>
          <c:cat>
            <c:strRef>
              <c:f>Sheet1!$A$1:$A$2</c:f>
              <c:strCache>
                <c:ptCount val="2"/>
                <c:pt idx="0">
                  <c:v>Beers list</c:v>
                </c:pt>
                <c:pt idx="1">
                  <c:v>not</c:v>
                </c:pt>
              </c:strCache>
            </c:strRef>
          </c:cat>
          <c:val>
            <c:numRef>
              <c:f>Sheet1!$B$1:$B$2</c:f>
              <c:numCache>
                <c:formatCode>0.00%</c:formatCode>
                <c:ptCount val="2"/>
                <c:pt idx="0">
                  <c:v>0.38900000000000001</c:v>
                </c:pt>
                <c:pt idx="1">
                  <c:v>0.61099999999999999</c:v>
                </c:pt>
              </c:numCache>
            </c:numRef>
          </c:val>
        </c:ser>
        <c:dLbls>
          <c:showLegendKey val="0"/>
          <c:showVal val="0"/>
          <c:showCatName val="0"/>
          <c:showSerName val="0"/>
          <c:showPercent val="0"/>
          <c:showBubbleSize val="0"/>
          <c:showLeaderLines val="1"/>
        </c:dLbls>
        <c:firstSliceAng val="0"/>
      </c:pieChart>
      <c:spPr>
        <a:noFill/>
      </c:spPr>
    </c:plotArea>
    <c:plotVisOnly val="1"/>
    <c:dispBlanksAs val="gap"/>
    <c:showDLblsOverMax val="0"/>
  </c:chart>
  <c:txPr>
    <a:bodyPr/>
    <a:lstStyle/>
    <a:p>
      <a:pPr>
        <a:defRPr sz="1800"/>
      </a:pPr>
      <a:endParaRPr lang="en-US"/>
    </a:p>
  </c:tx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1"/>
          <c:order val="0"/>
          <c:tx>
            <c:strRef>
              <c:f>Sheet1!$A$2</c:f>
              <c:strCache>
                <c:ptCount val="1"/>
                <c:pt idx="0">
                  <c:v>Canada</c:v>
                </c:pt>
              </c:strCache>
            </c:strRef>
          </c:tx>
          <c:spPr>
            <a:ln w="6350">
              <a:solidFill>
                <a:schemeClr val="tx1"/>
              </a:solidFill>
            </a:ln>
          </c:spPr>
          <c:dPt>
            <c:idx val="0"/>
            <c:bubble3D val="0"/>
            <c:spPr>
              <a:solidFill>
                <a:srgbClr val="7BA6AC"/>
              </a:solidFill>
              <a:ln w="6350">
                <a:solidFill>
                  <a:schemeClr val="tx1"/>
                </a:solidFill>
              </a:ln>
            </c:spPr>
          </c:dPt>
          <c:dPt>
            <c:idx val="1"/>
            <c:bubble3D val="0"/>
            <c:spPr>
              <a:solidFill>
                <a:srgbClr val="307D84"/>
              </a:solidFill>
              <a:ln w="6350">
                <a:solidFill>
                  <a:schemeClr val="tx1"/>
                </a:solidFill>
              </a:ln>
            </c:spPr>
          </c:dPt>
          <c:dPt>
            <c:idx val="2"/>
            <c:bubble3D val="0"/>
            <c:spPr>
              <a:solidFill>
                <a:schemeClr val="bg1"/>
              </a:solidFill>
              <a:ln w="6350">
                <a:solidFill>
                  <a:schemeClr val="tx1"/>
                </a:solidFill>
              </a:ln>
            </c:spPr>
          </c:dPt>
          <c:val>
            <c:numRef>
              <c:f>Sheet1!$B$2:$D$2</c:f>
              <c:numCache>
                <c:formatCode>General</c:formatCode>
                <c:ptCount val="3"/>
                <c:pt idx="0" formatCode="0.00%">
                  <c:v>20.55</c:v>
                </c:pt>
                <c:pt idx="1">
                  <c:v>58.48</c:v>
                </c:pt>
                <c:pt idx="2">
                  <c:v>20.970000000000002</c:v>
                </c:pt>
              </c:numCache>
            </c:numRef>
          </c:val>
        </c:ser>
        <c:dLbls>
          <c:showLegendKey val="0"/>
          <c:showVal val="0"/>
          <c:showCatName val="0"/>
          <c:showSerName val="0"/>
          <c:showPercent val="0"/>
          <c:showBubbleSize val="0"/>
          <c:showLeaderLines val="1"/>
        </c:dLbls>
        <c:firstSliceAng val="0"/>
      </c:pieChart>
      <c:spPr>
        <a:noFill/>
      </c:spPr>
    </c:plotArea>
    <c:plotVisOnly val="1"/>
    <c:dispBlanksAs val="gap"/>
    <c:showDLblsOverMax val="0"/>
  </c:chart>
  <c:txPr>
    <a:bodyPr/>
    <a:lstStyle/>
    <a:p>
      <a:pPr>
        <a:defRPr sz="1800"/>
      </a:pPr>
      <a:endParaRPr lang="en-US"/>
    </a:p>
  </c:tx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307D84"/>
            </a:solidFill>
            <a:ln w="6350">
              <a:solidFill>
                <a:schemeClr val="tx1"/>
              </a:solidFill>
            </a:ln>
          </c:spPr>
          <c:invertIfNegative val="0"/>
          <c:dPt>
            <c:idx val="0"/>
            <c:invertIfNegative val="0"/>
            <c:bubble3D val="0"/>
            <c:spPr>
              <a:solidFill>
                <a:srgbClr val="93A445"/>
              </a:solidFill>
              <a:ln w="6350">
                <a:solidFill>
                  <a:schemeClr val="tx1"/>
                </a:solidFill>
              </a:ln>
            </c:spPr>
          </c:dPt>
          <c:dPt>
            <c:idx val="1"/>
            <c:invertIfNegative val="0"/>
            <c:bubble3D val="0"/>
            <c:spPr>
              <a:solidFill>
                <a:srgbClr val="D78235"/>
              </a:solidFill>
              <a:ln w="6350">
                <a:solidFill>
                  <a:schemeClr val="tx1"/>
                </a:solidFill>
              </a:ln>
            </c:spPr>
          </c:dPt>
          <c:dPt>
            <c:idx val="2"/>
            <c:invertIfNegative val="0"/>
            <c:bubble3D val="0"/>
            <c:spPr>
              <a:solidFill>
                <a:srgbClr val="D78235"/>
              </a:solidFill>
              <a:ln w="6350">
                <a:solidFill>
                  <a:schemeClr val="tx1"/>
                </a:solidFill>
              </a:ln>
            </c:spPr>
          </c:dPt>
          <c:dPt>
            <c:idx val="3"/>
            <c:invertIfNegative val="0"/>
            <c:bubble3D val="0"/>
            <c:spPr>
              <a:solidFill>
                <a:srgbClr val="00A8CB"/>
              </a:solidFill>
              <a:ln w="6350">
                <a:solidFill>
                  <a:schemeClr val="tx1"/>
                </a:solidFill>
              </a:ln>
            </c:spPr>
          </c:dPt>
          <c:dPt>
            <c:idx val="4"/>
            <c:invertIfNegative val="0"/>
            <c:bubble3D val="0"/>
            <c:spPr>
              <a:solidFill>
                <a:srgbClr val="93A445"/>
              </a:solidFill>
              <a:ln w="6350">
                <a:solidFill>
                  <a:schemeClr val="tx1"/>
                </a:solidFill>
              </a:ln>
            </c:spPr>
          </c:dPt>
          <c:dPt>
            <c:idx val="5"/>
            <c:invertIfNegative val="0"/>
            <c:bubble3D val="0"/>
            <c:spPr>
              <a:solidFill>
                <a:srgbClr val="93A445"/>
              </a:solidFill>
              <a:ln w="6350">
                <a:solidFill>
                  <a:schemeClr val="tx1"/>
                </a:solidFill>
              </a:ln>
            </c:spPr>
          </c:dPt>
          <c:dPt>
            <c:idx val="6"/>
            <c:invertIfNegative val="0"/>
            <c:bubble3D val="0"/>
            <c:spPr>
              <a:solidFill>
                <a:srgbClr val="D78235"/>
              </a:solidFill>
              <a:ln w="6350">
                <a:solidFill>
                  <a:schemeClr val="tx1"/>
                </a:solidFill>
              </a:ln>
            </c:spPr>
          </c:dPt>
          <c:dPt>
            <c:idx val="7"/>
            <c:invertIfNegative val="0"/>
            <c:bubble3D val="0"/>
            <c:spPr>
              <a:solidFill>
                <a:srgbClr val="D78235"/>
              </a:solidFill>
              <a:ln w="6350">
                <a:solidFill>
                  <a:schemeClr val="tx1"/>
                </a:solidFill>
              </a:ln>
            </c:spPr>
          </c:dPt>
          <c:dPt>
            <c:idx val="8"/>
            <c:invertIfNegative val="0"/>
            <c:bubble3D val="0"/>
            <c:spPr>
              <a:solidFill>
                <a:srgbClr val="D78235"/>
              </a:solidFill>
              <a:ln w="6350">
                <a:solidFill>
                  <a:schemeClr val="tx1"/>
                </a:solidFill>
              </a:ln>
            </c:spPr>
          </c:dPt>
          <c:dPt>
            <c:idx val="9"/>
            <c:invertIfNegative val="0"/>
            <c:bubble3D val="0"/>
            <c:spPr>
              <a:solidFill>
                <a:srgbClr val="D78235"/>
              </a:solidFill>
              <a:ln w="6350">
                <a:solidFill>
                  <a:schemeClr val="tx1"/>
                </a:solidFill>
              </a:ln>
            </c:spPr>
          </c:dPt>
          <c:dPt>
            <c:idx val="10"/>
            <c:invertIfNegative val="0"/>
            <c:bubble3D val="0"/>
            <c:spPr>
              <a:solidFill>
                <a:srgbClr val="8B8B8E"/>
              </a:solidFill>
              <a:ln w="6350">
                <a:solidFill>
                  <a:schemeClr val="tx1"/>
                </a:solidFill>
              </a:ln>
            </c:spPr>
          </c:dPt>
          <c:cat>
            <c:strRef>
              <c:f>Sheet1!$A$1:$K$1</c:f>
              <c:strCache>
                <c:ptCount val="11"/>
                <c:pt idx="0">
                  <c:v>B.C.</c:v>
                </c:pt>
                <c:pt idx="1">
                  <c:v>Alta.</c:v>
                </c:pt>
                <c:pt idx="2">
                  <c:v>Sask.</c:v>
                </c:pt>
                <c:pt idx="3">
                  <c:v>Man.</c:v>
                </c:pt>
                <c:pt idx="4">
                  <c:v>Ont.</c:v>
                </c:pt>
                <c:pt idx="5">
                  <c:v>Que.</c:v>
                </c:pt>
                <c:pt idx="6">
                  <c:v>N.B.</c:v>
                </c:pt>
                <c:pt idx="7">
                  <c:v>N.S.</c:v>
                </c:pt>
                <c:pt idx="8">
                  <c:v>P.E.I.</c:v>
                </c:pt>
                <c:pt idx="9">
                  <c:v>N.L.</c:v>
                </c:pt>
                <c:pt idx="10">
                  <c:v>Can.</c:v>
                </c:pt>
              </c:strCache>
            </c:strRef>
          </c:cat>
          <c:val>
            <c:numRef>
              <c:f>Sheet1!$A$2:$K$2</c:f>
              <c:numCache>
                <c:formatCode>0</c:formatCode>
                <c:ptCount val="11"/>
                <c:pt idx="0">
                  <c:v>258</c:v>
                </c:pt>
                <c:pt idx="1">
                  <c:v>319</c:v>
                </c:pt>
                <c:pt idx="2">
                  <c:v>435</c:v>
                </c:pt>
                <c:pt idx="3">
                  <c:v>296</c:v>
                </c:pt>
                <c:pt idx="4">
                  <c:v>267</c:v>
                </c:pt>
                <c:pt idx="5">
                  <c:v>275</c:v>
                </c:pt>
                <c:pt idx="6">
                  <c:v>425</c:v>
                </c:pt>
                <c:pt idx="7">
                  <c:v>319</c:v>
                </c:pt>
                <c:pt idx="8">
                  <c:v>428</c:v>
                </c:pt>
                <c:pt idx="9">
                  <c:v>419</c:v>
                </c:pt>
                <c:pt idx="10">
                  <c:v>289</c:v>
                </c:pt>
              </c:numCache>
            </c:numRef>
          </c:val>
        </c:ser>
        <c:dLbls>
          <c:dLblPos val="outEnd"/>
          <c:showLegendKey val="0"/>
          <c:showVal val="1"/>
          <c:showCatName val="0"/>
          <c:showSerName val="0"/>
          <c:showPercent val="0"/>
          <c:showBubbleSize val="0"/>
        </c:dLbls>
        <c:gapWidth val="45"/>
        <c:axId val="134051328"/>
        <c:axId val="134052864"/>
      </c:barChart>
      <c:catAx>
        <c:axId val="134051328"/>
        <c:scaling>
          <c:orientation val="minMax"/>
        </c:scaling>
        <c:delete val="0"/>
        <c:axPos val="b"/>
        <c:majorTickMark val="out"/>
        <c:minorTickMark val="none"/>
        <c:tickLblPos val="nextTo"/>
        <c:spPr>
          <a:ln w="6350">
            <a:solidFill>
              <a:schemeClr val="tx1"/>
            </a:solidFill>
          </a:ln>
        </c:spPr>
        <c:crossAx val="134052864"/>
        <c:crosses val="autoZero"/>
        <c:auto val="1"/>
        <c:lblAlgn val="ctr"/>
        <c:lblOffset val="100"/>
        <c:noMultiLvlLbl val="0"/>
      </c:catAx>
      <c:valAx>
        <c:axId val="134052864"/>
        <c:scaling>
          <c:orientation val="minMax"/>
        </c:scaling>
        <c:delete val="0"/>
        <c:axPos val="l"/>
        <c:majorGridlines>
          <c:spPr>
            <a:ln>
              <a:noFill/>
            </a:ln>
          </c:spPr>
        </c:majorGridlines>
        <c:numFmt formatCode="0" sourceLinked="1"/>
        <c:majorTickMark val="out"/>
        <c:minorTickMark val="none"/>
        <c:tickLblPos val="none"/>
        <c:spPr>
          <a:ln>
            <a:noFill/>
          </a:ln>
        </c:spPr>
        <c:crossAx val="134051328"/>
        <c:crosses val="autoZero"/>
        <c:crossBetween val="between"/>
      </c:valAx>
    </c:plotArea>
    <c:plotVisOnly val="1"/>
    <c:dispBlanksAs val="gap"/>
    <c:showDLblsOverMax val="0"/>
  </c:chart>
  <c:txPr>
    <a:bodyPr/>
    <a:lstStyle/>
    <a:p>
      <a:pPr>
        <a:defRPr sz="1200">
          <a:latin typeface="Arial Narrow" panose="020B0606020202030204" pitchFamily="34" charset="0"/>
        </a:defRPr>
      </a:pPr>
      <a:endParaRPr lang="en-US"/>
    </a:p>
  </c:txPr>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ACSC (per 100,000)</c:v>
                </c:pt>
              </c:strCache>
            </c:strRef>
          </c:tx>
          <c:spPr>
            <a:solidFill>
              <a:srgbClr val="307D84"/>
            </a:solidFill>
          </c:spPr>
          <c:dLbls>
            <c:dLbl>
              <c:idx val="0"/>
              <c:layout>
                <c:manualLayout>
                  <c:x val="0"/>
                  <c:y val="-0.37586319356805581"/>
                </c:manualLayout>
              </c:layout>
              <c:showLegendKey val="0"/>
              <c:showVal val="1"/>
              <c:showCatName val="0"/>
              <c:showSerName val="0"/>
              <c:showPercent val="0"/>
              <c:showBubbleSize val="0"/>
            </c:dLbl>
            <c:dLbl>
              <c:idx val="1"/>
              <c:delete val="1"/>
            </c:dLbl>
            <c:dLbl>
              <c:idx val="2"/>
              <c:delete val="1"/>
            </c:dLbl>
            <c:dLbl>
              <c:idx val="3"/>
              <c:delete val="1"/>
            </c:dLbl>
            <c:dLbl>
              <c:idx val="4"/>
              <c:delete val="1"/>
            </c:dLbl>
            <c:dLbl>
              <c:idx val="5"/>
              <c:delete val="1"/>
            </c:dLbl>
            <c:dLbl>
              <c:idx val="6"/>
              <c:delete val="1"/>
            </c:dLbl>
            <c:dLbl>
              <c:idx val="7"/>
              <c:delete val="1"/>
            </c:dLbl>
            <c:dLbl>
              <c:idx val="8"/>
              <c:delete val="1"/>
            </c:dLbl>
            <c:dLbl>
              <c:idx val="9"/>
              <c:layout>
                <c:manualLayout>
                  <c:x val="-2.6349912610514829E-7"/>
                  <c:y val="-0.2821396329329911"/>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Sheet1!$A$2:$A$11</c:f>
              <c:numCache>
                <c:formatCode>General</c:formatCode>
                <c:ptCount val="10"/>
                <c:pt idx="0">
                  <c:v>2003</c:v>
                </c:pt>
                <c:pt idx="1">
                  <c:v>2004</c:v>
                </c:pt>
                <c:pt idx="2">
                  <c:v>2005</c:v>
                </c:pt>
                <c:pt idx="3">
                  <c:v>2006</c:v>
                </c:pt>
                <c:pt idx="4">
                  <c:v>2007</c:v>
                </c:pt>
                <c:pt idx="5">
                  <c:v>2008</c:v>
                </c:pt>
                <c:pt idx="6">
                  <c:v>2009</c:v>
                </c:pt>
                <c:pt idx="7">
                  <c:v>2010</c:v>
                </c:pt>
                <c:pt idx="8">
                  <c:v>2011</c:v>
                </c:pt>
                <c:pt idx="9">
                  <c:v>2012</c:v>
                </c:pt>
              </c:numCache>
            </c:numRef>
          </c:cat>
          <c:val>
            <c:numRef>
              <c:f>Sheet1!$B$2:$B$11</c:f>
              <c:numCache>
                <c:formatCode>0</c:formatCode>
                <c:ptCount val="10"/>
                <c:pt idx="0">
                  <c:v>417</c:v>
                </c:pt>
                <c:pt idx="1">
                  <c:v>401</c:v>
                </c:pt>
                <c:pt idx="2">
                  <c:v>385</c:v>
                </c:pt>
                <c:pt idx="3">
                  <c:v>356</c:v>
                </c:pt>
                <c:pt idx="4">
                  <c:v>328</c:v>
                </c:pt>
                <c:pt idx="5">
                  <c:v>320</c:v>
                </c:pt>
                <c:pt idx="6">
                  <c:v>302</c:v>
                </c:pt>
                <c:pt idx="7">
                  <c:v>299</c:v>
                </c:pt>
                <c:pt idx="8">
                  <c:v>290</c:v>
                </c:pt>
                <c:pt idx="9">
                  <c:v>289</c:v>
                </c:pt>
              </c:numCache>
            </c:numRef>
          </c:val>
        </c:ser>
        <c:dLbls>
          <c:showLegendKey val="0"/>
          <c:showVal val="0"/>
          <c:showCatName val="0"/>
          <c:showSerName val="0"/>
          <c:showPercent val="0"/>
          <c:showBubbleSize val="0"/>
        </c:dLbls>
        <c:axId val="133958272"/>
        <c:axId val="133960064"/>
      </c:areaChart>
      <c:catAx>
        <c:axId val="133958272"/>
        <c:scaling>
          <c:orientation val="minMax"/>
        </c:scaling>
        <c:delete val="0"/>
        <c:axPos val="b"/>
        <c:numFmt formatCode="General" sourceLinked="1"/>
        <c:majorTickMark val="out"/>
        <c:minorTickMark val="none"/>
        <c:tickLblPos val="nextTo"/>
        <c:spPr>
          <a:ln w="6350">
            <a:solidFill>
              <a:schemeClr val="tx1"/>
            </a:solidFill>
          </a:ln>
        </c:spPr>
        <c:crossAx val="133960064"/>
        <c:crosses val="autoZero"/>
        <c:auto val="1"/>
        <c:lblAlgn val="ctr"/>
        <c:lblOffset val="100"/>
        <c:noMultiLvlLbl val="0"/>
      </c:catAx>
      <c:valAx>
        <c:axId val="133960064"/>
        <c:scaling>
          <c:orientation val="minMax"/>
        </c:scaling>
        <c:delete val="1"/>
        <c:axPos val="l"/>
        <c:majorGridlines>
          <c:spPr>
            <a:ln>
              <a:noFill/>
            </a:ln>
          </c:spPr>
        </c:majorGridlines>
        <c:numFmt formatCode="0" sourceLinked="1"/>
        <c:majorTickMark val="out"/>
        <c:minorTickMark val="none"/>
        <c:tickLblPos val="nextTo"/>
        <c:crossAx val="133958272"/>
        <c:crosses val="autoZero"/>
        <c:crossBetween val="midCat"/>
      </c:valAx>
      <c:spPr>
        <a:ln>
          <a:noFill/>
        </a:ln>
      </c:spPr>
    </c:plotArea>
    <c:plotVisOnly val="1"/>
    <c:dispBlanksAs val="zero"/>
    <c:showDLblsOverMax val="0"/>
  </c:chart>
  <c:txPr>
    <a:bodyPr/>
    <a:lstStyle/>
    <a:p>
      <a:pPr>
        <a:defRPr sz="1200">
          <a:latin typeface="Arial Narrow" panose="020B0606020202030204" pitchFamily="34" charset="0"/>
        </a:defRPr>
      </a:pPr>
      <a:endParaRPr lang="en-US"/>
    </a:p>
  </c:txPr>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Sheet1!$C$1</c:f>
              <c:strCache>
                <c:ptCount val="1"/>
                <c:pt idx="0">
                  <c:v>Canada</c:v>
                </c:pt>
              </c:strCache>
            </c:strRef>
          </c:tx>
          <c:spPr>
            <a:solidFill>
              <a:srgbClr val="307D84"/>
            </a:solidFill>
            <a:ln w="6350">
              <a:solidFill>
                <a:schemeClr val="tx1"/>
              </a:solidFill>
            </a:ln>
          </c:spPr>
          <c:invertIfNegative val="0"/>
          <c:dPt>
            <c:idx val="1"/>
            <c:invertIfNegative val="0"/>
            <c:bubble3D val="0"/>
          </c:dPt>
          <c:dPt>
            <c:idx val="2"/>
            <c:invertIfNegative val="0"/>
            <c:bubble3D val="0"/>
          </c:dPt>
          <c:dLbls>
            <c:dLbl>
              <c:idx val="1"/>
              <c:tx>
                <c:rich>
                  <a:bodyPr/>
                  <a:lstStyle/>
                  <a:p>
                    <a:r>
                      <a:rPr lang="en-US"/>
                      <a:t>51</a:t>
                    </a:r>
                    <a:r>
                      <a:rPr lang="en-US" smtClean="0"/>
                      <a:t>%*</a:t>
                    </a:r>
                    <a:endParaRPr lang="en-US"/>
                  </a:p>
                </c:rich>
              </c:tx>
              <c:dLblPos val="outEnd"/>
              <c:showLegendKey val="0"/>
              <c:showVal val="1"/>
              <c:showCatName val="0"/>
              <c:showSerName val="0"/>
              <c:showPercent val="0"/>
              <c:showBubbleSize val="0"/>
            </c:dLbl>
            <c:dLbl>
              <c:idx val="3"/>
              <c:tx>
                <c:rich>
                  <a:bodyPr/>
                  <a:lstStyle/>
                  <a:p>
                    <a:r>
                      <a:rPr lang="en-US"/>
                      <a:t>55</a:t>
                    </a:r>
                    <a:r>
                      <a:rPr lang="en-US" smtClean="0"/>
                      <a:t>%*</a:t>
                    </a:r>
                    <a:endParaRPr lang="en-US"/>
                  </a:p>
                </c:rich>
              </c:tx>
              <c:dLblPos val="outEnd"/>
              <c:showLegendKey val="0"/>
              <c:showVal val="1"/>
              <c:showCatName val="0"/>
              <c:showSerName val="0"/>
              <c:showPercent val="0"/>
              <c:showBubbleSize val="0"/>
            </c:dLbl>
            <c:numFmt formatCode="0%" sourceLinked="0"/>
            <c:dLblPos val="outEnd"/>
            <c:showLegendKey val="0"/>
            <c:showVal val="1"/>
            <c:showCatName val="0"/>
            <c:showSerName val="0"/>
            <c:showPercent val="0"/>
            <c:showBubbleSize val="0"/>
            <c:showLeaderLines val="0"/>
          </c:dLbls>
          <c:cat>
            <c:multiLvlStrRef>
              <c:f>Sheet1!$A$2:$B$7</c:f>
              <c:multiLvlStrCache>
                <c:ptCount val="6"/>
                <c:lvl>
                  <c:pt idx="0">
                    <c:v>2010</c:v>
                  </c:pt>
                  <c:pt idx="1">
                    <c:v>2014</c:v>
                  </c:pt>
                  <c:pt idx="2">
                    <c:v>2010</c:v>
                  </c:pt>
                  <c:pt idx="3">
                    <c:v>2014</c:v>
                  </c:pt>
                  <c:pt idx="4">
                    <c:v>2010</c:v>
                  </c:pt>
                  <c:pt idx="5">
                    <c:v>2014</c:v>
                  </c:pt>
                </c:lvl>
                <c:lvl>
                  <c:pt idx="0">
                    <c:v>A healthy diet and healthy eating</c:v>
                  </c:pt>
                  <c:pt idx="2">
                    <c:v>Exercise or physical activity</c:v>
                  </c:pt>
                  <c:pt idx="4">
                    <c:v>Things in life that worry patients
or cause stress</c:v>
                  </c:pt>
                </c:lvl>
              </c:multiLvlStrCache>
            </c:multiLvlStrRef>
          </c:cat>
          <c:val>
            <c:numRef>
              <c:f>Sheet1!$C$2:$C$7</c:f>
              <c:numCache>
                <c:formatCode>General</c:formatCode>
                <c:ptCount val="6"/>
                <c:pt idx="0">
                  <c:v>0.57079999999999997</c:v>
                </c:pt>
                <c:pt idx="1">
                  <c:v>0.5081</c:v>
                </c:pt>
                <c:pt idx="2">
                  <c:v>0.61130000000000007</c:v>
                </c:pt>
                <c:pt idx="3">
                  <c:v>0.55270000000000008</c:v>
                </c:pt>
                <c:pt idx="4">
                  <c:v>0.374</c:v>
                </c:pt>
                <c:pt idx="5">
                  <c:v>0.24510000000000001</c:v>
                </c:pt>
              </c:numCache>
            </c:numRef>
          </c:val>
        </c:ser>
        <c:ser>
          <c:idx val="1"/>
          <c:order val="1"/>
          <c:tx>
            <c:strRef>
              <c:f>Sheet1!$D$1</c:f>
              <c:strCache>
                <c:ptCount val="1"/>
                <c:pt idx="0">
                  <c:v>CMWF Average</c:v>
                </c:pt>
              </c:strCache>
            </c:strRef>
          </c:tx>
          <c:spPr>
            <a:solidFill>
              <a:schemeClr val="bg1"/>
            </a:solidFill>
            <a:ln w="6350">
              <a:solidFill>
                <a:schemeClr val="tx1"/>
              </a:solidFill>
            </a:ln>
          </c:spPr>
          <c:invertIfNegative val="0"/>
          <c:dLbls>
            <c:numFmt formatCode="0%" sourceLinked="0"/>
            <c:dLblPos val="outEnd"/>
            <c:showLegendKey val="0"/>
            <c:showVal val="1"/>
            <c:showCatName val="0"/>
            <c:showSerName val="0"/>
            <c:showPercent val="0"/>
            <c:showBubbleSize val="0"/>
            <c:showLeaderLines val="0"/>
          </c:dLbls>
          <c:cat>
            <c:multiLvlStrRef>
              <c:f>Sheet1!$A$2:$B$7</c:f>
              <c:multiLvlStrCache>
                <c:ptCount val="6"/>
                <c:lvl>
                  <c:pt idx="0">
                    <c:v>2010</c:v>
                  </c:pt>
                  <c:pt idx="1">
                    <c:v>2014</c:v>
                  </c:pt>
                  <c:pt idx="2">
                    <c:v>2010</c:v>
                  </c:pt>
                  <c:pt idx="3">
                    <c:v>2014</c:v>
                  </c:pt>
                  <c:pt idx="4">
                    <c:v>2010</c:v>
                  </c:pt>
                  <c:pt idx="5">
                    <c:v>2014</c:v>
                  </c:pt>
                </c:lvl>
                <c:lvl>
                  <c:pt idx="0">
                    <c:v>A healthy diet and healthy eating</c:v>
                  </c:pt>
                  <c:pt idx="2">
                    <c:v>Exercise or physical activity</c:v>
                  </c:pt>
                  <c:pt idx="4">
                    <c:v>Things in life that worry patients
or cause stress</c:v>
                  </c:pt>
                </c:lvl>
              </c:multiLvlStrCache>
            </c:multiLvlStrRef>
          </c:cat>
          <c:val>
            <c:numRef>
              <c:f>Sheet1!$D$2:$D$7</c:f>
              <c:numCache>
                <c:formatCode>General</c:formatCode>
                <c:ptCount val="6"/>
                <c:pt idx="0">
                  <c:v>0.50219090909090891</c:v>
                </c:pt>
                <c:pt idx="1">
                  <c:v>0.43426363636363641</c:v>
                </c:pt>
                <c:pt idx="2">
                  <c:v>0.54417272727272736</c:v>
                </c:pt>
                <c:pt idx="3">
                  <c:v>0.48288181818181813</c:v>
                </c:pt>
                <c:pt idx="4">
                  <c:v>0.34956363636363635</c:v>
                </c:pt>
                <c:pt idx="5">
                  <c:v>0.23096363636363634</c:v>
                </c:pt>
              </c:numCache>
            </c:numRef>
          </c:val>
        </c:ser>
        <c:dLbls>
          <c:dLblPos val="outEnd"/>
          <c:showLegendKey val="0"/>
          <c:showVal val="1"/>
          <c:showCatName val="0"/>
          <c:showSerName val="0"/>
          <c:showPercent val="0"/>
          <c:showBubbleSize val="0"/>
        </c:dLbls>
        <c:gapWidth val="45"/>
        <c:axId val="151553536"/>
        <c:axId val="151555072"/>
      </c:barChart>
      <c:catAx>
        <c:axId val="151553536"/>
        <c:scaling>
          <c:orientation val="minMax"/>
        </c:scaling>
        <c:delete val="0"/>
        <c:axPos val="b"/>
        <c:numFmt formatCode="General" sourceLinked="1"/>
        <c:majorTickMark val="out"/>
        <c:minorTickMark val="none"/>
        <c:tickLblPos val="nextTo"/>
        <c:spPr>
          <a:ln w="6350">
            <a:solidFill>
              <a:schemeClr val="tx1"/>
            </a:solidFill>
          </a:ln>
        </c:spPr>
        <c:crossAx val="151555072"/>
        <c:crosses val="autoZero"/>
        <c:auto val="1"/>
        <c:lblAlgn val="ctr"/>
        <c:lblOffset val="100"/>
        <c:noMultiLvlLbl val="0"/>
      </c:catAx>
      <c:valAx>
        <c:axId val="151555072"/>
        <c:scaling>
          <c:orientation val="minMax"/>
        </c:scaling>
        <c:delete val="0"/>
        <c:axPos val="l"/>
        <c:majorGridlines>
          <c:spPr>
            <a:ln>
              <a:noFill/>
            </a:ln>
          </c:spPr>
        </c:majorGridlines>
        <c:numFmt formatCode="General" sourceLinked="1"/>
        <c:majorTickMark val="out"/>
        <c:minorTickMark val="none"/>
        <c:tickLblPos val="none"/>
        <c:spPr>
          <a:ln>
            <a:noFill/>
          </a:ln>
        </c:spPr>
        <c:crossAx val="151553536"/>
        <c:crosses val="autoZero"/>
        <c:crossBetween val="between"/>
      </c:valAx>
    </c:plotArea>
    <c:legend>
      <c:legendPos val="b"/>
      <c:overlay val="0"/>
    </c:legend>
    <c:plotVisOnly val="1"/>
    <c:dispBlanksAs val="gap"/>
    <c:showDLblsOverMax val="0"/>
  </c:chart>
  <c:txPr>
    <a:bodyPr/>
    <a:lstStyle/>
    <a:p>
      <a:pPr>
        <a:defRPr sz="1200">
          <a:latin typeface="Arial Narrow" panose="020B0606020202030204" pitchFamily="34" charset="0"/>
        </a:defRPr>
      </a:pPr>
      <a:endParaRPr lang="en-US"/>
    </a:p>
  </c:txPr>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0346115355512704"/>
          <c:y val="4.868532205497364E-2"/>
          <c:w val="0.68103932241450849"/>
          <c:h val="0.90262935589005278"/>
        </c:manualLayout>
      </c:layout>
      <c:barChart>
        <c:barDir val="bar"/>
        <c:grouping val="clustered"/>
        <c:varyColors val="0"/>
        <c:ser>
          <c:idx val="0"/>
          <c:order val="0"/>
          <c:spPr>
            <a:solidFill>
              <a:srgbClr val="C2C2C4"/>
            </a:solidFill>
            <a:ln w="6350">
              <a:solidFill>
                <a:schemeClr val="tx1"/>
              </a:solidFill>
            </a:ln>
          </c:spPr>
          <c:invertIfNegative val="0"/>
          <c:dPt>
            <c:idx val="1"/>
            <c:invertIfNegative val="0"/>
            <c:bubble3D val="0"/>
          </c:dPt>
          <c:dPt>
            <c:idx val="4"/>
            <c:invertIfNegative val="0"/>
            <c:bubble3D val="0"/>
          </c:dPt>
          <c:dPt>
            <c:idx val="5"/>
            <c:invertIfNegative val="0"/>
            <c:bubble3D val="0"/>
          </c:dPt>
          <c:dPt>
            <c:idx val="6"/>
            <c:invertIfNegative val="0"/>
            <c:bubble3D val="0"/>
            <c:spPr>
              <a:solidFill>
                <a:srgbClr val="307D84"/>
              </a:solidFill>
              <a:ln w="6350">
                <a:solidFill>
                  <a:schemeClr val="tx1"/>
                </a:solidFill>
              </a:ln>
            </c:spPr>
          </c:dPt>
          <c:dPt>
            <c:idx val="7"/>
            <c:invertIfNegative val="0"/>
            <c:bubble3D val="0"/>
          </c:dPt>
          <c:dPt>
            <c:idx val="8"/>
            <c:invertIfNegative val="0"/>
            <c:bubble3D val="0"/>
          </c:dPt>
          <c:dPt>
            <c:idx val="9"/>
            <c:invertIfNegative val="0"/>
            <c:bubble3D val="0"/>
          </c:dPt>
          <c:dPt>
            <c:idx val="10"/>
            <c:invertIfNegative val="0"/>
            <c:bubble3D val="0"/>
          </c:dPt>
          <c:dPt>
            <c:idx val="11"/>
            <c:invertIfNegative val="0"/>
            <c:bubble3D val="0"/>
            <c:spPr>
              <a:solidFill>
                <a:srgbClr val="741374"/>
              </a:solidFill>
              <a:ln w="6350">
                <a:solidFill>
                  <a:schemeClr val="tx1"/>
                </a:solidFill>
              </a:ln>
            </c:spPr>
          </c:dPt>
          <c:dLbls>
            <c:dLbl>
              <c:idx val="0"/>
              <c:delete val="1"/>
            </c:dLbl>
            <c:dLbl>
              <c:idx val="1"/>
              <c:delete val="1"/>
            </c:dLbl>
            <c:dLbl>
              <c:idx val="2"/>
              <c:delete val="1"/>
            </c:dLbl>
            <c:dLbl>
              <c:idx val="3"/>
              <c:delete val="1"/>
            </c:dLbl>
            <c:dLbl>
              <c:idx val="4"/>
              <c:delete val="1"/>
            </c:dLbl>
            <c:dLbl>
              <c:idx val="5"/>
              <c:delete val="1"/>
            </c:dLbl>
            <c:dLbl>
              <c:idx val="6"/>
              <c:showLegendKey val="0"/>
              <c:showVal val="1"/>
              <c:showCatName val="0"/>
              <c:showSerName val="0"/>
              <c:showPercent val="0"/>
              <c:showBubbleSize val="0"/>
            </c:dLbl>
            <c:dLbl>
              <c:idx val="7"/>
              <c:delete val="1"/>
            </c:dLbl>
            <c:dLbl>
              <c:idx val="8"/>
              <c:delete val="1"/>
            </c:dLbl>
            <c:dLbl>
              <c:idx val="9"/>
              <c:delete val="1"/>
            </c:dLbl>
            <c:dLbl>
              <c:idx val="10"/>
              <c:delete val="1"/>
            </c:dLbl>
            <c:dLbl>
              <c:idx val="11"/>
              <c:tx>
                <c:rich>
                  <a:bodyPr/>
                  <a:lstStyle/>
                  <a:p>
                    <a:r>
                      <a:rPr lang="en-US" dirty="0"/>
                      <a:t>78</a:t>
                    </a:r>
                    <a:r>
                      <a:rPr lang="en-US" dirty="0" smtClean="0"/>
                      <a:t>%*</a:t>
                    </a:r>
                    <a:endParaRPr lang="en-US" dirty="0"/>
                  </a:p>
                </c:rich>
              </c:tx>
              <c:showLegendKey val="0"/>
              <c:showVal val="1"/>
              <c:showCatName val="0"/>
              <c:showSerName val="0"/>
              <c:showPercent val="0"/>
              <c:showBubbleSize val="0"/>
            </c:dLbl>
            <c:txPr>
              <a:bodyPr/>
              <a:lstStyle/>
              <a:p>
                <a:pPr>
                  <a:defRPr sz="1200">
                    <a:latin typeface="Arial Narrow" panose="020B0606020202030204" pitchFamily="34" charset="0"/>
                  </a:defRPr>
                </a:pPr>
                <a:endParaRPr lang="en-US"/>
              </a:p>
            </c:txPr>
            <c:dLblPos val="outEnd"/>
            <c:showLegendKey val="0"/>
            <c:showVal val="1"/>
            <c:showCatName val="0"/>
            <c:showSerName val="0"/>
            <c:showPercent val="0"/>
            <c:showBubbleSize val="0"/>
            <c:showLeaderLines val="0"/>
          </c:dLbls>
          <c:cat>
            <c:strRef>
              <c:f>Sheet1!$A$1:$A$12</c:f>
              <c:strCache>
                <c:ptCount val="12"/>
                <c:pt idx="0">
                  <c:v>Australia</c:v>
                </c:pt>
                <c:pt idx="1">
                  <c:v>Netherlands</c:v>
                </c:pt>
                <c:pt idx="2">
                  <c:v>Germany</c:v>
                </c:pt>
                <c:pt idx="3">
                  <c:v>Norway</c:v>
                </c:pt>
                <c:pt idx="4">
                  <c:v>Switzerland</c:v>
                </c:pt>
                <c:pt idx="5">
                  <c:v>Sweden</c:v>
                </c:pt>
                <c:pt idx="6">
                  <c:v>CMWF AVERAGE</c:v>
                </c:pt>
                <c:pt idx="7">
                  <c:v>United Kingdom</c:v>
                </c:pt>
                <c:pt idx="8">
                  <c:v>France</c:v>
                </c:pt>
                <c:pt idx="9">
                  <c:v>New Zealand</c:v>
                </c:pt>
                <c:pt idx="10">
                  <c:v>United States</c:v>
                </c:pt>
                <c:pt idx="11">
                  <c:v>CANADA</c:v>
                </c:pt>
              </c:strCache>
            </c:strRef>
          </c:cat>
          <c:val>
            <c:numRef>
              <c:f>Sheet1!$B$1:$B$12</c:f>
              <c:numCache>
                <c:formatCode>0%</c:formatCode>
                <c:ptCount val="12"/>
                <c:pt idx="0">
                  <c:v>0.49241000000000001</c:v>
                </c:pt>
                <c:pt idx="1">
                  <c:v>0.51754</c:v>
                </c:pt>
                <c:pt idx="2">
                  <c:v>0.52493000000000001</c:v>
                </c:pt>
                <c:pt idx="3">
                  <c:v>0.52727000000000002</c:v>
                </c:pt>
                <c:pt idx="4">
                  <c:v>0.57277999999999996</c:v>
                </c:pt>
                <c:pt idx="5">
                  <c:v>0.62214999999999998</c:v>
                </c:pt>
                <c:pt idx="6">
                  <c:v>0.63068000000000002</c:v>
                </c:pt>
                <c:pt idx="7">
                  <c:v>0.65149999999999997</c:v>
                </c:pt>
                <c:pt idx="8">
                  <c:v>0.71533999999999998</c:v>
                </c:pt>
                <c:pt idx="9">
                  <c:v>0.75827999999999995</c:v>
                </c:pt>
                <c:pt idx="10">
                  <c:v>0.77507999999999999</c:v>
                </c:pt>
                <c:pt idx="11">
                  <c:v>0.78017000000000003</c:v>
                </c:pt>
              </c:numCache>
            </c:numRef>
          </c:val>
        </c:ser>
        <c:dLbls>
          <c:dLblPos val="outEnd"/>
          <c:showLegendKey val="0"/>
          <c:showVal val="1"/>
          <c:showCatName val="0"/>
          <c:showSerName val="0"/>
          <c:showPercent val="0"/>
          <c:showBubbleSize val="0"/>
        </c:dLbls>
        <c:gapWidth val="45"/>
        <c:axId val="151460864"/>
        <c:axId val="151489152"/>
      </c:barChart>
      <c:catAx>
        <c:axId val="151460864"/>
        <c:scaling>
          <c:orientation val="minMax"/>
        </c:scaling>
        <c:delete val="0"/>
        <c:axPos val="l"/>
        <c:numFmt formatCode="General" sourceLinked="1"/>
        <c:majorTickMark val="out"/>
        <c:minorTickMark val="none"/>
        <c:tickLblPos val="nextTo"/>
        <c:spPr>
          <a:ln w="6350">
            <a:solidFill>
              <a:schemeClr val="tx1"/>
            </a:solidFill>
          </a:ln>
        </c:spPr>
        <c:txPr>
          <a:bodyPr/>
          <a:lstStyle/>
          <a:p>
            <a:pPr>
              <a:defRPr sz="1200">
                <a:latin typeface="Arial Narrow" panose="020B0606020202030204" pitchFamily="34" charset="0"/>
              </a:defRPr>
            </a:pPr>
            <a:endParaRPr lang="en-US"/>
          </a:p>
        </c:txPr>
        <c:crossAx val="151489152"/>
        <c:crosses val="autoZero"/>
        <c:auto val="1"/>
        <c:lblAlgn val="ctr"/>
        <c:lblOffset val="100"/>
        <c:noMultiLvlLbl val="0"/>
      </c:catAx>
      <c:valAx>
        <c:axId val="151489152"/>
        <c:scaling>
          <c:orientation val="minMax"/>
        </c:scaling>
        <c:delete val="0"/>
        <c:axPos val="b"/>
        <c:majorGridlines>
          <c:spPr>
            <a:ln>
              <a:noFill/>
            </a:ln>
          </c:spPr>
        </c:majorGridlines>
        <c:numFmt formatCode="0%" sourceLinked="1"/>
        <c:majorTickMark val="out"/>
        <c:minorTickMark val="none"/>
        <c:tickLblPos val="none"/>
        <c:spPr>
          <a:ln>
            <a:noFill/>
          </a:ln>
        </c:spPr>
        <c:crossAx val="151460864"/>
        <c:crosses val="autoZero"/>
        <c:crossBetween val="between"/>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0346115355512704"/>
          <c:y val="4.868532205497364E-2"/>
          <c:w val="0.68103932241450849"/>
          <c:h val="0.90262935589005278"/>
        </c:manualLayout>
      </c:layout>
      <c:barChart>
        <c:barDir val="bar"/>
        <c:grouping val="clustered"/>
        <c:varyColors val="0"/>
        <c:ser>
          <c:idx val="0"/>
          <c:order val="0"/>
          <c:spPr>
            <a:solidFill>
              <a:srgbClr val="C2C2C4"/>
            </a:solidFill>
            <a:ln w="6350">
              <a:solidFill>
                <a:schemeClr val="tx1"/>
              </a:solidFill>
            </a:ln>
          </c:spPr>
          <c:invertIfNegative val="0"/>
          <c:dPt>
            <c:idx val="1"/>
            <c:invertIfNegative val="0"/>
            <c:bubble3D val="0"/>
          </c:dPt>
          <c:dPt>
            <c:idx val="4"/>
            <c:invertIfNegative val="0"/>
            <c:bubble3D val="0"/>
          </c:dPt>
          <c:dPt>
            <c:idx val="5"/>
            <c:invertIfNegative val="0"/>
            <c:bubble3D val="0"/>
          </c:dPt>
          <c:dPt>
            <c:idx val="6"/>
            <c:invertIfNegative val="0"/>
            <c:bubble3D val="0"/>
            <c:spPr>
              <a:solidFill>
                <a:srgbClr val="307D84"/>
              </a:solidFill>
              <a:ln w="6350">
                <a:solidFill>
                  <a:schemeClr val="tx1"/>
                </a:solidFill>
              </a:ln>
            </c:spPr>
          </c:dPt>
          <c:dPt>
            <c:idx val="7"/>
            <c:invertIfNegative val="0"/>
            <c:bubble3D val="0"/>
          </c:dPt>
          <c:dPt>
            <c:idx val="8"/>
            <c:invertIfNegative val="0"/>
            <c:bubble3D val="0"/>
          </c:dPt>
          <c:dPt>
            <c:idx val="9"/>
            <c:invertIfNegative val="0"/>
            <c:bubble3D val="0"/>
          </c:dPt>
          <c:dPt>
            <c:idx val="10"/>
            <c:invertIfNegative val="0"/>
            <c:bubble3D val="0"/>
            <c:spPr>
              <a:solidFill>
                <a:srgbClr val="741374"/>
              </a:solidFill>
              <a:ln w="6350">
                <a:solidFill>
                  <a:schemeClr val="tx1"/>
                </a:solidFill>
              </a:ln>
            </c:spPr>
          </c:dPt>
          <c:dPt>
            <c:idx val="11"/>
            <c:invertIfNegative val="0"/>
            <c:bubble3D val="0"/>
          </c:dPt>
          <c:dLbls>
            <c:dLbl>
              <c:idx val="0"/>
              <c:delete val="1"/>
            </c:dLbl>
            <c:dLbl>
              <c:idx val="1"/>
              <c:delete val="1"/>
            </c:dLbl>
            <c:dLbl>
              <c:idx val="2"/>
              <c:delete val="1"/>
            </c:dLbl>
            <c:dLbl>
              <c:idx val="3"/>
              <c:delete val="1"/>
            </c:dLbl>
            <c:dLbl>
              <c:idx val="4"/>
              <c:delete val="1"/>
            </c:dLbl>
            <c:dLbl>
              <c:idx val="5"/>
              <c:delete val="1"/>
            </c:dLbl>
            <c:dLbl>
              <c:idx val="6"/>
              <c:showLegendKey val="0"/>
              <c:showVal val="1"/>
              <c:showCatName val="0"/>
              <c:showSerName val="0"/>
              <c:showPercent val="0"/>
              <c:showBubbleSize val="0"/>
            </c:dLbl>
            <c:dLbl>
              <c:idx val="7"/>
              <c:delete val="1"/>
            </c:dLbl>
            <c:dLbl>
              <c:idx val="8"/>
              <c:delete val="1"/>
            </c:dLbl>
            <c:dLbl>
              <c:idx val="9"/>
              <c:delete val="1"/>
            </c:dLbl>
            <c:dLbl>
              <c:idx val="10"/>
              <c:tx>
                <c:rich>
                  <a:bodyPr/>
                  <a:lstStyle/>
                  <a:p>
                    <a:r>
                      <a:rPr lang="en-US" dirty="0"/>
                      <a:t>52</a:t>
                    </a:r>
                    <a:r>
                      <a:rPr lang="en-US" dirty="0" smtClean="0"/>
                      <a:t>%*</a:t>
                    </a:r>
                    <a:endParaRPr lang="en-US" dirty="0"/>
                  </a:p>
                </c:rich>
              </c:tx>
              <c:showLegendKey val="0"/>
              <c:showVal val="1"/>
              <c:showCatName val="0"/>
              <c:showSerName val="0"/>
              <c:showPercent val="0"/>
              <c:showBubbleSize val="0"/>
            </c:dLbl>
            <c:dLbl>
              <c:idx val="11"/>
              <c:delete val="1"/>
            </c:dLbl>
            <c:txPr>
              <a:bodyPr/>
              <a:lstStyle/>
              <a:p>
                <a:pPr>
                  <a:defRPr sz="1200">
                    <a:latin typeface="Arial Narrow" panose="020B0606020202030204" pitchFamily="34" charset="0"/>
                  </a:defRPr>
                </a:pPr>
                <a:endParaRPr lang="en-US"/>
              </a:p>
            </c:txPr>
            <c:dLblPos val="outEnd"/>
            <c:showLegendKey val="0"/>
            <c:showVal val="1"/>
            <c:showCatName val="0"/>
            <c:showSerName val="0"/>
            <c:showPercent val="0"/>
            <c:showBubbleSize val="0"/>
            <c:showLeaderLines val="0"/>
          </c:dLbls>
          <c:cat>
            <c:strRef>
              <c:f>Sheet1!$A$1:$A$12</c:f>
              <c:strCache>
                <c:ptCount val="12"/>
                <c:pt idx="0">
                  <c:v>France</c:v>
                </c:pt>
                <c:pt idx="1">
                  <c:v>Germany</c:v>
                </c:pt>
                <c:pt idx="2">
                  <c:v>Netherlands</c:v>
                </c:pt>
                <c:pt idx="3">
                  <c:v>Norway</c:v>
                </c:pt>
                <c:pt idx="4">
                  <c:v>Sweden</c:v>
                </c:pt>
                <c:pt idx="5">
                  <c:v>Switzerland</c:v>
                </c:pt>
                <c:pt idx="6">
                  <c:v>CMWF AVERAGE</c:v>
                </c:pt>
                <c:pt idx="7">
                  <c:v>United States</c:v>
                </c:pt>
                <c:pt idx="8">
                  <c:v>United Kingdom</c:v>
                </c:pt>
                <c:pt idx="9">
                  <c:v>Australia</c:v>
                </c:pt>
                <c:pt idx="10">
                  <c:v>CANADA</c:v>
                </c:pt>
                <c:pt idx="11">
                  <c:v>New Zealand</c:v>
                </c:pt>
              </c:strCache>
            </c:strRef>
          </c:cat>
          <c:val>
            <c:numRef>
              <c:f>Sheet1!$B$1:$B$12</c:f>
              <c:numCache>
                <c:formatCode>0%</c:formatCode>
                <c:ptCount val="12"/>
                <c:pt idx="0">
                  <c:v>0.18822</c:v>
                </c:pt>
                <c:pt idx="1">
                  <c:v>0.20946000000000001</c:v>
                </c:pt>
                <c:pt idx="2">
                  <c:v>0.21385999999999999</c:v>
                </c:pt>
                <c:pt idx="3">
                  <c:v>0.35158</c:v>
                </c:pt>
                <c:pt idx="4">
                  <c:v>0.35482999999999998</c:v>
                </c:pt>
                <c:pt idx="5">
                  <c:v>0.36380000000000001</c:v>
                </c:pt>
                <c:pt idx="6">
                  <c:v>0.37858999999999998</c:v>
                </c:pt>
                <c:pt idx="7">
                  <c:v>0.44629999999999997</c:v>
                </c:pt>
                <c:pt idx="8">
                  <c:v>0.45861000000000002</c:v>
                </c:pt>
                <c:pt idx="9">
                  <c:v>0.49929000000000001</c:v>
                </c:pt>
                <c:pt idx="10">
                  <c:v>0.51656999999999997</c:v>
                </c:pt>
                <c:pt idx="11">
                  <c:v>0.56201000000000001</c:v>
                </c:pt>
              </c:numCache>
            </c:numRef>
          </c:val>
        </c:ser>
        <c:dLbls>
          <c:dLblPos val="outEnd"/>
          <c:showLegendKey val="0"/>
          <c:showVal val="1"/>
          <c:showCatName val="0"/>
          <c:showSerName val="0"/>
          <c:showPercent val="0"/>
          <c:showBubbleSize val="0"/>
        </c:dLbls>
        <c:gapWidth val="45"/>
        <c:axId val="151033344"/>
        <c:axId val="151135360"/>
      </c:barChart>
      <c:catAx>
        <c:axId val="151033344"/>
        <c:scaling>
          <c:orientation val="minMax"/>
        </c:scaling>
        <c:delete val="0"/>
        <c:axPos val="l"/>
        <c:numFmt formatCode="General" sourceLinked="1"/>
        <c:majorTickMark val="out"/>
        <c:minorTickMark val="none"/>
        <c:tickLblPos val="nextTo"/>
        <c:spPr>
          <a:ln w="6350">
            <a:solidFill>
              <a:schemeClr val="tx1"/>
            </a:solidFill>
          </a:ln>
        </c:spPr>
        <c:txPr>
          <a:bodyPr/>
          <a:lstStyle/>
          <a:p>
            <a:pPr>
              <a:defRPr sz="1200">
                <a:latin typeface="Arial Narrow" panose="020B0606020202030204" pitchFamily="34" charset="0"/>
              </a:defRPr>
            </a:pPr>
            <a:endParaRPr lang="en-US"/>
          </a:p>
        </c:txPr>
        <c:crossAx val="151135360"/>
        <c:crosses val="autoZero"/>
        <c:auto val="1"/>
        <c:lblAlgn val="ctr"/>
        <c:lblOffset val="100"/>
        <c:noMultiLvlLbl val="0"/>
      </c:catAx>
      <c:valAx>
        <c:axId val="151135360"/>
        <c:scaling>
          <c:orientation val="minMax"/>
        </c:scaling>
        <c:delete val="0"/>
        <c:axPos val="b"/>
        <c:majorGridlines>
          <c:spPr>
            <a:ln>
              <a:noFill/>
            </a:ln>
          </c:spPr>
        </c:majorGridlines>
        <c:numFmt formatCode="0%" sourceLinked="1"/>
        <c:majorTickMark val="out"/>
        <c:minorTickMark val="none"/>
        <c:tickLblPos val="none"/>
        <c:spPr>
          <a:ln>
            <a:noFill/>
          </a:ln>
        </c:spPr>
        <c:crossAx val="151033344"/>
        <c:crosses val="autoZero"/>
        <c:crossBetween val="between"/>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0346115355512704"/>
          <c:y val="4.868532205497364E-2"/>
          <c:w val="0.68103932241450849"/>
          <c:h val="0.90262935589005278"/>
        </c:manualLayout>
      </c:layout>
      <c:barChart>
        <c:barDir val="bar"/>
        <c:grouping val="clustered"/>
        <c:varyColors val="0"/>
        <c:ser>
          <c:idx val="0"/>
          <c:order val="0"/>
          <c:spPr>
            <a:solidFill>
              <a:srgbClr val="C2C2C4"/>
            </a:solidFill>
            <a:ln w="6350">
              <a:solidFill>
                <a:schemeClr val="tx1"/>
              </a:solidFill>
            </a:ln>
          </c:spPr>
          <c:invertIfNegative val="0"/>
          <c:dPt>
            <c:idx val="1"/>
            <c:invertIfNegative val="0"/>
            <c:bubble3D val="0"/>
            <c:spPr>
              <a:solidFill>
                <a:srgbClr val="741374"/>
              </a:solidFill>
              <a:ln w="6350">
                <a:solidFill>
                  <a:schemeClr val="tx1"/>
                </a:solidFill>
              </a:ln>
            </c:spPr>
          </c:dPt>
          <c:dPt>
            <c:idx val="4"/>
            <c:invertIfNegative val="0"/>
            <c:bubble3D val="0"/>
          </c:dPt>
          <c:dPt>
            <c:idx val="5"/>
            <c:invertIfNegative val="0"/>
            <c:bubble3D val="0"/>
          </c:dPt>
          <c:dPt>
            <c:idx val="6"/>
            <c:invertIfNegative val="0"/>
            <c:bubble3D val="0"/>
            <c:spPr>
              <a:solidFill>
                <a:srgbClr val="307D84"/>
              </a:solidFill>
              <a:ln w="6350">
                <a:solidFill>
                  <a:schemeClr val="tx1"/>
                </a:solidFill>
              </a:ln>
            </c:spPr>
          </c:dPt>
          <c:dPt>
            <c:idx val="7"/>
            <c:invertIfNegative val="0"/>
            <c:bubble3D val="0"/>
          </c:dPt>
          <c:dPt>
            <c:idx val="8"/>
            <c:invertIfNegative val="0"/>
            <c:bubble3D val="0"/>
          </c:dPt>
          <c:dPt>
            <c:idx val="9"/>
            <c:invertIfNegative val="0"/>
            <c:bubble3D val="0"/>
          </c:dPt>
          <c:dPt>
            <c:idx val="10"/>
            <c:invertIfNegative val="0"/>
            <c:bubble3D val="0"/>
          </c:dPt>
          <c:dPt>
            <c:idx val="11"/>
            <c:invertIfNegative val="0"/>
            <c:bubble3D val="0"/>
          </c:dPt>
          <c:dLbls>
            <c:dLbl>
              <c:idx val="0"/>
              <c:delete val="1"/>
            </c:dLbl>
            <c:dLbl>
              <c:idx val="1"/>
              <c:tx>
                <c:rich>
                  <a:bodyPr/>
                  <a:lstStyle/>
                  <a:p>
                    <a:r>
                      <a:rPr lang="en-US" dirty="0"/>
                      <a:t>34</a:t>
                    </a:r>
                    <a:r>
                      <a:rPr lang="en-US" dirty="0" smtClean="0"/>
                      <a:t>%*</a:t>
                    </a:r>
                    <a:endParaRPr lang="en-US" dirty="0"/>
                  </a:p>
                </c:rich>
              </c:tx>
              <c:showLegendKey val="0"/>
              <c:showVal val="1"/>
              <c:showCatName val="0"/>
              <c:showSerName val="0"/>
              <c:showPercent val="0"/>
              <c:showBubbleSize val="0"/>
            </c:dLbl>
            <c:dLbl>
              <c:idx val="2"/>
              <c:delete val="1"/>
            </c:dLbl>
            <c:dLbl>
              <c:idx val="3"/>
              <c:delete val="1"/>
            </c:dLbl>
            <c:dLbl>
              <c:idx val="4"/>
              <c:delete val="1"/>
            </c:dLbl>
            <c:dLbl>
              <c:idx val="5"/>
              <c:delete val="1"/>
            </c:dLbl>
            <c:dLbl>
              <c:idx val="6"/>
              <c:showLegendKey val="0"/>
              <c:showVal val="1"/>
              <c:showCatName val="0"/>
              <c:showSerName val="0"/>
              <c:showPercent val="0"/>
              <c:showBubbleSize val="0"/>
            </c:dLbl>
            <c:dLbl>
              <c:idx val="7"/>
              <c:delete val="1"/>
            </c:dLbl>
            <c:dLbl>
              <c:idx val="8"/>
              <c:delete val="1"/>
            </c:dLbl>
            <c:dLbl>
              <c:idx val="9"/>
              <c:delete val="1"/>
            </c:dLbl>
            <c:dLbl>
              <c:idx val="10"/>
              <c:delete val="1"/>
            </c:dLbl>
            <c:dLbl>
              <c:idx val="11"/>
              <c:delete val="1"/>
            </c:dLbl>
            <c:txPr>
              <a:bodyPr/>
              <a:lstStyle/>
              <a:p>
                <a:pPr>
                  <a:defRPr sz="1200">
                    <a:latin typeface="Arial Narrow" panose="020B0606020202030204" pitchFamily="34" charset="0"/>
                  </a:defRPr>
                </a:pPr>
                <a:endParaRPr lang="en-US"/>
              </a:p>
            </c:txPr>
            <c:dLblPos val="outEnd"/>
            <c:showLegendKey val="0"/>
            <c:showVal val="1"/>
            <c:showCatName val="0"/>
            <c:showSerName val="0"/>
            <c:showPercent val="0"/>
            <c:showBubbleSize val="0"/>
            <c:showLeaderLines val="0"/>
          </c:dLbls>
          <c:cat>
            <c:strRef>
              <c:f>Sheet1!$A$1:$A$12</c:f>
              <c:strCache>
                <c:ptCount val="12"/>
                <c:pt idx="0">
                  <c:v>United States</c:v>
                </c:pt>
                <c:pt idx="1">
                  <c:v>CANADA</c:v>
                </c:pt>
                <c:pt idx="2">
                  <c:v>France</c:v>
                </c:pt>
                <c:pt idx="3">
                  <c:v>Netherlands</c:v>
                </c:pt>
                <c:pt idx="4">
                  <c:v>Sweden</c:v>
                </c:pt>
                <c:pt idx="5">
                  <c:v>Germany</c:v>
                </c:pt>
                <c:pt idx="6">
                  <c:v>CMWF AVERAGE</c:v>
                </c:pt>
                <c:pt idx="7">
                  <c:v>New Zealand</c:v>
                </c:pt>
                <c:pt idx="8">
                  <c:v>Australia</c:v>
                </c:pt>
                <c:pt idx="9">
                  <c:v>Norway</c:v>
                </c:pt>
                <c:pt idx="10">
                  <c:v>United Kingdom</c:v>
                </c:pt>
                <c:pt idx="11">
                  <c:v>Switzerland</c:v>
                </c:pt>
              </c:strCache>
            </c:strRef>
          </c:cat>
          <c:val>
            <c:numRef>
              <c:f>Sheet1!$B$1:$B$12</c:f>
              <c:numCache>
                <c:formatCode>0%</c:formatCode>
                <c:ptCount val="12"/>
                <c:pt idx="0">
                  <c:v>0.19975999999999999</c:v>
                </c:pt>
                <c:pt idx="1">
                  <c:v>0.33710000000000001</c:v>
                </c:pt>
                <c:pt idx="2">
                  <c:v>0.40339000000000003</c:v>
                </c:pt>
                <c:pt idx="3">
                  <c:v>0.41322999999999999</c:v>
                </c:pt>
                <c:pt idx="4">
                  <c:v>0.42353000000000002</c:v>
                </c:pt>
                <c:pt idx="5">
                  <c:v>0.44119999999999998</c:v>
                </c:pt>
                <c:pt idx="6">
                  <c:v>0.44416</c:v>
                </c:pt>
                <c:pt idx="7">
                  <c:v>0.47295999999999999</c:v>
                </c:pt>
                <c:pt idx="8">
                  <c:v>0.50097000000000003</c:v>
                </c:pt>
                <c:pt idx="9">
                  <c:v>0.53683000000000003</c:v>
                </c:pt>
                <c:pt idx="10">
                  <c:v>0.55391000000000001</c:v>
                </c:pt>
                <c:pt idx="11">
                  <c:v>0.60284000000000004</c:v>
                </c:pt>
              </c:numCache>
            </c:numRef>
          </c:val>
        </c:ser>
        <c:dLbls>
          <c:dLblPos val="outEnd"/>
          <c:showLegendKey val="0"/>
          <c:showVal val="1"/>
          <c:showCatName val="0"/>
          <c:showSerName val="0"/>
          <c:showPercent val="0"/>
          <c:showBubbleSize val="0"/>
        </c:dLbls>
        <c:gapWidth val="45"/>
        <c:axId val="151072128"/>
        <c:axId val="151088128"/>
      </c:barChart>
      <c:catAx>
        <c:axId val="151072128"/>
        <c:scaling>
          <c:orientation val="minMax"/>
        </c:scaling>
        <c:delete val="0"/>
        <c:axPos val="l"/>
        <c:numFmt formatCode="General" sourceLinked="1"/>
        <c:majorTickMark val="out"/>
        <c:minorTickMark val="none"/>
        <c:tickLblPos val="nextTo"/>
        <c:spPr>
          <a:ln w="6350">
            <a:solidFill>
              <a:schemeClr val="tx1"/>
            </a:solidFill>
          </a:ln>
        </c:spPr>
        <c:txPr>
          <a:bodyPr/>
          <a:lstStyle/>
          <a:p>
            <a:pPr>
              <a:defRPr sz="1200">
                <a:latin typeface="Arial Narrow" panose="020B0606020202030204" pitchFamily="34" charset="0"/>
              </a:defRPr>
            </a:pPr>
            <a:endParaRPr lang="en-US"/>
          </a:p>
        </c:txPr>
        <c:crossAx val="151088128"/>
        <c:crosses val="autoZero"/>
        <c:auto val="1"/>
        <c:lblAlgn val="ctr"/>
        <c:lblOffset val="100"/>
        <c:noMultiLvlLbl val="0"/>
      </c:catAx>
      <c:valAx>
        <c:axId val="151088128"/>
        <c:scaling>
          <c:orientation val="minMax"/>
        </c:scaling>
        <c:delete val="0"/>
        <c:axPos val="b"/>
        <c:majorGridlines>
          <c:spPr>
            <a:ln>
              <a:noFill/>
            </a:ln>
          </c:spPr>
        </c:majorGridlines>
        <c:numFmt formatCode="0%" sourceLinked="1"/>
        <c:majorTickMark val="out"/>
        <c:minorTickMark val="none"/>
        <c:tickLblPos val="none"/>
        <c:spPr>
          <a:ln>
            <a:noFill/>
          </a:ln>
        </c:spPr>
        <c:crossAx val="151072128"/>
        <c:crosses val="autoZero"/>
        <c:crossBetween val="between"/>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spPr>
            <a:solidFill>
              <a:srgbClr val="C2C2C4"/>
            </a:solidFill>
            <a:ln w="6350">
              <a:solidFill>
                <a:schemeClr val="tx1"/>
              </a:solidFill>
            </a:ln>
          </c:spPr>
          <c:invertIfNegative val="0"/>
          <c:dPt>
            <c:idx val="0"/>
            <c:invertIfNegative val="0"/>
            <c:bubble3D val="0"/>
            <c:spPr>
              <a:solidFill>
                <a:srgbClr val="741374"/>
              </a:solidFill>
              <a:ln w="6350">
                <a:solidFill>
                  <a:schemeClr val="tx1"/>
                </a:solidFill>
              </a:ln>
            </c:spPr>
          </c:dPt>
          <c:dPt>
            <c:idx val="5"/>
            <c:invertIfNegative val="0"/>
            <c:bubble3D val="0"/>
            <c:spPr>
              <a:solidFill>
                <a:srgbClr val="307D84"/>
              </a:solidFill>
              <a:ln w="6350">
                <a:solidFill>
                  <a:schemeClr val="tx1"/>
                </a:solidFill>
              </a:ln>
            </c:spPr>
          </c:dPt>
          <c:dPt>
            <c:idx val="6"/>
            <c:invertIfNegative val="0"/>
            <c:bubble3D val="0"/>
          </c:dPt>
          <c:dPt>
            <c:idx val="11"/>
            <c:invertIfNegative val="0"/>
            <c:bubble3D val="0"/>
          </c:dPt>
          <c:dLbls>
            <c:dLbl>
              <c:idx val="0"/>
              <c:layout/>
              <c:tx>
                <c:rich>
                  <a:bodyPr/>
                  <a:lstStyle/>
                  <a:p>
                    <a:r>
                      <a:rPr lang="en-US"/>
                      <a:t>63</a:t>
                    </a:r>
                    <a:r>
                      <a:rPr lang="en-US" smtClean="0"/>
                      <a:t>%*</a:t>
                    </a:r>
                    <a:endParaRPr lang="en-US"/>
                  </a:p>
                </c:rich>
              </c:tx>
              <c:dLblPos val="outEnd"/>
              <c:showLegendKey val="0"/>
              <c:showVal val="1"/>
              <c:showCatName val="0"/>
              <c:showSerName val="0"/>
              <c:showPercent val="0"/>
              <c:showBubbleSize val="0"/>
            </c:dLbl>
            <c:dLbl>
              <c:idx val="1"/>
              <c:delete val="1"/>
            </c:dLbl>
            <c:dLbl>
              <c:idx val="2"/>
              <c:delete val="1"/>
            </c:dLbl>
            <c:dLbl>
              <c:idx val="3"/>
              <c:delete val="1"/>
            </c:dLbl>
            <c:dLbl>
              <c:idx val="4"/>
              <c:delete val="1"/>
            </c:dLbl>
            <c:dLbl>
              <c:idx val="6"/>
              <c:delete val="1"/>
            </c:dLbl>
            <c:dLbl>
              <c:idx val="7"/>
              <c:delete val="1"/>
            </c:dLbl>
            <c:dLbl>
              <c:idx val="8"/>
              <c:delete val="1"/>
            </c:dLbl>
            <c:dLbl>
              <c:idx val="9"/>
              <c:delete val="1"/>
            </c:dLbl>
            <c:dLbl>
              <c:idx val="10"/>
              <c:delete val="1"/>
            </c:dLbl>
            <c:dLbl>
              <c:idx val="11"/>
              <c:delete val="1"/>
            </c:dLbl>
            <c:dLblPos val="outEnd"/>
            <c:showLegendKey val="0"/>
            <c:showVal val="1"/>
            <c:showCatName val="0"/>
            <c:showSerName val="0"/>
            <c:showPercent val="0"/>
            <c:showBubbleSize val="0"/>
            <c:showLeaderLines val="0"/>
          </c:dLbls>
          <c:cat>
            <c:strRef>
              <c:f>Sheet1!$A$1:$A$12</c:f>
              <c:strCache>
                <c:ptCount val="12"/>
                <c:pt idx="0">
                  <c:v>CANADA</c:v>
                </c:pt>
                <c:pt idx="1">
                  <c:v>Australia</c:v>
                </c:pt>
                <c:pt idx="2">
                  <c:v>Norway</c:v>
                </c:pt>
                <c:pt idx="3">
                  <c:v>Sweden</c:v>
                </c:pt>
                <c:pt idx="4">
                  <c:v>Germany</c:v>
                </c:pt>
                <c:pt idx="5">
                  <c:v>CMWF AVERAGE</c:v>
                </c:pt>
                <c:pt idx="6">
                  <c:v>United Kingdom</c:v>
                </c:pt>
                <c:pt idx="7">
                  <c:v>Netherlands</c:v>
                </c:pt>
                <c:pt idx="8">
                  <c:v>New Zealand</c:v>
                </c:pt>
                <c:pt idx="9">
                  <c:v>United States</c:v>
                </c:pt>
                <c:pt idx="10">
                  <c:v>Switzerland</c:v>
                </c:pt>
                <c:pt idx="11">
                  <c:v>France</c:v>
                </c:pt>
              </c:strCache>
            </c:strRef>
          </c:cat>
          <c:val>
            <c:numRef>
              <c:f>Sheet1!$B$1:$B$12</c:f>
              <c:numCache>
                <c:formatCode>0%</c:formatCode>
                <c:ptCount val="12"/>
                <c:pt idx="0">
                  <c:v>0.63024999999999998</c:v>
                </c:pt>
                <c:pt idx="1">
                  <c:v>0.63744000000000001</c:v>
                </c:pt>
                <c:pt idx="2">
                  <c:v>0.63802000000000003</c:v>
                </c:pt>
                <c:pt idx="3">
                  <c:v>0.70718000000000003</c:v>
                </c:pt>
                <c:pt idx="4">
                  <c:v>0.71262999999999999</c:v>
                </c:pt>
                <c:pt idx="5">
                  <c:v>0.71665999999999996</c:v>
                </c:pt>
                <c:pt idx="6">
                  <c:v>0.72236</c:v>
                </c:pt>
                <c:pt idx="7">
                  <c:v>0.72382000000000002</c:v>
                </c:pt>
                <c:pt idx="8">
                  <c:v>0.73172999999999999</c:v>
                </c:pt>
                <c:pt idx="9">
                  <c:v>0.73955000000000004</c:v>
                </c:pt>
                <c:pt idx="10">
                  <c:v>0.79110999999999998</c:v>
                </c:pt>
                <c:pt idx="11">
                  <c:v>0.84921000000000002</c:v>
                </c:pt>
              </c:numCache>
            </c:numRef>
          </c:val>
        </c:ser>
        <c:dLbls>
          <c:dLblPos val="outEnd"/>
          <c:showLegendKey val="0"/>
          <c:showVal val="1"/>
          <c:showCatName val="0"/>
          <c:showSerName val="0"/>
          <c:showPercent val="0"/>
          <c:showBubbleSize val="0"/>
        </c:dLbls>
        <c:gapWidth val="45"/>
        <c:axId val="53306112"/>
        <c:axId val="53313920"/>
      </c:barChart>
      <c:catAx>
        <c:axId val="53306112"/>
        <c:scaling>
          <c:orientation val="minMax"/>
        </c:scaling>
        <c:delete val="0"/>
        <c:axPos val="l"/>
        <c:numFmt formatCode="General" sourceLinked="1"/>
        <c:majorTickMark val="out"/>
        <c:minorTickMark val="none"/>
        <c:tickLblPos val="nextTo"/>
        <c:spPr>
          <a:ln w="6350">
            <a:solidFill>
              <a:schemeClr val="tx1"/>
            </a:solidFill>
          </a:ln>
        </c:spPr>
        <c:crossAx val="53313920"/>
        <c:crosses val="autoZero"/>
        <c:auto val="1"/>
        <c:lblAlgn val="ctr"/>
        <c:lblOffset val="100"/>
        <c:noMultiLvlLbl val="0"/>
      </c:catAx>
      <c:valAx>
        <c:axId val="53313920"/>
        <c:scaling>
          <c:orientation val="minMax"/>
        </c:scaling>
        <c:delete val="0"/>
        <c:axPos val="b"/>
        <c:majorGridlines>
          <c:spPr>
            <a:ln>
              <a:noFill/>
            </a:ln>
          </c:spPr>
        </c:majorGridlines>
        <c:numFmt formatCode="0%" sourceLinked="1"/>
        <c:majorTickMark val="out"/>
        <c:minorTickMark val="none"/>
        <c:tickLblPos val="none"/>
        <c:spPr>
          <a:ln>
            <a:noFill/>
          </a:ln>
        </c:spPr>
        <c:crossAx val="53306112"/>
        <c:crosses val="autoZero"/>
        <c:crossBetween val="between"/>
      </c:valAx>
      <c:spPr>
        <a:noFill/>
      </c:spPr>
    </c:plotArea>
    <c:plotVisOnly val="1"/>
    <c:dispBlanksAs val="gap"/>
    <c:showDLblsOverMax val="0"/>
  </c:chart>
  <c:txPr>
    <a:bodyPr/>
    <a:lstStyle/>
    <a:p>
      <a:pPr>
        <a:defRPr sz="1200">
          <a:latin typeface="Arial Narrow" panose="020B0606020202030204" pitchFamily="34" charset="0"/>
        </a:defRPr>
      </a:pPr>
      <a:endParaRPr lang="en-US"/>
    </a:p>
  </c:txPr>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Sheet1!$A$2</c:f>
              <c:strCache>
                <c:ptCount val="1"/>
                <c:pt idx="0">
                  <c:v>2007</c:v>
                </c:pt>
              </c:strCache>
            </c:strRef>
          </c:tx>
          <c:spPr>
            <a:solidFill>
              <a:srgbClr val="307D84"/>
            </a:solidFill>
            <a:ln w="6350">
              <a:solidFill>
                <a:schemeClr val="tx1"/>
              </a:solidFill>
            </a:ln>
          </c:spPr>
          <c:dPt>
            <c:idx val="0"/>
            <c:bubble3D val="0"/>
            <c:spPr>
              <a:solidFill>
                <a:srgbClr val="7BA6AC"/>
              </a:solidFill>
              <a:ln w="6350">
                <a:solidFill>
                  <a:schemeClr val="tx1"/>
                </a:solidFill>
              </a:ln>
            </c:spPr>
          </c:dPt>
          <c:dPt>
            <c:idx val="1"/>
            <c:bubble3D val="0"/>
          </c:dPt>
          <c:dPt>
            <c:idx val="2"/>
            <c:bubble3D val="0"/>
            <c:spPr>
              <a:solidFill>
                <a:schemeClr val="bg1"/>
              </a:solidFill>
              <a:ln w="6350">
                <a:solidFill>
                  <a:schemeClr val="tx1"/>
                </a:solidFill>
              </a:ln>
            </c:spPr>
          </c:dPt>
          <c:dPt>
            <c:idx val="3"/>
            <c:bubble3D val="0"/>
            <c:spPr>
              <a:pattFill prst="zigZag">
                <a:fgClr>
                  <a:srgbClr val="307D84"/>
                </a:fgClr>
                <a:bgClr>
                  <a:schemeClr val="bg1"/>
                </a:bgClr>
              </a:pattFill>
              <a:ln w="6350">
                <a:solidFill>
                  <a:schemeClr val="tx1"/>
                </a:solidFill>
              </a:ln>
            </c:spPr>
          </c:dPt>
          <c:cat>
            <c:strRef>
              <c:f>Sheet1!$B$1:$E$1</c:f>
              <c:strCache>
                <c:ptCount val="4"/>
                <c:pt idx="0">
                  <c:v>minor changes</c:v>
                </c:pt>
                <c:pt idx="1">
                  <c:v>major changes</c:v>
                </c:pt>
                <c:pt idx="2">
                  <c:v>completely rebuilt</c:v>
                </c:pt>
                <c:pt idx="3">
                  <c:v>N/A</c:v>
                </c:pt>
              </c:strCache>
            </c:strRef>
          </c:cat>
          <c:val>
            <c:numRef>
              <c:f>Sheet1!$B$2:$E$2</c:f>
              <c:numCache>
                <c:formatCode>0</c:formatCode>
                <c:ptCount val="4"/>
                <c:pt idx="0">
                  <c:v>27.15</c:v>
                </c:pt>
                <c:pt idx="1">
                  <c:v>53.83</c:v>
                </c:pt>
                <c:pt idx="2">
                  <c:v>16.25</c:v>
                </c:pt>
                <c:pt idx="3">
                  <c:v>2.78</c:v>
                </c:pt>
              </c:numCache>
            </c:numRef>
          </c:val>
        </c:ser>
        <c:dLbls>
          <c:showLegendKey val="0"/>
          <c:showVal val="0"/>
          <c:showCatName val="0"/>
          <c:showSerName val="0"/>
          <c:showPercent val="0"/>
          <c:showBubbleSize val="0"/>
          <c:showLeaderLines val="1"/>
        </c:dLbls>
        <c:firstSliceAng val="0"/>
      </c:pieChart>
      <c:spPr>
        <a:noFill/>
      </c:spPr>
    </c:plotArea>
    <c:plotVisOnly val="1"/>
    <c:dispBlanksAs val="gap"/>
    <c:showDLblsOverMax val="0"/>
  </c:chart>
  <c:txPr>
    <a:bodyPr/>
    <a:lstStyle/>
    <a:p>
      <a:pPr>
        <a:defRPr sz="1800"/>
      </a:pPr>
      <a:endParaRPr lang="en-US"/>
    </a:p>
  </c:tx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4"/>
          <c:order val="0"/>
          <c:tx>
            <c:strRef>
              <c:f>Sheet1!$A$5</c:f>
              <c:strCache>
                <c:ptCount val="1"/>
                <c:pt idx="0">
                  <c:v>2014</c:v>
                </c:pt>
              </c:strCache>
            </c:strRef>
          </c:tx>
          <c:spPr>
            <a:ln w="6350">
              <a:solidFill>
                <a:schemeClr val="tx1"/>
              </a:solidFill>
            </a:ln>
          </c:spPr>
          <c:dPt>
            <c:idx val="0"/>
            <c:bubble3D val="0"/>
            <c:spPr>
              <a:solidFill>
                <a:srgbClr val="7BA6AC"/>
              </a:solidFill>
              <a:ln w="6350">
                <a:solidFill>
                  <a:schemeClr val="tx1"/>
                </a:solidFill>
              </a:ln>
            </c:spPr>
          </c:dPt>
          <c:dPt>
            <c:idx val="1"/>
            <c:bubble3D val="0"/>
            <c:spPr>
              <a:solidFill>
                <a:srgbClr val="307D84"/>
              </a:solidFill>
              <a:ln w="6350">
                <a:solidFill>
                  <a:schemeClr val="tx1"/>
                </a:solidFill>
              </a:ln>
            </c:spPr>
          </c:dPt>
          <c:dPt>
            <c:idx val="2"/>
            <c:bubble3D val="0"/>
            <c:spPr>
              <a:solidFill>
                <a:schemeClr val="bg1"/>
              </a:solidFill>
              <a:ln w="6350">
                <a:solidFill>
                  <a:schemeClr val="tx1"/>
                </a:solidFill>
              </a:ln>
            </c:spPr>
          </c:dPt>
          <c:dPt>
            <c:idx val="3"/>
            <c:bubble3D val="0"/>
            <c:spPr>
              <a:pattFill prst="zigZag">
                <a:fgClr>
                  <a:srgbClr val="307D84"/>
                </a:fgClr>
                <a:bgClr>
                  <a:schemeClr val="bg1"/>
                </a:bgClr>
              </a:pattFill>
              <a:ln w="6350">
                <a:solidFill>
                  <a:schemeClr val="tx1"/>
                </a:solidFill>
              </a:ln>
            </c:spPr>
          </c:dPt>
          <c:val>
            <c:numRef>
              <c:f>Sheet1!$B$5:$E$5</c:f>
              <c:numCache>
                <c:formatCode>0</c:formatCode>
                <c:ptCount val="4"/>
                <c:pt idx="0">
                  <c:v>33.71</c:v>
                </c:pt>
                <c:pt idx="1">
                  <c:v>52.78</c:v>
                </c:pt>
                <c:pt idx="2">
                  <c:v>9.5500000000000007</c:v>
                </c:pt>
                <c:pt idx="3">
                  <c:v>3.9699999999999998</c:v>
                </c:pt>
              </c:numCache>
            </c:numRef>
          </c:val>
        </c:ser>
        <c:dLbls>
          <c:showLegendKey val="0"/>
          <c:showVal val="0"/>
          <c:showCatName val="0"/>
          <c:showSerName val="0"/>
          <c:showPercent val="0"/>
          <c:showBubbleSize val="0"/>
          <c:showLeaderLines val="1"/>
        </c:dLbls>
        <c:firstSliceAng val="0"/>
      </c:pieChart>
      <c:spPr>
        <a:noFill/>
      </c:spPr>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rgbClr val="307D84"/>
            </a:solidFill>
            <a:ln w="6350">
              <a:solidFill>
                <a:schemeClr val="tx1"/>
              </a:solidFill>
            </a:ln>
          </c:spPr>
          <c:invertIfNegative val="0"/>
          <c:dPt>
            <c:idx val="1"/>
            <c:invertIfNegative val="0"/>
            <c:bubble3D val="0"/>
            <c:spPr>
              <a:solidFill>
                <a:schemeClr val="bg1"/>
              </a:solidFill>
              <a:ln w="6350">
                <a:solidFill>
                  <a:schemeClr val="tx1"/>
                </a:solidFill>
              </a:ln>
            </c:spPr>
          </c:dPt>
          <c:cat>
            <c:strRef>
              <c:f>Sheet1!$B$1:$B$2</c:f>
              <c:strCache>
                <c:ptCount val="2"/>
                <c:pt idx="0">
                  <c:v>Wished to</c:v>
                </c:pt>
                <c:pt idx="1">
                  <c:v>Were able to</c:v>
                </c:pt>
              </c:strCache>
            </c:strRef>
          </c:cat>
          <c:val>
            <c:numRef>
              <c:f>Sheet1!$C$1:$C$2</c:f>
              <c:numCache>
                <c:formatCode>0%</c:formatCode>
                <c:ptCount val="2"/>
                <c:pt idx="0">
                  <c:v>0.25</c:v>
                </c:pt>
                <c:pt idx="1">
                  <c:v>3.8773000000000002E-2</c:v>
                </c:pt>
              </c:numCache>
            </c:numRef>
          </c:val>
        </c:ser>
        <c:dLbls>
          <c:dLblPos val="outEnd"/>
          <c:showLegendKey val="0"/>
          <c:showVal val="1"/>
          <c:showCatName val="0"/>
          <c:showSerName val="0"/>
          <c:showPercent val="0"/>
          <c:showBubbleSize val="0"/>
        </c:dLbls>
        <c:gapWidth val="45"/>
        <c:axId val="53338880"/>
        <c:axId val="53340416"/>
      </c:barChart>
      <c:catAx>
        <c:axId val="53338880"/>
        <c:scaling>
          <c:orientation val="minMax"/>
        </c:scaling>
        <c:delete val="0"/>
        <c:axPos val="b"/>
        <c:majorTickMark val="out"/>
        <c:minorTickMark val="none"/>
        <c:tickLblPos val="nextTo"/>
        <c:spPr>
          <a:ln w="6350">
            <a:solidFill>
              <a:schemeClr val="tx1"/>
            </a:solidFill>
          </a:ln>
        </c:spPr>
        <c:crossAx val="53340416"/>
        <c:crosses val="autoZero"/>
        <c:auto val="1"/>
        <c:lblAlgn val="ctr"/>
        <c:lblOffset val="100"/>
        <c:noMultiLvlLbl val="0"/>
      </c:catAx>
      <c:valAx>
        <c:axId val="53340416"/>
        <c:scaling>
          <c:orientation val="minMax"/>
        </c:scaling>
        <c:delete val="0"/>
        <c:axPos val="l"/>
        <c:majorGridlines>
          <c:spPr>
            <a:ln>
              <a:noFill/>
            </a:ln>
          </c:spPr>
        </c:majorGridlines>
        <c:numFmt formatCode="0%" sourceLinked="1"/>
        <c:majorTickMark val="out"/>
        <c:minorTickMark val="none"/>
        <c:tickLblPos val="none"/>
        <c:spPr>
          <a:ln>
            <a:noFill/>
          </a:ln>
        </c:spPr>
        <c:crossAx val="53338880"/>
        <c:crosses val="autoZero"/>
        <c:crossBetween val="between"/>
      </c:valAx>
    </c:plotArea>
    <c:plotVisOnly val="1"/>
    <c:dispBlanksAs val="gap"/>
    <c:showDLblsOverMax val="0"/>
  </c:chart>
  <c:txPr>
    <a:bodyPr/>
    <a:lstStyle/>
    <a:p>
      <a:pPr>
        <a:defRPr sz="1200">
          <a:latin typeface="Arial Narrow" panose="020B0606020202030204" pitchFamily="34" charset="0"/>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solidFill>
              <a:srgbClr val="307D84"/>
            </a:solidFill>
            <a:ln w="6350">
              <a:solidFill>
                <a:schemeClr val="tx1"/>
              </a:solidFill>
            </a:ln>
          </c:spPr>
          <c:dPt>
            <c:idx val="0"/>
            <c:bubble3D val="0"/>
            <c:spPr>
              <a:solidFill>
                <a:schemeClr val="bg1"/>
              </a:solidFill>
              <a:ln w="6350">
                <a:solidFill>
                  <a:schemeClr val="tx1"/>
                </a:solidFill>
              </a:ln>
            </c:spPr>
          </c:dPt>
          <c:dPt>
            <c:idx val="1"/>
            <c:bubble3D val="0"/>
          </c:dPt>
          <c:dPt>
            <c:idx val="2"/>
            <c:bubble3D val="0"/>
          </c:dPt>
          <c:cat>
            <c:strRef>
              <c:f>Sheet1!$B$1:$C$1</c:f>
              <c:strCache>
                <c:ptCount val="2"/>
                <c:pt idx="0">
                  <c:v>yes</c:v>
                </c:pt>
                <c:pt idx="1">
                  <c:v>everything else</c:v>
                </c:pt>
              </c:strCache>
            </c:strRef>
          </c:cat>
          <c:val>
            <c:numRef>
              <c:f>Sheet1!$B$2:$C$2</c:f>
              <c:numCache>
                <c:formatCode>0.00</c:formatCode>
                <c:ptCount val="2"/>
                <c:pt idx="0">
                  <c:v>44.71</c:v>
                </c:pt>
                <c:pt idx="1">
                  <c:v>55.29</c:v>
                </c:pt>
              </c:numCache>
            </c:numRef>
          </c:val>
        </c:ser>
        <c:dLbls>
          <c:showLegendKey val="0"/>
          <c:showVal val="0"/>
          <c:showCatName val="0"/>
          <c:showSerName val="0"/>
          <c:showPercent val="0"/>
          <c:showBubbleSize val="0"/>
          <c:showLeaderLines val="1"/>
        </c:dLbls>
        <c:firstSliceAng val="0"/>
      </c:pieChart>
      <c:spPr>
        <a:noFill/>
      </c:spPr>
    </c:plotArea>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spPr>
            <a:solidFill>
              <a:srgbClr val="C2C2C4"/>
            </a:solidFill>
            <a:ln w="6350">
              <a:solidFill>
                <a:schemeClr val="tx1"/>
              </a:solidFill>
            </a:ln>
          </c:spPr>
          <c:invertIfNegative val="0"/>
          <c:dPt>
            <c:idx val="6"/>
            <c:invertIfNegative val="0"/>
            <c:bubble3D val="0"/>
          </c:dPt>
          <c:dPt>
            <c:idx val="7"/>
            <c:invertIfNegative val="0"/>
            <c:bubble3D val="0"/>
            <c:spPr>
              <a:solidFill>
                <a:srgbClr val="307D84"/>
              </a:solidFill>
              <a:ln w="6350">
                <a:solidFill>
                  <a:schemeClr val="tx1"/>
                </a:solidFill>
              </a:ln>
            </c:spPr>
          </c:dPt>
          <c:dPt>
            <c:idx val="11"/>
            <c:invertIfNegative val="0"/>
            <c:bubble3D val="0"/>
            <c:spPr>
              <a:solidFill>
                <a:srgbClr val="741374"/>
              </a:solidFill>
              <a:ln w="6350">
                <a:solidFill>
                  <a:schemeClr val="tx1"/>
                </a:solidFill>
              </a:ln>
            </c:spPr>
          </c:dPt>
          <c:dLbls>
            <c:dLbl>
              <c:idx val="0"/>
              <c:delete val="1"/>
            </c:dLbl>
            <c:dLbl>
              <c:idx val="1"/>
              <c:delete val="1"/>
            </c:dLbl>
            <c:dLbl>
              <c:idx val="2"/>
              <c:delete val="1"/>
            </c:dLbl>
            <c:dLbl>
              <c:idx val="3"/>
              <c:delete val="1"/>
            </c:dLbl>
            <c:dLbl>
              <c:idx val="4"/>
              <c:delete val="1"/>
            </c:dLbl>
            <c:dLbl>
              <c:idx val="5"/>
              <c:delete val="1"/>
            </c:dLbl>
            <c:dLbl>
              <c:idx val="6"/>
              <c:delete val="1"/>
            </c:dLbl>
            <c:dLbl>
              <c:idx val="8"/>
              <c:delete val="1"/>
            </c:dLbl>
            <c:dLbl>
              <c:idx val="9"/>
              <c:delete val="1"/>
            </c:dLbl>
            <c:dLbl>
              <c:idx val="10"/>
              <c:delete val="1"/>
            </c:dLbl>
            <c:dLbl>
              <c:idx val="11"/>
              <c:layout/>
              <c:tx>
                <c:rich>
                  <a:bodyPr/>
                  <a:lstStyle/>
                  <a:p>
                    <a:r>
                      <a:rPr lang="en-US"/>
                      <a:t>51</a:t>
                    </a:r>
                    <a:r>
                      <a:rPr lang="en-US" smtClean="0"/>
                      <a:t>%*</a:t>
                    </a:r>
                    <a:endParaRPr lang="en-US"/>
                  </a:p>
                </c:rich>
              </c:tx>
              <c:dLblPos val="outEnd"/>
              <c:showLegendKey val="0"/>
              <c:showVal val="1"/>
              <c:showCatName val="0"/>
              <c:showSerName val="0"/>
              <c:showPercent val="0"/>
              <c:showBubbleSize val="0"/>
            </c:dLbl>
            <c:dLblPos val="outEnd"/>
            <c:showLegendKey val="0"/>
            <c:showVal val="1"/>
            <c:showCatName val="0"/>
            <c:showSerName val="0"/>
            <c:showPercent val="0"/>
            <c:showBubbleSize val="0"/>
            <c:showLeaderLines val="0"/>
          </c:dLbls>
          <c:cat>
            <c:strRef>
              <c:f>Sheet1!$A$1:$A$12</c:f>
              <c:strCache>
                <c:ptCount val="12"/>
                <c:pt idx="0">
                  <c:v>Netherlands</c:v>
                </c:pt>
                <c:pt idx="1">
                  <c:v>France</c:v>
                </c:pt>
                <c:pt idx="2">
                  <c:v>Switzerland</c:v>
                </c:pt>
                <c:pt idx="3">
                  <c:v>New Zealand</c:v>
                </c:pt>
                <c:pt idx="4">
                  <c:v>United Kingdom</c:v>
                </c:pt>
                <c:pt idx="5">
                  <c:v>Norway</c:v>
                </c:pt>
                <c:pt idx="6">
                  <c:v>Germany</c:v>
                </c:pt>
                <c:pt idx="7">
                  <c:v>CMWF AVERAGE</c:v>
                </c:pt>
                <c:pt idx="8">
                  <c:v>Australia</c:v>
                </c:pt>
                <c:pt idx="9">
                  <c:v>Sweden</c:v>
                </c:pt>
                <c:pt idx="10">
                  <c:v>United States</c:v>
                </c:pt>
                <c:pt idx="11">
                  <c:v>CANADA</c:v>
                </c:pt>
              </c:strCache>
            </c:strRef>
          </c:cat>
          <c:val>
            <c:numRef>
              <c:f>Sheet1!$B$1:$B$12</c:f>
              <c:numCache>
                <c:formatCode>0%</c:formatCode>
                <c:ptCount val="12"/>
                <c:pt idx="0">
                  <c:v>8.4489999999999996E-2</c:v>
                </c:pt>
                <c:pt idx="1">
                  <c:v>0.23457</c:v>
                </c:pt>
                <c:pt idx="2">
                  <c:v>0.24060999999999999</c:v>
                </c:pt>
                <c:pt idx="3">
                  <c:v>0.25536999999999999</c:v>
                </c:pt>
                <c:pt idx="4">
                  <c:v>0.25552000000000002</c:v>
                </c:pt>
                <c:pt idx="5">
                  <c:v>0.26340000000000002</c:v>
                </c:pt>
                <c:pt idx="6">
                  <c:v>0.27739000000000003</c:v>
                </c:pt>
                <c:pt idx="7">
                  <c:v>0.29454999999999998</c:v>
                </c:pt>
                <c:pt idx="8">
                  <c:v>0.34782000000000002</c:v>
                </c:pt>
                <c:pt idx="9">
                  <c:v>0.36959999999999998</c:v>
                </c:pt>
                <c:pt idx="10">
                  <c:v>0.39804</c:v>
                </c:pt>
                <c:pt idx="11">
                  <c:v>0.51319999999999999</c:v>
                </c:pt>
              </c:numCache>
            </c:numRef>
          </c:val>
        </c:ser>
        <c:dLbls>
          <c:dLblPos val="outEnd"/>
          <c:showLegendKey val="0"/>
          <c:showVal val="1"/>
          <c:showCatName val="0"/>
          <c:showSerName val="0"/>
          <c:showPercent val="0"/>
          <c:showBubbleSize val="0"/>
        </c:dLbls>
        <c:gapWidth val="45"/>
        <c:axId val="115700096"/>
        <c:axId val="115716096"/>
      </c:barChart>
      <c:catAx>
        <c:axId val="115700096"/>
        <c:scaling>
          <c:orientation val="minMax"/>
        </c:scaling>
        <c:delete val="0"/>
        <c:axPos val="l"/>
        <c:numFmt formatCode="General" sourceLinked="1"/>
        <c:majorTickMark val="out"/>
        <c:minorTickMark val="none"/>
        <c:tickLblPos val="nextTo"/>
        <c:spPr>
          <a:ln w="6350">
            <a:solidFill>
              <a:schemeClr val="tx1"/>
            </a:solidFill>
          </a:ln>
        </c:spPr>
        <c:crossAx val="115716096"/>
        <c:crosses val="autoZero"/>
        <c:auto val="1"/>
        <c:lblAlgn val="ctr"/>
        <c:lblOffset val="100"/>
        <c:noMultiLvlLbl val="0"/>
      </c:catAx>
      <c:valAx>
        <c:axId val="115716096"/>
        <c:scaling>
          <c:orientation val="minMax"/>
        </c:scaling>
        <c:delete val="0"/>
        <c:axPos val="b"/>
        <c:majorGridlines>
          <c:spPr>
            <a:ln>
              <a:noFill/>
            </a:ln>
          </c:spPr>
        </c:majorGridlines>
        <c:numFmt formatCode="0%" sourceLinked="1"/>
        <c:majorTickMark val="out"/>
        <c:minorTickMark val="none"/>
        <c:tickLblPos val="none"/>
        <c:spPr>
          <a:ln>
            <a:noFill/>
          </a:ln>
        </c:spPr>
        <c:crossAx val="115700096"/>
        <c:crosses val="autoZero"/>
        <c:crossBetween val="between"/>
      </c:valAx>
      <c:spPr>
        <a:noFill/>
      </c:spPr>
    </c:plotArea>
    <c:plotVisOnly val="1"/>
    <c:dispBlanksAs val="gap"/>
    <c:showDLblsOverMax val="0"/>
  </c:chart>
  <c:txPr>
    <a:bodyPr/>
    <a:lstStyle/>
    <a:p>
      <a:pPr>
        <a:defRPr sz="1200">
          <a:latin typeface="Arial Narrow" panose="020B0606020202030204" pitchFamily="34" charset="0"/>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spPr>
            <a:solidFill>
              <a:srgbClr val="C2C2C4"/>
            </a:solidFill>
            <a:ln w="6350">
              <a:solidFill>
                <a:schemeClr val="tx1"/>
              </a:solidFill>
            </a:ln>
          </c:spPr>
          <c:invertIfNegative val="0"/>
          <c:dPt>
            <c:idx val="5"/>
            <c:invertIfNegative val="0"/>
            <c:bubble3D val="0"/>
            <c:spPr>
              <a:solidFill>
                <a:srgbClr val="307D84"/>
              </a:solidFill>
              <a:ln w="6350">
                <a:solidFill>
                  <a:schemeClr val="tx1"/>
                </a:solidFill>
              </a:ln>
            </c:spPr>
          </c:dPt>
          <c:dPt>
            <c:idx val="6"/>
            <c:invertIfNegative val="0"/>
            <c:bubble3D val="0"/>
          </c:dPt>
          <c:dPt>
            <c:idx val="7"/>
            <c:invertIfNegative val="0"/>
            <c:bubble3D val="0"/>
          </c:dPt>
          <c:dPt>
            <c:idx val="10"/>
            <c:invertIfNegative val="0"/>
            <c:bubble3D val="0"/>
            <c:spPr>
              <a:solidFill>
                <a:srgbClr val="741374"/>
              </a:solidFill>
              <a:ln w="6350">
                <a:solidFill>
                  <a:schemeClr val="tx1"/>
                </a:solidFill>
              </a:ln>
            </c:spPr>
          </c:dPt>
          <c:dPt>
            <c:idx val="11"/>
            <c:invertIfNegative val="0"/>
            <c:bubble3D val="0"/>
          </c:dPt>
          <c:dLbls>
            <c:dLbl>
              <c:idx val="0"/>
              <c:delete val="1"/>
            </c:dLbl>
            <c:dLbl>
              <c:idx val="1"/>
              <c:delete val="1"/>
            </c:dLbl>
            <c:dLbl>
              <c:idx val="2"/>
              <c:delete val="1"/>
            </c:dLbl>
            <c:dLbl>
              <c:idx val="3"/>
              <c:delete val="1"/>
            </c:dLbl>
            <c:dLbl>
              <c:idx val="4"/>
              <c:delete val="1"/>
            </c:dLbl>
            <c:dLbl>
              <c:idx val="6"/>
              <c:delete val="1"/>
            </c:dLbl>
            <c:dLbl>
              <c:idx val="7"/>
              <c:delete val="1"/>
            </c:dLbl>
            <c:dLbl>
              <c:idx val="8"/>
              <c:delete val="1"/>
            </c:dLbl>
            <c:dLbl>
              <c:idx val="9"/>
              <c:delete val="1"/>
            </c:dLbl>
            <c:dLbl>
              <c:idx val="10"/>
              <c:layout/>
              <c:tx>
                <c:rich>
                  <a:bodyPr/>
                  <a:lstStyle/>
                  <a:p>
                    <a:r>
                      <a:rPr lang="en-US"/>
                      <a:t>37</a:t>
                    </a:r>
                    <a:r>
                      <a:rPr lang="en-US" smtClean="0"/>
                      <a:t>%*</a:t>
                    </a:r>
                    <a:endParaRPr lang="en-US"/>
                  </a:p>
                </c:rich>
              </c:tx>
              <c:dLblPos val="outEnd"/>
              <c:showLegendKey val="0"/>
              <c:showVal val="1"/>
              <c:showCatName val="0"/>
              <c:showSerName val="0"/>
              <c:showPercent val="0"/>
              <c:showBubbleSize val="0"/>
            </c:dLbl>
            <c:dLbl>
              <c:idx val="11"/>
              <c:delete val="1"/>
            </c:dLbl>
            <c:dLblPos val="outEnd"/>
            <c:showLegendKey val="0"/>
            <c:showVal val="1"/>
            <c:showCatName val="0"/>
            <c:showSerName val="0"/>
            <c:showPercent val="0"/>
            <c:showBubbleSize val="0"/>
            <c:showLeaderLines val="0"/>
          </c:dLbls>
          <c:cat>
            <c:strRef>
              <c:f>Sheet1!$A$1:$A$12</c:f>
              <c:strCache>
                <c:ptCount val="12"/>
                <c:pt idx="0">
                  <c:v>Netherlands</c:v>
                </c:pt>
                <c:pt idx="1">
                  <c:v>Germany</c:v>
                </c:pt>
                <c:pt idx="2">
                  <c:v>United Kingdom</c:v>
                </c:pt>
                <c:pt idx="3">
                  <c:v>Australia</c:v>
                </c:pt>
                <c:pt idx="4">
                  <c:v>Norway</c:v>
                </c:pt>
                <c:pt idx="5">
                  <c:v>CMWF AVERAGE</c:v>
                </c:pt>
                <c:pt idx="6">
                  <c:v>Sweden</c:v>
                </c:pt>
                <c:pt idx="7">
                  <c:v>Switzerland</c:v>
                </c:pt>
                <c:pt idx="8">
                  <c:v>New Zealand</c:v>
                </c:pt>
                <c:pt idx="9">
                  <c:v>France</c:v>
                </c:pt>
                <c:pt idx="10">
                  <c:v>CANADA</c:v>
                </c:pt>
                <c:pt idx="11">
                  <c:v>United States</c:v>
                </c:pt>
              </c:strCache>
            </c:strRef>
          </c:cat>
          <c:val>
            <c:numRef>
              <c:f>Sheet1!$B$1:$B$12</c:f>
              <c:numCache>
                <c:formatCode>0%</c:formatCode>
                <c:ptCount val="12"/>
                <c:pt idx="0">
                  <c:v>0.18836</c:v>
                </c:pt>
                <c:pt idx="1">
                  <c:v>0.20094000000000001</c:v>
                </c:pt>
                <c:pt idx="2">
                  <c:v>0.22420999999999999</c:v>
                </c:pt>
                <c:pt idx="3">
                  <c:v>0.23896999999999999</c:v>
                </c:pt>
                <c:pt idx="4">
                  <c:v>0.24484</c:v>
                </c:pt>
                <c:pt idx="5">
                  <c:v>0.27565000000000001</c:v>
                </c:pt>
                <c:pt idx="6">
                  <c:v>0.28688000000000002</c:v>
                </c:pt>
                <c:pt idx="7">
                  <c:v>0.29004000000000002</c:v>
                </c:pt>
                <c:pt idx="8">
                  <c:v>0.29082999999999998</c:v>
                </c:pt>
                <c:pt idx="9">
                  <c:v>0.29275000000000001</c:v>
                </c:pt>
                <c:pt idx="10">
                  <c:v>0.37497000000000003</c:v>
                </c:pt>
                <c:pt idx="11">
                  <c:v>0.39929999999999999</c:v>
                </c:pt>
              </c:numCache>
            </c:numRef>
          </c:val>
        </c:ser>
        <c:dLbls>
          <c:dLblPos val="outEnd"/>
          <c:showLegendKey val="0"/>
          <c:showVal val="1"/>
          <c:showCatName val="0"/>
          <c:showSerName val="0"/>
          <c:showPercent val="0"/>
          <c:showBubbleSize val="0"/>
        </c:dLbls>
        <c:gapWidth val="45"/>
        <c:axId val="116019968"/>
        <c:axId val="116040064"/>
      </c:barChart>
      <c:catAx>
        <c:axId val="116019968"/>
        <c:scaling>
          <c:orientation val="minMax"/>
        </c:scaling>
        <c:delete val="0"/>
        <c:axPos val="l"/>
        <c:numFmt formatCode="General" sourceLinked="1"/>
        <c:majorTickMark val="out"/>
        <c:minorTickMark val="none"/>
        <c:tickLblPos val="nextTo"/>
        <c:spPr>
          <a:ln w="6350">
            <a:solidFill>
              <a:schemeClr val="tx1"/>
            </a:solidFill>
          </a:ln>
        </c:spPr>
        <c:crossAx val="116040064"/>
        <c:crosses val="autoZero"/>
        <c:auto val="1"/>
        <c:lblAlgn val="ctr"/>
        <c:lblOffset val="100"/>
        <c:noMultiLvlLbl val="0"/>
      </c:catAx>
      <c:valAx>
        <c:axId val="116040064"/>
        <c:scaling>
          <c:orientation val="minMax"/>
        </c:scaling>
        <c:delete val="0"/>
        <c:axPos val="b"/>
        <c:majorGridlines>
          <c:spPr>
            <a:ln>
              <a:noFill/>
            </a:ln>
          </c:spPr>
        </c:majorGridlines>
        <c:numFmt formatCode="0%" sourceLinked="1"/>
        <c:majorTickMark val="out"/>
        <c:minorTickMark val="none"/>
        <c:tickLblPos val="none"/>
        <c:spPr>
          <a:ln>
            <a:noFill/>
          </a:ln>
        </c:spPr>
        <c:crossAx val="116019968"/>
        <c:crosses val="autoZero"/>
        <c:crossBetween val="between"/>
      </c:valAx>
      <c:spPr>
        <a:noFill/>
      </c:spPr>
    </c:plotArea>
    <c:plotVisOnly val="1"/>
    <c:dispBlanksAs val="gap"/>
    <c:showDLblsOverMax val="0"/>
  </c:chart>
  <c:txPr>
    <a:bodyPr/>
    <a:lstStyle/>
    <a:p>
      <a:pPr>
        <a:defRPr sz="1200">
          <a:latin typeface="Arial Narrow" panose="020B0606020202030204" pitchFamily="34" charset="0"/>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spPr>
            <a:solidFill>
              <a:srgbClr val="C2C2C4"/>
            </a:solidFill>
            <a:ln w="6350">
              <a:solidFill>
                <a:schemeClr val="tx1"/>
              </a:solidFill>
            </a:ln>
          </c:spPr>
          <c:invertIfNegative val="0"/>
          <c:dPt>
            <c:idx val="5"/>
            <c:invertIfNegative val="0"/>
            <c:bubble3D val="0"/>
            <c:spPr>
              <a:solidFill>
                <a:srgbClr val="307D84"/>
              </a:solidFill>
              <a:ln w="6350">
                <a:solidFill>
                  <a:schemeClr val="tx1"/>
                </a:solidFill>
              </a:ln>
            </c:spPr>
          </c:dPt>
          <c:dPt>
            <c:idx val="6"/>
            <c:invertIfNegative val="0"/>
            <c:bubble3D val="0"/>
          </c:dPt>
          <c:dPt>
            <c:idx val="7"/>
            <c:invertIfNegative val="0"/>
            <c:bubble3D val="0"/>
          </c:dPt>
          <c:dPt>
            <c:idx val="11"/>
            <c:invertIfNegative val="0"/>
            <c:bubble3D val="0"/>
            <c:spPr>
              <a:solidFill>
                <a:srgbClr val="741374"/>
              </a:solidFill>
              <a:ln w="6350">
                <a:solidFill>
                  <a:schemeClr val="tx1"/>
                </a:solidFill>
              </a:ln>
            </c:spPr>
          </c:dPt>
          <c:dLbls>
            <c:dLbl>
              <c:idx val="0"/>
              <c:delete val="1"/>
            </c:dLbl>
            <c:dLbl>
              <c:idx val="1"/>
              <c:delete val="1"/>
            </c:dLbl>
            <c:dLbl>
              <c:idx val="2"/>
              <c:delete val="1"/>
            </c:dLbl>
            <c:dLbl>
              <c:idx val="3"/>
              <c:delete val="1"/>
            </c:dLbl>
            <c:dLbl>
              <c:idx val="4"/>
              <c:delete val="1"/>
            </c:dLbl>
            <c:dLbl>
              <c:idx val="6"/>
              <c:delete val="1"/>
            </c:dLbl>
            <c:dLbl>
              <c:idx val="7"/>
              <c:delete val="1"/>
            </c:dLbl>
            <c:dLbl>
              <c:idx val="8"/>
              <c:delete val="1"/>
            </c:dLbl>
            <c:dLbl>
              <c:idx val="9"/>
              <c:delete val="1"/>
            </c:dLbl>
            <c:dLbl>
              <c:idx val="10"/>
              <c:delete val="1"/>
            </c:dLbl>
            <c:dLbl>
              <c:idx val="11"/>
              <c:layout/>
              <c:tx>
                <c:rich>
                  <a:bodyPr/>
                  <a:lstStyle/>
                  <a:p>
                    <a:r>
                      <a:rPr lang="en-US"/>
                      <a:t>25</a:t>
                    </a:r>
                    <a:r>
                      <a:rPr lang="en-US" smtClean="0"/>
                      <a:t>%*</a:t>
                    </a:r>
                    <a:endParaRPr lang="en-US"/>
                  </a:p>
                </c:rich>
              </c:tx>
              <c:dLblPos val="outEnd"/>
              <c:showLegendKey val="0"/>
              <c:showVal val="1"/>
              <c:showCatName val="0"/>
              <c:showSerName val="0"/>
              <c:showPercent val="0"/>
              <c:showBubbleSize val="0"/>
            </c:dLbl>
            <c:dLblPos val="outEnd"/>
            <c:showLegendKey val="0"/>
            <c:showVal val="1"/>
            <c:showCatName val="0"/>
            <c:showSerName val="0"/>
            <c:showPercent val="0"/>
            <c:showBubbleSize val="0"/>
            <c:showLeaderLines val="0"/>
          </c:dLbls>
          <c:cat>
            <c:strRef>
              <c:f>Sheet1!$A$1:$A$12</c:f>
              <c:strCache>
                <c:ptCount val="12"/>
                <c:pt idx="0">
                  <c:v>United States</c:v>
                </c:pt>
                <c:pt idx="1">
                  <c:v>Switzerland</c:v>
                </c:pt>
                <c:pt idx="2">
                  <c:v>Netherlands</c:v>
                </c:pt>
                <c:pt idx="3">
                  <c:v>France</c:v>
                </c:pt>
                <c:pt idx="4">
                  <c:v>United Kingdom</c:v>
                </c:pt>
                <c:pt idx="5">
                  <c:v>CMWF AVERAGE</c:v>
                </c:pt>
                <c:pt idx="6">
                  <c:v>Australia</c:v>
                </c:pt>
                <c:pt idx="7">
                  <c:v>Germany</c:v>
                </c:pt>
                <c:pt idx="8">
                  <c:v>Sweden</c:v>
                </c:pt>
                <c:pt idx="9">
                  <c:v>New Zealand</c:v>
                </c:pt>
                <c:pt idx="10">
                  <c:v>Norway</c:v>
                </c:pt>
                <c:pt idx="11">
                  <c:v>CANADA</c:v>
                </c:pt>
              </c:strCache>
            </c:strRef>
          </c:cat>
          <c:val>
            <c:numRef>
              <c:f>Sheet1!$B$1:$B$12</c:f>
              <c:numCache>
                <c:formatCode>0%</c:formatCode>
                <c:ptCount val="12"/>
                <c:pt idx="0">
                  <c:v>2.681E-2</c:v>
                </c:pt>
                <c:pt idx="1">
                  <c:v>2.9430000000000001E-2</c:v>
                </c:pt>
                <c:pt idx="2">
                  <c:v>0.10406</c:v>
                </c:pt>
                <c:pt idx="3">
                  <c:v>0.13236999999999999</c:v>
                </c:pt>
                <c:pt idx="4">
                  <c:v>0.13839000000000001</c:v>
                </c:pt>
                <c:pt idx="5">
                  <c:v>0.14976</c:v>
                </c:pt>
                <c:pt idx="6">
                  <c:v>0.15681</c:v>
                </c:pt>
                <c:pt idx="7">
                  <c:v>0.16525000000000001</c:v>
                </c:pt>
                <c:pt idx="8">
                  <c:v>0.18870999999999999</c:v>
                </c:pt>
                <c:pt idx="9">
                  <c:v>0.20300000000000001</c:v>
                </c:pt>
                <c:pt idx="10">
                  <c:v>0.24796000000000001</c:v>
                </c:pt>
                <c:pt idx="11">
                  <c:v>0.25457000000000002</c:v>
                </c:pt>
              </c:numCache>
            </c:numRef>
          </c:val>
        </c:ser>
        <c:dLbls>
          <c:dLblPos val="outEnd"/>
          <c:showLegendKey val="0"/>
          <c:showVal val="1"/>
          <c:showCatName val="0"/>
          <c:showSerName val="0"/>
          <c:showPercent val="0"/>
          <c:showBubbleSize val="0"/>
        </c:dLbls>
        <c:gapWidth val="45"/>
        <c:axId val="117753344"/>
        <c:axId val="117757056"/>
      </c:barChart>
      <c:catAx>
        <c:axId val="117753344"/>
        <c:scaling>
          <c:orientation val="minMax"/>
        </c:scaling>
        <c:delete val="0"/>
        <c:axPos val="l"/>
        <c:numFmt formatCode="General" sourceLinked="1"/>
        <c:majorTickMark val="out"/>
        <c:minorTickMark val="none"/>
        <c:tickLblPos val="nextTo"/>
        <c:spPr>
          <a:ln w="6350">
            <a:solidFill>
              <a:schemeClr val="tx1"/>
            </a:solidFill>
          </a:ln>
        </c:spPr>
        <c:crossAx val="117757056"/>
        <c:crosses val="autoZero"/>
        <c:auto val="1"/>
        <c:lblAlgn val="ctr"/>
        <c:lblOffset val="100"/>
        <c:noMultiLvlLbl val="0"/>
      </c:catAx>
      <c:valAx>
        <c:axId val="117757056"/>
        <c:scaling>
          <c:orientation val="minMax"/>
        </c:scaling>
        <c:delete val="0"/>
        <c:axPos val="b"/>
        <c:majorGridlines>
          <c:spPr>
            <a:ln>
              <a:noFill/>
            </a:ln>
          </c:spPr>
        </c:majorGridlines>
        <c:numFmt formatCode="0%" sourceLinked="1"/>
        <c:majorTickMark val="out"/>
        <c:minorTickMark val="none"/>
        <c:tickLblPos val="none"/>
        <c:spPr>
          <a:ln>
            <a:noFill/>
          </a:ln>
        </c:spPr>
        <c:crossAx val="117753344"/>
        <c:crosses val="autoZero"/>
        <c:crossBetween val="between"/>
      </c:valAx>
      <c:spPr>
        <a:noFill/>
      </c:spPr>
    </c:plotArea>
    <c:plotVisOnly val="1"/>
    <c:dispBlanksAs val="gap"/>
    <c:showDLblsOverMax val="0"/>
  </c:chart>
  <c:txPr>
    <a:bodyPr/>
    <a:lstStyle/>
    <a:p>
      <a:pPr>
        <a:defRPr sz="1200">
          <a:latin typeface="Arial Narrow" panose="020B0606020202030204" pitchFamily="34" charset="0"/>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0995" cy="346988"/>
          </a:xfrm>
          <a:prstGeom prst="rect">
            <a:avLst/>
          </a:prstGeom>
        </p:spPr>
        <p:txBody>
          <a:bodyPr vert="horz" lIns="91434" tIns="45717" rIns="91434" bIns="45717" rtlCol="0"/>
          <a:lstStyle>
            <a:lvl1pPr algn="l">
              <a:defRPr sz="1200"/>
            </a:lvl1pPr>
          </a:lstStyle>
          <a:p>
            <a:endParaRPr lang="en-CA" dirty="0"/>
          </a:p>
        </p:txBody>
      </p:sp>
      <p:sp>
        <p:nvSpPr>
          <p:cNvPr id="3" name="Date Placeholder 2"/>
          <p:cNvSpPr>
            <a:spLocks noGrp="1"/>
          </p:cNvSpPr>
          <p:nvPr>
            <p:ph type="dt" sz="quarter" idx="1"/>
          </p:nvPr>
        </p:nvSpPr>
        <p:spPr>
          <a:xfrm>
            <a:off x="5229752" y="0"/>
            <a:ext cx="4000995" cy="346988"/>
          </a:xfrm>
          <a:prstGeom prst="rect">
            <a:avLst/>
          </a:prstGeom>
        </p:spPr>
        <p:txBody>
          <a:bodyPr vert="horz" lIns="91434" tIns="45717" rIns="91434" bIns="45717" rtlCol="0"/>
          <a:lstStyle>
            <a:lvl1pPr algn="r">
              <a:defRPr sz="1200"/>
            </a:lvl1pPr>
          </a:lstStyle>
          <a:p>
            <a:fld id="{2D230E70-55FD-48C9-A1A3-42EF2F7A7D7C}" type="datetimeFigureOut">
              <a:rPr lang="en-CA" smtClean="0"/>
              <a:t>27/01/2015</a:t>
            </a:fld>
            <a:endParaRPr lang="en-CA" dirty="0"/>
          </a:p>
        </p:txBody>
      </p:sp>
      <p:sp>
        <p:nvSpPr>
          <p:cNvPr id="4" name="Footer Placeholder 3"/>
          <p:cNvSpPr>
            <a:spLocks noGrp="1"/>
          </p:cNvSpPr>
          <p:nvPr>
            <p:ph type="ftr" sz="quarter" idx="2"/>
          </p:nvPr>
        </p:nvSpPr>
        <p:spPr>
          <a:xfrm>
            <a:off x="0" y="6586107"/>
            <a:ext cx="4000995" cy="346987"/>
          </a:xfrm>
          <a:prstGeom prst="rect">
            <a:avLst/>
          </a:prstGeom>
        </p:spPr>
        <p:txBody>
          <a:bodyPr vert="horz" lIns="91434" tIns="45717" rIns="91434" bIns="45717" rtlCol="0" anchor="b"/>
          <a:lstStyle>
            <a:lvl1pPr algn="l">
              <a:defRPr sz="1200"/>
            </a:lvl1pPr>
          </a:lstStyle>
          <a:p>
            <a:endParaRPr lang="en-CA" dirty="0"/>
          </a:p>
        </p:txBody>
      </p:sp>
      <p:sp>
        <p:nvSpPr>
          <p:cNvPr id="5" name="Slide Number Placeholder 4"/>
          <p:cNvSpPr>
            <a:spLocks noGrp="1"/>
          </p:cNvSpPr>
          <p:nvPr>
            <p:ph type="sldNum" sz="quarter" idx="3"/>
          </p:nvPr>
        </p:nvSpPr>
        <p:spPr>
          <a:xfrm>
            <a:off x="5229752" y="6586107"/>
            <a:ext cx="4000995" cy="346987"/>
          </a:xfrm>
          <a:prstGeom prst="rect">
            <a:avLst/>
          </a:prstGeom>
        </p:spPr>
        <p:txBody>
          <a:bodyPr vert="horz" lIns="91434" tIns="45717" rIns="91434" bIns="45717" rtlCol="0" anchor="b"/>
          <a:lstStyle>
            <a:lvl1pPr algn="r">
              <a:defRPr sz="1200"/>
            </a:lvl1pPr>
          </a:lstStyle>
          <a:p>
            <a:fld id="{5C2837AF-4807-4CC0-9BB9-40C6CAAD1DB8}" type="slidenum">
              <a:rPr lang="en-CA" smtClean="0"/>
              <a:t>‹#›</a:t>
            </a:fld>
            <a:endParaRPr lang="en-CA" dirty="0"/>
          </a:p>
        </p:txBody>
      </p:sp>
    </p:spTree>
    <p:extLst>
      <p:ext uri="{BB962C8B-B14F-4D97-AF65-F5344CB8AC3E}">
        <p14:creationId xmlns:p14="http://schemas.microsoft.com/office/powerpoint/2010/main" val="34798598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4000923" cy="346710"/>
          </a:xfrm>
          <a:prstGeom prst="rect">
            <a:avLst/>
          </a:prstGeom>
        </p:spPr>
        <p:txBody>
          <a:bodyPr vert="horz" lIns="91434" tIns="45717" rIns="91434" bIns="45717" rtlCol="0"/>
          <a:lstStyle>
            <a:lvl1pPr algn="l">
              <a:defRPr sz="1200"/>
            </a:lvl1pPr>
          </a:lstStyle>
          <a:p>
            <a:endParaRPr lang="en-CA" dirty="0"/>
          </a:p>
        </p:txBody>
      </p:sp>
      <p:sp>
        <p:nvSpPr>
          <p:cNvPr id="3" name="Date Placeholder 2"/>
          <p:cNvSpPr>
            <a:spLocks noGrp="1"/>
          </p:cNvSpPr>
          <p:nvPr>
            <p:ph type="dt" idx="1"/>
          </p:nvPr>
        </p:nvSpPr>
        <p:spPr>
          <a:xfrm>
            <a:off x="5229841" y="2"/>
            <a:ext cx="4000923" cy="346710"/>
          </a:xfrm>
          <a:prstGeom prst="rect">
            <a:avLst/>
          </a:prstGeom>
        </p:spPr>
        <p:txBody>
          <a:bodyPr vert="horz" lIns="91434" tIns="45717" rIns="91434" bIns="45717" rtlCol="0"/>
          <a:lstStyle>
            <a:lvl1pPr algn="r">
              <a:defRPr sz="1200"/>
            </a:lvl1pPr>
          </a:lstStyle>
          <a:p>
            <a:fld id="{908A0FB4-8612-42E2-B563-C067FB0ADF1C}" type="datetimeFigureOut">
              <a:rPr lang="en-CA" smtClean="0"/>
              <a:t>27/01/2015</a:t>
            </a:fld>
            <a:endParaRPr lang="en-CA" dirty="0"/>
          </a:p>
        </p:txBody>
      </p:sp>
      <p:sp>
        <p:nvSpPr>
          <p:cNvPr id="4" name="Slide Image Placeholder 3"/>
          <p:cNvSpPr>
            <a:spLocks noGrp="1" noRot="1" noChangeAspect="1"/>
          </p:cNvSpPr>
          <p:nvPr>
            <p:ph type="sldImg" idx="2"/>
          </p:nvPr>
        </p:nvSpPr>
        <p:spPr>
          <a:xfrm>
            <a:off x="2882900" y="519113"/>
            <a:ext cx="3467100" cy="2600325"/>
          </a:xfrm>
          <a:prstGeom prst="rect">
            <a:avLst/>
          </a:prstGeom>
          <a:noFill/>
          <a:ln w="12700">
            <a:solidFill>
              <a:prstClr val="black"/>
            </a:solidFill>
          </a:ln>
        </p:spPr>
        <p:txBody>
          <a:bodyPr vert="horz" lIns="91434" tIns="45717" rIns="91434" bIns="45717" rtlCol="0" anchor="ctr"/>
          <a:lstStyle/>
          <a:p>
            <a:endParaRPr lang="en-CA" dirty="0"/>
          </a:p>
        </p:txBody>
      </p:sp>
      <p:sp>
        <p:nvSpPr>
          <p:cNvPr id="5" name="Notes Placeholder 4"/>
          <p:cNvSpPr>
            <a:spLocks noGrp="1"/>
          </p:cNvSpPr>
          <p:nvPr>
            <p:ph type="body" sz="quarter" idx="3"/>
          </p:nvPr>
        </p:nvSpPr>
        <p:spPr>
          <a:xfrm>
            <a:off x="923291" y="3293746"/>
            <a:ext cx="7386320" cy="3120390"/>
          </a:xfrm>
          <a:prstGeom prst="rect">
            <a:avLst/>
          </a:prstGeom>
        </p:spPr>
        <p:txBody>
          <a:bodyPr vert="horz" lIns="91434" tIns="45717" rIns="91434" bIns="4571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2" y="6586288"/>
            <a:ext cx="4000923" cy="346710"/>
          </a:xfrm>
          <a:prstGeom prst="rect">
            <a:avLst/>
          </a:prstGeom>
        </p:spPr>
        <p:txBody>
          <a:bodyPr vert="horz" lIns="91434" tIns="45717" rIns="91434" bIns="45717" rtlCol="0" anchor="b"/>
          <a:lstStyle>
            <a:lvl1pPr algn="l">
              <a:defRPr sz="1200"/>
            </a:lvl1pPr>
          </a:lstStyle>
          <a:p>
            <a:endParaRPr lang="en-CA" dirty="0"/>
          </a:p>
        </p:txBody>
      </p:sp>
      <p:sp>
        <p:nvSpPr>
          <p:cNvPr id="7" name="Slide Number Placeholder 6"/>
          <p:cNvSpPr>
            <a:spLocks noGrp="1"/>
          </p:cNvSpPr>
          <p:nvPr>
            <p:ph type="sldNum" sz="quarter" idx="5"/>
          </p:nvPr>
        </p:nvSpPr>
        <p:spPr>
          <a:xfrm>
            <a:off x="5229841" y="6586288"/>
            <a:ext cx="4000923" cy="346710"/>
          </a:xfrm>
          <a:prstGeom prst="rect">
            <a:avLst/>
          </a:prstGeom>
        </p:spPr>
        <p:txBody>
          <a:bodyPr vert="horz" lIns="91434" tIns="45717" rIns="91434" bIns="45717" rtlCol="0" anchor="b"/>
          <a:lstStyle>
            <a:lvl1pPr algn="r">
              <a:defRPr sz="1200"/>
            </a:lvl1pPr>
          </a:lstStyle>
          <a:p>
            <a:fld id="{2507BE59-F78B-4625-ACCB-0E7CEDECAE7E}" type="slidenum">
              <a:rPr lang="en-CA" smtClean="0"/>
              <a:t>‹#›</a:t>
            </a:fld>
            <a:endParaRPr lang="en-CA" dirty="0"/>
          </a:p>
        </p:txBody>
      </p:sp>
    </p:spTree>
    <p:extLst>
      <p:ext uri="{BB962C8B-B14F-4D97-AF65-F5344CB8AC3E}">
        <p14:creationId xmlns:p14="http://schemas.microsoft.com/office/powerpoint/2010/main" val="3891766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2507BE59-F78B-4625-ACCB-0E7CEDECAE7E}" type="slidenum">
              <a:rPr lang="en-CA" smtClean="0"/>
              <a:t>1</a:t>
            </a:fld>
            <a:endParaRPr lang="en-CA" dirty="0"/>
          </a:p>
        </p:txBody>
      </p:sp>
    </p:spTree>
    <p:extLst>
      <p:ext uri="{BB962C8B-B14F-4D97-AF65-F5344CB8AC3E}">
        <p14:creationId xmlns:p14="http://schemas.microsoft.com/office/powerpoint/2010/main" val="3382783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32">
              <a:defRPr/>
            </a:pPr>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18</a:t>
            </a:fld>
            <a:endParaRPr lang="en-CA" dirty="0"/>
          </a:p>
        </p:txBody>
      </p:sp>
    </p:spTree>
    <p:extLst>
      <p:ext uri="{BB962C8B-B14F-4D97-AF65-F5344CB8AC3E}">
        <p14:creationId xmlns:p14="http://schemas.microsoft.com/office/powerpoint/2010/main" val="37244321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32">
              <a:defRPr/>
            </a:pPr>
            <a:endParaRPr lang="en-US" dirty="0">
              <a:solidFill>
                <a:srgbClr val="000000"/>
              </a:solidFill>
            </a:endParaRPr>
          </a:p>
        </p:txBody>
      </p:sp>
      <p:sp>
        <p:nvSpPr>
          <p:cNvPr id="4" name="Slide Number Placeholder 3"/>
          <p:cNvSpPr>
            <a:spLocks noGrp="1"/>
          </p:cNvSpPr>
          <p:nvPr>
            <p:ph type="sldNum" sz="quarter" idx="10"/>
          </p:nvPr>
        </p:nvSpPr>
        <p:spPr/>
        <p:txBody>
          <a:bodyPr/>
          <a:lstStyle/>
          <a:p>
            <a:fld id="{2507BE59-F78B-4625-ACCB-0E7CEDECAE7E}" type="slidenum">
              <a:rPr lang="en-CA" smtClean="0"/>
              <a:t>19</a:t>
            </a:fld>
            <a:endParaRPr lang="en-CA" dirty="0"/>
          </a:p>
        </p:txBody>
      </p:sp>
    </p:spTree>
    <p:extLst>
      <p:ext uri="{BB962C8B-B14F-4D97-AF65-F5344CB8AC3E}">
        <p14:creationId xmlns:p14="http://schemas.microsoft.com/office/powerpoint/2010/main" val="31911350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32">
              <a:defRPr/>
            </a:pPr>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20</a:t>
            </a:fld>
            <a:endParaRPr lang="en-CA" dirty="0"/>
          </a:p>
        </p:txBody>
      </p:sp>
    </p:spTree>
    <p:extLst>
      <p:ext uri="{BB962C8B-B14F-4D97-AF65-F5344CB8AC3E}">
        <p14:creationId xmlns:p14="http://schemas.microsoft.com/office/powerpoint/2010/main" val="31911350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2507BE59-F78B-4625-ACCB-0E7CEDECAE7E}" type="slidenum">
              <a:rPr lang="en-CA" smtClean="0"/>
              <a:t>21</a:t>
            </a:fld>
            <a:endParaRPr lang="en-CA" dirty="0"/>
          </a:p>
        </p:txBody>
      </p:sp>
    </p:spTree>
    <p:extLst>
      <p:ext uri="{BB962C8B-B14F-4D97-AF65-F5344CB8AC3E}">
        <p14:creationId xmlns:p14="http://schemas.microsoft.com/office/powerpoint/2010/main" val="1901961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22</a:t>
            </a:fld>
            <a:endParaRPr lang="en-CA" dirty="0"/>
          </a:p>
        </p:txBody>
      </p:sp>
    </p:spTree>
    <p:extLst>
      <p:ext uri="{BB962C8B-B14F-4D97-AF65-F5344CB8AC3E}">
        <p14:creationId xmlns:p14="http://schemas.microsoft.com/office/powerpoint/2010/main" val="12698719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23</a:t>
            </a:fld>
            <a:endParaRPr lang="en-CA" dirty="0"/>
          </a:p>
        </p:txBody>
      </p:sp>
    </p:spTree>
    <p:extLst>
      <p:ext uri="{BB962C8B-B14F-4D97-AF65-F5344CB8AC3E}">
        <p14:creationId xmlns:p14="http://schemas.microsoft.com/office/powerpoint/2010/main" val="33655919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32">
              <a:defRPr/>
            </a:pPr>
            <a:endParaRPr lang="en-CA" dirty="0" smtClean="0"/>
          </a:p>
        </p:txBody>
      </p:sp>
      <p:sp>
        <p:nvSpPr>
          <p:cNvPr id="4" name="Slide Number Placeholder 3"/>
          <p:cNvSpPr>
            <a:spLocks noGrp="1"/>
          </p:cNvSpPr>
          <p:nvPr>
            <p:ph type="sldNum" sz="quarter" idx="10"/>
          </p:nvPr>
        </p:nvSpPr>
        <p:spPr/>
        <p:txBody>
          <a:bodyPr/>
          <a:lstStyle/>
          <a:p>
            <a:fld id="{2507BE59-F78B-4625-ACCB-0E7CEDECAE7E}" type="slidenum">
              <a:rPr lang="en-CA" smtClean="0"/>
              <a:t>24</a:t>
            </a:fld>
            <a:endParaRPr lang="en-CA" dirty="0"/>
          </a:p>
        </p:txBody>
      </p:sp>
    </p:spTree>
    <p:extLst>
      <p:ext uri="{BB962C8B-B14F-4D97-AF65-F5344CB8AC3E}">
        <p14:creationId xmlns:p14="http://schemas.microsoft.com/office/powerpoint/2010/main" val="32194017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aseline="0" dirty="0" smtClean="0"/>
          </a:p>
        </p:txBody>
      </p:sp>
      <p:sp>
        <p:nvSpPr>
          <p:cNvPr id="4" name="Slide Number Placeholder 3"/>
          <p:cNvSpPr>
            <a:spLocks noGrp="1"/>
          </p:cNvSpPr>
          <p:nvPr>
            <p:ph type="sldNum" sz="quarter" idx="10"/>
          </p:nvPr>
        </p:nvSpPr>
        <p:spPr/>
        <p:txBody>
          <a:bodyPr/>
          <a:lstStyle/>
          <a:p>
            <a:fld id="{2507BE59-F78B-4625-ACCB-0E7CEDECAE7E}" type="slidenum">
              <a:rPr lang="en-CA" smtClean="0"/>
              <a:t>25</a:t>
            </a:fld>
            <a:endParaRPr lang="en-CA" dirty="0"/>
          </a:p>
        </p:txBody>
      </p:sp>
    </p:spTree>
    <p:extLst>
      <p:ext uri="{BB962C8B-B14F-4D97-AF65-F5344CB8AC3E}">
        <p14:creationId xmlns:p14="http://schemas.microsoft.com/office/powerpoint/2010/main" val="32194017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i="0" dirty="0"/>
          </a:p>
        </p:txBody>
      </p:sp>
      <p:sp>
        <p:nvSpPr>
          <p:cNvPr id="4" name="Slide Number Placeholder 3"/>
          <p:cNvSpPr>
            <a:spLocks noGrp="1"/>
          </p:cNvSpPr>
          <p:nvPr>
            <p:ph type="sldNum" sz="quarter" idx="10"/>
          </p:nvPr>
        </p:nvSpPr>
        <p:spPr/>
        <p:txBody>
          <a:bodyPr/>
          <a:lstStyle/>
          <a:p>
            <a:fld id="{2507BE59-F78B-4625-ACCB-0E7CEDECAE7E}" type="slidenum">
              <a:rPr lang="en-CA" smtClean="0"/>
              <a:t>26</a:t>
            </a:fld>
            <a:endParaRPr lang="en-CA" dirty="0"/>
          </a:p>
        </p:txBody>
      </p:sp>
    </p:spTree>
    <p:extLst>
      <p:ext uri="{BB962C8B-B14F-4D97-AF65-F5344CB8AC3E}">
        <p14:creationId xmlns:p14="http://schemas.microsoft.com/office/powerpoint/2010/main" val="8672672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32">
              <a:defRPr/>
            </a:pPr>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27</a:t>
            </a:fld>
            <a:endParaRPr lang="en-CA" dirty="0"/>
          </a:p>
        </p:txBody>
      </p:sp>
    </p:spTree>
    <p:extLst>
      <p:ext uri="{BB962C8B-B14F-4D97-AF65-F5344CB8AC3E}">
        <p14:creationId xmlns:p14="http://schemas.microsoft.com/office/powerpoint/2010/main" val="1296814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3</a:t>
            </a:fld>
            <a:endParaRPr lang="en-CA" dirty="0"/>
          </a:p>
        </p:txBody>
      </p:sp>
    </p:spTree>
    <p:extLst>
      <p:ext uri="{BB962C8B-B14F-4D97-AF65-F5344CB8AC3E}">
        <p14:creationId xmlns:p14="http://schemas.microsoft.com/office/powerpoint/2010/main" val="32063415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28</a:t>
            </a:fld>
            <a:endParaRPr lang="en-CA" dirty="0"/>
          </a:p>
        </p:txBody>
      </p:sp>
    </p:spTree>
    <p:extLst>
      <p:ext uri="{BB962C8B-B14F-4D97-AF65-F5344CB8AC3E}">
        <p14:creationId xmlns:p14="http://schemas.microsoft.com/office/powerpoint/2010/main" val="14019955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29</a:t>
            </a:fld>
            <a:endParaRPr lang="en-CA" dirty="0"/>
          </a:p>
        </p:txBody>
      </p:sp>
    </p:spTree>
    <p:extLst>
      <p:ext uri="{BB962C8B-B14F-4D97-AF65-F5344CB8AC3E}">
        <p14:creationId xmlns:p14="http://schemas.microsoft.com/office/powerpoint/2010/main" val="32907175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32">
              <a:defRPr/>
            </a:pPr>
            <a:endParaRPr lang="en-US" dirty="0" smtClean="0"/>
          </a:p>
        </p:txBody>
      </p:sp>
      <p:sp>
        <p:nvSpPr>
          <p:cNvPr id="4" name="Slide Number Placeholder 3"/>
          <p:cNvSpPr>
            <a:spLocks noGrp="1"/>
          </p:cNvSpPr>
          <p:nvPr>
            <p:ph type="sldNum" sz="quarter" idx="10"/>
          </p:nvPr>
        </p:nvSpPr>
        <p:spPr/>
        <p:txBody>
          <a:bodyPr/>
          <a:lstStyle/>
          <a:p>
            <a:fld id="{2507BE59-F78B-4625-ACCB-0E7CEDECAE7E}" type="slidenum">
              <a:rPr lang="en-CA" smtClean="0"/>
              <a:t>30</a:t>
            </a:fld>
            <a:endParaRPr lang="en-CA" dirty="0"/>
          </a:p>
        </p:txBody>
      </p:sp>
    </p:spTree>
    <p:extLst>
      <p:ext uri="{BB962C8B-B14F-4D97-AF65-F5344CB8AC3E}">
        <p14:creationId xmlns:p14="http://schemas.microsoft.com/office/powerpoint/2010/main" val="13282613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p:txBody>
      </p:sp>
      <p:sp>
        <p:nvSpPr>
          <p:cNvPr id="4" name="Slide Number Placeholder 3"/>
          <p:cNvSpPr>
            <a:spLocks noGrp="1"/>
          </p:cNvSpPr>
          <p:nvPr>
            <p:ph type="sldNum" sz="quarter" idx="10"/>
          </p:nvPr>
        </p:nvSpPr>
        <p:spPr/>
        <p:txBody>
          <a:bodyPr/>
          <a:lstStyle/>
          <a:p>
            <a:fld id="{2507BE59-F78B-4625-ACCB-0E7CEDECAE7E}" type="slidenum">
              <a:rPr lang="en-CA" smtClean="0"/>
              <a:t>31</a:t>
            </a:fld>
            <a:endParaRPr lang="en-CA" dirty="0"/>
          </a:p>
        </p:txBody>
      </p:sp>
    </p:spTree>
    <p:extLst>
      <p:ext uri="{BB962C8B-B14F-4D97-AF65-F5344CB8AC3E}">
        <p14:creationId xmlns:p14="http://schemas.microsoft.com/office/powerpoint/2010/main" val="2834366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32">
              <a:defRPr/>
            </a:pPr>
            <a:endParaRPr lang="en-CA" dirty="0" smtClean="0"/>
          </a:p>
        </p:txBody>
      </p:sp>
      <p:sp>
        <p:nvSpPr>
          <p:cNvPr id="4" name="Slide Number Placeholder 3"/>
          <p:cNvSpPr>
            <a:spLocks noGrp="1"/>
          </p:cNvSpPr>
          <p:nvPr>
            <p:ph type="sldNum" sz="quarter" idx="10"/>
          </p:nvPr>
        </p:nvSpPr>
        <p:spPr/>
        <p:txBody>
          <a:bodyPr/>
          <a:lstStyle/>
          <a:p>
            <a:fld id="{2507BE59-F78B-4625-ACCB-0E7CEDECAE7E}" type="slidenum">
              <a:rPr lang="en-CA" smtClean="0"/>
              <a:t>32</a:t>
            </a:fld>
            <a:endParaRPr lang="en-CA" dirty="0"/>
          </a:p>
        </p:txBody>
      </p:sp>
    </p:spTree>
    <p:extLst>
      <p:ext uri="{BB962C8B-B14F-4D97-AF65-F5344CB8AC3E}">
        <p14:creationId xmlns:p14="http://schemas.microsoft.com/office/powerpoint/2010/main" val="31266135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32">
              <a:defRPr/>
            </a:pPr>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33</a:t>
            </a:fld>
            <a:endParaRPr lang="en-CA" dirty="0"/>
          </a:p>
        </p:txBody>
      </p:sp>
    </p:spTree>
    <p:extLst>
      <p:ext uri="{BB962C8B-B14F-4D97-AF65-F5344CB8AC3E}">
        <p14:creationId xmlns:p14="http://schemas.microsoft.com/office/powerpoint/2010/main" val="9866176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34</a:t>
            </a:fld>
            <a:endParaRPr lang="en-CA" dirty="0"/>
          </a:p>
        </p:txBody>
      </p:sp>
    </p:spTree>
    <p:extLst>
      <p:ext uri="{BB962C8B-B14F-4D97-AF65-F5344CB8AC3E}">
        <p14:creationId xmlns:p14="http://schemas.microsoft.com/office/powerpoint/2010/main" val="35237387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32">
              <a:defRPr/>
            </a:pPr>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35</a:t>
            </a:fld>
            <a:endParaRPr lang="en-CA" dirty="0"/>
          </a:p>
        </p:txBody>
      </p:sp>
    </p:spTree>
    <p:extLst>
      <p:ext uri="{BB962C8B-B14F-4D97-AF65-F5344CB8AC3E}">
        <p14:creationId xmlns:p14="http://schemas.microsoft.com/office/powerpoint/2010/main" val="42354515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p:txBody>
      </p:sp>
      <p:sp>
        <p:nvSpPr>
          <p:cNvPr id="4" name="Slide Number Placeholder 3"/>
          <p:cNvSpPr>
            <a:spLocks noGrp="1"/>
          </p:cNvSpPr>
          <p:nvPr>
            <p:ph type="sldNum" sz="quarter" idx="10"/>
          </p:nvPr>
        </p:nvSpPr>
        <p:spPr/>
        <p:txBody>
          <a:bodyPr/>
          <a:lstStyle/>
          <a:p>
            <a:fld id="{79513F65-50C7-4D59-8FDE-5D7CBEA18C66}" type="slidenum">
              <a:rPr lang="en-CA" smtClean="0"/>
              <a:t>36</a:t>
            </a:fld>
            <a:endParaRPr lang="en-CA" dirty="0"/>
          </a:p>
        </p:txBody>
      </p:sp>
    </p:spTree>
    <p:extLst>
      <p:ext uri="{BB962C8B-B14F-4D97-AF65-F5344CB8AC3E}">
        <p14:creationId xmlns:p14="http://schemas.microsoft.com/office/powerpoint/2010/main" val="33412152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38</a:t>
            </a:fld>
            <a:endParaRPr lang="en-CA" dirty="0"/>
          </a:p>
        </p:txBody>
      </p:sp>
    </p:spTree>
    <p:extLst>
      <p:ext uri="{BB962C8B-B14F-4D97-AF65-F5344CB8AC3E}">
        <p14:creationId xmlns:p14="http://schemas.microsoft.com/office/powerpoint/2010/main" val="5916347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32">
              <a:defRPr/>
            </a:pPr>
            <a:endParaRPr lang="en-CA" dirty="0" smtClean="0"/>
          </a:p>
        </p:txBody>
      </p:sp>
      <p:sp>
        <p:nvSpPr>
          <p:cNvPr id="4" name="Slide Number Placeholder 3"/>
          <p:cNvSpPr>
            <a:spLocks noGrp="1"/>
          </p:cNvSpPr>
          <p:nvPr>
            <p:ph type="sldNum" sz="quarter" idx="10"/>
          </p:nvPr>
        </p:nvSpPr>
        <p:spPr/>
        <p:txBody>
          <a:bodyPr/>
          <a:lstStyle/>
          <a:p>
            <a:fld id="{2507BE59-F78B-4625-ACCB-0E7CEDECAE7E}" type="slidenum">
              <a:rPr lang="en-CA" smtClean="0">
                <a:solidFill>
                  <a:prstClr val="black"/>
                </a:solidFill>
              </a:rPr>
              <a:pPr/>
              <a:t>5</a:t>
            </a:fld>
            <a:endParaRPr lang="en-CA" dirty="0">
              <a:solidFill>
                <a:prstClr val="black"/>
              </a:solidFill>
            </a:endParaRPr>
          </a:p>
        </p:txBody>
      </p:sp>
    </p:spTree>
    <p:extLst>
      <p:ext uri="{BB962C8B-B14F-4D97-AF65-F5344CB8AC3E}">
        <p14:creationId xmlns:p14="http://schemas.microsoft.com/office/powerpoint/2010/main" val="32596968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32">
              <a:defRPr/>
            </a:pPr>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39</a:t>
            </a:fld>
            <a:endParaRPr lang="en-CA" dirty="0"/>
          </a:p>
        </p:txBody>
      </p:sp>
    </p:spTree>
    <p:extLst>
      <p:ext uri="{BB962C8B-B14F-4D97-AF65-F5344CB8AC3E}">
        <p14:creationId xmlns:p14="http://schemas.microsoft.com/office/powerpoint/2010/main" val="10647536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32">
              <a:defRPr/>
            </a:pPr>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40</a:t>
            </a:fld>
            <a:endParaRPr lang="en-CA" dirty="0"/>
          </a:p>
        </p:txBody>
      </p:sp>
    </p:spTree>
    <p:extLst>
      <p:ext uri="{BB962C8B-B14F-4D97-AF65-F5344CB8AC3E}">
        <p14:creationId xmlns:p14="http://schemas.microsoft.com/office/powerpoint/2010/main" val="10647536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32">
              <a:defRPr/>
            </a:pPr>
            <a:endParaRPr lang="en-CA" dirty="0" smtClean="0"/>
          </a:p>
        </p:txBody>
      </p:sp>
      <p:sp>
        <p:nvSpPr>
          <p:cNvPr id="4" name="Slide Number Placeholder 3"/>
          <p:cNvSpPr>
            <a:spLocks noGrp="1"/>
          </p:cNvSpPr>
          <p:nvPr>
            <p:ph type="sldNum" sz="quarter" idx="10"/>
          </p:nvPr>
        </p:nvSpPr>
        <p:spPr/>
        <p:txBody>
          <a:bodyPr/>
          <a:lstStyle/>
          <a:p>
            <a:fld id="{2507BE59-F78B-4625-ACCB-0E7CEDECAE7E}" type="slidenum">
              <a:rPr lang="en-CA" smtClean="0"/>
              <a:t>41</a:t>
            </a:fld>
            <a:endParaRPr lang="en-CA" dirty="0"/>
          </a:p>
        </p:txBody>
      </p:sp>
    </p:spTree>
    <p:extLst>
      <p:ext uri="{BB962C8B-B14F-4D97-AF65-F5344CB8AC3E}">
        <p14:creationId xmlns:p14="http://schemas.microsoft.com/office/powerpoint/2010/main" val="28705793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p:txBody>
      </p:sp>
      <p:sp>
        <p:nvSpPr>
          <p:cNvPr id="4" name="Slide Number Placeholder 3"/>
          <p:cNvSpPr>
            <a:spLocks noGrp="1"/>
          </p:cNvSpPr>
          <p:nvPr>
            <p:ph type="sldNum" sz="quarter" idx="10"/>
          </p:nvPr>
        </p:nvSpPr>
        <p:spPr/>
        <p:txBody>
          <a:bodyPr/>
          <a:lstStyle/>
          <a:p>
            <a:fld id="{2507BE59-F78B-4625-ACCB-0E7CEDECAE7E}" type="slidenum">
              <a:rPr lang="en-CA" smtClean="0"/>
              <a:t>42</a:t>
            </a:fld>
            <a:endParaRPr lang="en-CA" dirty="0"/>
          </a:p>
        </p:txBody>
      </p:sp>
    </p:spTree>
    <p:extLst>
      <p:ext uri="{BB962C8B-B14F-4D97-AF65-F5344CB8AC3E}">
        <p14:creationId xmlns:p14="http://schemas.microsoft.com/office/powerpoint/2010/main" val="13799327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43</a:t>
            </a:fld>
            <a:endParaRPr lang="en-CA" dirty="0"/>
          </a:p>
        </p:txBody>
      </p:sp>
    </p:spTree>
    <p:extLst>
      <p:ext uri="{BB962C8B-B14F-4D97-AF65-F5344CB8AC3E}">
        <p14:creationId xmlns:p14="http://schemas.microsoft.com/office/powerpoint/2010/main" val="15345995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2507BE59-F78B-4625-ACCB-0E7CEDECAE7E}" type="slidenum">
              <a:rPr lang="en-CA" smtClean="0"/>
              <a:t>44</a:t>
            </a:fld>
            <a:endParaRPr lang="en-CA" dirty="0"/>
          </a:p>
        </p:txBody>
      </p:sp>
    </p:spTree>
    <p:extLst>
      <p:ext uri="{BB962C8B-B14F-4D97-AF65-F5344CB8AC3E}">
        <p14:creationId xmlns:p14="http://schemas.microsoft.com/office/powerpoint/2010/main" val="15570475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45</a:t>
            </a:fld>
            <a:endParaRPr lang="en-CA" dirty="0"/>
          </a:p>
        </p:txBody>
      </p:sp>
    </p:spTree>
    <p:extLst>
      <p:ext uri="{BB962C8B-B14F-4D97-AF65-F5344CB8AC3E}">
        <p14:creationId xmlns:p14="http://schemas.microsoft.com/office/powerpoint/2010/main" val="164467319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46</a:t>
            </a:fld>
            <a:endParaRPr lang="en-CA" dirty="0"/>
          </a:p>
        </p:txBody>
      </p:sp>
    </p:spTree>
    <p:extLst>
      <p:ext uri="{BB962C8B-B14F-4D97-AF65-F5344CB8AC3E}">
        <p14:creationId xmlns:p14="http://schemas.microsoft.com/office/powerpoint/2010/main" val="192029014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47</a:t>
            </a:fld>
            <a:endParaRPr lang="en-CA" dirty="0"/>
          </a:p>
        </p:txBody>
      </p:sp>
    </p:spTree>
    <p:extLst>
      <p:ext uri="{BB962C8B-B14F-4D97-AF65-F5344CB8AC3E}">
        <p14:creationId xmlns:p14="http://schemas.microsoft.com/office/powerpoint/2010/main" val="14935757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48</a:t>
            </a:fld>
            <a:endParaRPr lang="en-CA" dirty="0"/>
          </a:p>
        </p:txBody>
      </p:sp>
    </p:spTree>
    <p:extLst>
      <p:ext uri="{BB962C8B-B14F-4D97-AF65-F5344CB8AC3E}">
        <p14:creationId xmlns:p14="http://schemas.microsoft.com/office/powerpoint/2010/main" val="413376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32">
              <a:defRPr/>
            </a:pPr>
            <a:endParaRPr lang="en-CA" dirty="0" smtClean="0"/>
          </a:p>
        </p:txBody>
      </p:sp>
      <p:sp>
        <p:nvSpPr>
          <p:cNvPr id="4" name="Slide Number Placeholder 3"/>
          <p:cNvSpPr>
            <a:spLocks noGrp="1"/>
          </p:cNvSpPr>
          <p:nvPr>
            <p:ph type="sldNum" sz="quarter" idx="10"/>
          </p:nvPr>
        </p:nvSpPr>
        <p:spPr/>
        <p:txBody>
          <a:bodyPr/>
          <a:lstStyle/>
          <a:p>
            <a:fld id="{2507BE59-F78B-4625-ACCB-0E7CEDECAE7E}" type="slidenum">
              <a:rPr lang="en-CA" smtClean="0">
                <a:solidFill>
                  <a:prstClr val="black"/>
                </a:solidFill>
              </a:rPr>
              <a:pPr/>
              <a:t>7</a:t>
            </a:fld>
            <a:endParaRPr lang="en-CA" dirty="0">
              <a:solidFill>
                <a:prstClr val="black"/>
              </a:solidFill>
            </a:endParaRPr>
          </a:p>
        </p:txBody>
      </p:sp>
    </p:spTree>
    <p:extLst>
      <p:ext uri="{BB962C8B-B14F-4D97-AF65-F5344CB8AC3E}">
        <p14:creationId xmlns:p14="http://schemas.microsoft.com/office/powerpoint/2010/main" val="245994303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32">
              <a:defRPr/>
            </a:pPr>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49</a:t>
            </a:fld>
            <a:endParaRPr lang="en-CA" dirty="0"/>
          </a:p>
        </p:txBody>
      </p:sp>
    </p:spTree>
    <p:extLst>
      <p:ext uri="{BB962C8B-B14F-4D97-AF65-F5344CB8AC3E}">
        <p14:creationId xmlns:p14="http://schemas.microsoft.com/office/powerpoint/2010/main" val="4133768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50</a:t>
            </a:fld>
            <a:endParaRPr lang="en-CA" dirty="0"/>
          </a:p>
        </p:txBody>
      </p:sp>
    </p:spTree>
    <p:extLst>
      <p:ext uri="{BB962C8B-B14F-4D97-AF65-F5344CB8AC3E}">
        <p14:creationId xmlns:p14="http://schemas.microsoft.com/office/powerpoint/2010/main" val="41337685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51</a:t>
            </a:fld>
            <a:endParaRPr lang="en-CA" dirty="0"/>
          </a:p>
        </p:txBody>
      </p:sp>
    </p:spTree>
    <p:extLst>
      <p:ext uri="{BB962C8B-B14F-4D97-AF65-F5344CB8AC3E}">
        <p14:creationId xmlns:p14="http://schemas.microsoft.com/office/powerpoint/2010/main" val="322890661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p:txBody>
      </p:sp>
      <p:sp>
        <p:nvSpPr>
          <p:cNvPr id="4" name="Slide Number Placeholder 3"/>
          <p:cNvSpPr>
            <a:spLocks noGrp="1"/>
          </p:cNvSpPr>
          <p:nvPr>
            <p:ph type="sldNum" sz="quarter" idx="10"/>
          </p:nvPr>
        </p:nvSpPr>
        <p:spPr/>
        <p:txBody>
          <a:bodyPr/>
          <a:lstStyle/>
          <a:p>
            <a:fld id="{2507BE59-F78B-4625-ACCB-0E7CEDECAE7E}" type="slidenum">
              <a:rPr lang="en-CA" smtClean="0"/>
              <a:t>52</a:t>
            </a:fld>
            <a:endParaRPr lang="en-CA" dirty="0"/>
          </a:p>
        </p:txBody>
      </p:sp>
    </p:spTree>
    <p:extLst>
      <p:ext uri="{BB962C8B-B14F-4D97-AF65-F5344CB8AC3E}">
        <p14:creationId xmlns:p14="http://schemas.microsoft.com/office/powerpoint/2010/main" val="1653712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32">
              <a:defRPr/>
            </a:pPr>
            <a:endParaRPr lang="en-CA" dirty="0" smtClean="0"/>
          </a:p>
        </p:txBody>
      </p:sp>
      <p:sp>
        <p:nvSpPr>
          <p:cNvPr id="4" name="Slide Number Placeholder 3"/>
          <p:cNvSpPr>
            <a:spLocks noGrp="1"/>
          </p:cNvSpPr>
          <p:nvPr>
            <p:ph type="sldNum" sz="quarter" idx="10"/>
          </p:nvPr>
        </p:nvSpPr>
        <p:spPr/>
        <p:txBody>
          <a:bodyPr/>
          <a:lstStyle/>
          <a:p>
            <a:fld id="{2507BE59-F78B-4625-ACCB-0E7CEDECAE7E}" type="slidenum">
              <a:rPr lang="en-CA" smtClean="0"/>
              <a:t>53</a:t>
            </a:fld>
            <a:endParaRPr lang="en-CA" dirty="0"/>
          </a:p>
        </p:txBody>
      </p:sp>
    </p:spTree>
    <p:extLst>
      <p:ext uri="{BB962C8B-B14F-4D97-AF65-F5344CB8AC3E}">
        <p14:creationId xmlns:p14="http://schemas.microsoft.com/office/powerpoint/2010/main" val="182014149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54</a:t>
            </a:fld>
            <a:endParaRPr lang="en-CA" dirty="0"/>
          </a:p>
        </p:txBody>
      </p:sp>
    </p:spTree>
    <p:extLst>
      <p:ext uri="{BB962C8B-B14F-4D97-AF65-F5344CB8AC3E}">
        <p14:creationId xmlns:p14="http://schemas.microsoft.com/office/powerpoint/2010/main" val="178626780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55</a:t>
            </a:fld>
            <a:endParaRPr lang="en-CA" dirty="0"/>
          </a:p>
        </p:txBody>
      </p:sp>
    </p:spTree>
    <p:extLst>
      <p:ext uri="{BB962C8B-B14F-4D97-AF65-F5344CB8AC3E}">
        <p14:creationId xmlns:p14="http://schemas.microsoft.com/office/powerpoint/2010/main" val="65913932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56</a:t>
            </a:fld>
            <a:endParaRPr lang="en-CA" dirty="0"/>
          </a:p>
        </p:txBody>
      </p:sp>
    </p:spTree>
    <p:extLst>
      <p:ext uri="{BB962C8B-B14F-4D97-AF65-F5344CB8AC3E}">
        <p14:creationId xmlns:p14="http://schemas.microsoft.com/office/powerpoint/2010/main" val="354438906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57</a:t>
            </a:fld>
            <a:endParaRPr lang="en-CA" dirty="0"/>
          </a:p>
        </p:txBody>
      </p:sp>
    </p:spTree>
    <p:extLst>
      <p:ext uri="{BB962C8B-B14F-4D97-AF65-F5344CB8AC3E}">
        <p14:creationId xmlns:p14="http://schemas.microsoft.com/office/powerpoint/2010/main" val="166954578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58</a:t>
            </a:fld>
            <a:endParaRPr lang="en-CA" dirty="0"/>
          </a:p>
        </p:txBody>
      </p:sp>
    </p:spTree>
    <p:extLst>
      <p:ext uri="{BB962C8B-B14F-4D97-AF65-F5344CB8AC3E}">
        <p14:creationId xmlns:p14="http://schemas.microsoft.com/office/powerpoint/2010/main" val="16018107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32">
              <a:defRPr/>
            </a:pPr>
            <a:endParaRPr lang="en-CA" dirty="0" smtClean="0"/>
          </a:p>
        </p:txBody>
      </p:sp>
      <p:sp>
        <p:nvSpPr>
          <p:cNvPr id="4" name="Slide Number Placeholder 3"/>
          <p:cNvSpPr>
            <a:spLocks noGrp="1"/>
          </p:cNvSpPr>
          <p:nvPr>
            <p:ph type="sldNum" sz="quarter" idx="10"/>
          </p:nvPr>
        </p:nvSpPr>
        <p:spPr/>
        <p:txBody>
          <a:bodyPr/>
          <a:lstStyle/>
          <a:p>
            <a:fld id="{2507BE59-F78B-4625-ACCB-0E7CEDECAE7E}" type="slidenum">
              <a:rPr lang="en-CA" smtClean="0">
                <a:solidFill>
                  <a:prstClr val="black"/>
                </a:solidFill>
              </a:rPr>
              <a:pPr/>
              <a:t>8</a:t>
            </a:fld>
            <a:endParaRPr lang="en-CA" dirty="0">
              <a:solidFill>
                <a:prstClr val="black"/>
              </a:solidFill>
            </a:endParaRPr>
          </a:p>
        </p:txBody>
      </p:sp>
    </p:spTree>
    <p:extLst>
      <p:ext uri="{BB962C8B-B14F-4D97-AF65-F5344CB8AC3E}">
        <p14:creationId xmlns:p14="http://schemas.microsoft.com/office/powerpoint/2010/main" val="245994303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59</a:t>
            </a:fld>
            <a:endParaRPr lang="en-CA" dirty="0"/>
          </a:p>
        </p:txBody>
      </p:sp>
    </p:spTree>
    <p:extLst>
      <p:ext uri="{BB962C8B-B14F-4D97-AF65-F5344CB8AC3E}">
        <p14:creationId xmlns:p14="http://schemas.microsoft.com/office/powerpoint/2010/main" val="423638259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60</a:t>
            </a:fld>
            <a:endParaRPr lang="en-CA" dirty="0"/>
          </a:p>
        </p:txBody>
      </p:sp>
    </p:spTree>
    <p:extLst>
      <p:ext uri="{BB962C8B-B14F-4D97-AF65-F5344CB8AC3E}">
        <p14:creationId xmlns:p14="http://schemas.microsoft.com/office/powerpoint/2010/main" val="65913932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61</a:t>
            </a:fld>
            <a:endParaRPr lang="en-CA" dirty="0"/>
          </a:p>
        </p:txBody>
      </p:sp>
    </p:spTree>
    <p:extLst>
      <p:ext uri="{BB962C8B-B14F-4D97-AF65-F5344CB8AC3E}">
        <p14:creationId xmlns:p14="http://schemas.microsoft.com/office/powerpoint/2010/main" val="91777229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62</a:t>
            </a:fld>
            <a:endParaRPr lang="en-CA" dirty="0"/>
          </a:p>
        </p:txBody>
      </p:sp>
    </p:spTree>
    <p:extLst>
      <p:ext uri="{BB962C8B-B14F-4D97-AF65-F5344CB8AC3E}">
        <p14:creationId xmlns:p14="http://schemas.microsoft.com/office/powerpoint/2010/main" val="268319723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63</a:t>
            </a:fld>
            <a:endParaRPr lang="en-CA" dirty="0"/>
          </a:p>
        </p:txBody>
      </p:sp>
    </p:spTree>
    <p:extLst>
      <p:ext uri="{BB962C8B-B14F-4D97-AF65-F5344CB8AC3E}">
        <p14:creationId xmlns:p14="http://schemas.microsoft.com/office/powerpoint/2010/main" val="127494484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64</a:t>
            </a:fld>
            <a:endParaRPr lang="en-CA" dirty="0"/>
          </a:p>
        </p:txBody>
      </p:sp>
    </p:spTree>
    <p:extLst>
      <p:ext uri="{BB962C8B-B14F-4D97-AF65-F5344CB8AC3E}">
        <p14:creationId xmlns:p14="http://schemas.microsoft.com/office/powerpoint/2010/main" val="153459953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65</a:t>
            </a:fld>
            <a:endParaRPr lang="en-CA" dirty="0"/>
          </a:p>
        </p:txBody>
      </p:sp>
    </p:spTree>
    <p:extLst>
      <p:ext uri="{BB962C8B-B14F-4D97-AF65-F5344CB8AC3E}">
        <p14:creationId xmlns:p14="http://schemas.microsoft.com/office/powerpoint/2010/main" val="311656806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66</a:t>
            </a:fld>
            <a:endParaRPr lang="en-CA" dirty="0"/>
          </a:p>
        </p:txBody>
      </p:sp>
    </p:spTree>
    <p:extLst>
      <p:ext uri="{BB962C8B-B14F-4D97-AF65-F5344CB8AC3E}">
        <p14:creationId xmlns:p14="http://schemas.microsoft.com/office/powerpoint/2010/main" val="189897783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67</a:t>
            </a:fld>
            <a:endParaRPr lang="en-CA" dirty="0"/>
          </a:p>
        </p:txBody>
      </p:sp>
    </p:spTree>
    <p:extLst>
      <p:ext uri="{BB962C8B-B14F-4D97-AF65-F5344CB8AC3E}">
        <p14:creationId xmlns:p14="http://schemas.microsoft.com/office/powerpoint/2010/main" val="85451413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32">
              <a:defRPr/>
            </a:pPr>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68</a:t>
            </a:fld>
            <a:endParaRPr lang="en-CA" dirty="0"/>
          </a:p>
        </p:txBody>
      </p:sp>
    </p:spTree>
    <p:extLst>
      <p:ext uri="{BB962C8B-B14F-4D97-AF65-F5344CB8AC3E}">
        <p14:creationId xmlns:p14="http://schemas.microsoft.com/office/powerpoint/2010/main" val="2948046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p:txBody>
      </p:sp>
      <p:sp>
        <p:nvSpPr>
          <p:cNvPr id="4" name="Slide Number Placeholder 3"/>
          <p:cNvSpPr>
            <a:spLocks noGrp="1"/>
          </p:cNvSpPr>
          <p:nvPr>
            <p:ph type="sldNum" sz="quarter" idx="10"/>
          </p:nvPr>
        </p:nvSpPr>
        <p:spPr/>
        <p:txBody>
          <a:bodyPr/>
          <a:lstStyle/>
          <a:p>
            <a:fld id="{2507BE59-F78B-4625-ACCB-0E7CEDECAE7E}" type="slidenum">
              <a:rPr lang="en-CA" smtClean="0">
                <a:solidFill>
                  <a:prstClr val="black"/>
                </a:solidFill>
              </a:rPr>
              <a:pPr/>
              <a:t>12</a:t>
            </a:fld>
            <a:endParaRPr lang="en-CA" dirty="0">
              <a:solidFill>
                <a:prstClr val="black"/>
              </a:solidFill>
            </a:endParaRPr>
          </a:p>
        </p:txBody>
      </p:sp>
    </p:spTree>
    <p:extLst>
      <p:ext uri="{BB962C8B-B14F-4D97-AF65-F5344CB8AC3E}">
        <p14:creationId xmlns:p14="http://schemas.microsoft.com/office/powerpoint/2010/main" val="173501452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69</a:t>
            </a:fld>
            <a:endParaRPr lang="en-CA" dirty="0"/>
          </a:p>
        </p:txBody>
      </p:sp>
    </p:spTree>
    <p:extLst>
      <p:ext uri="{BB962C8B-B14F-4D97-AF65-F5344CB8AC3E}">
        <p14:creationId xmlns:p14="http://schemas.microsoft.com/office/powerpoint/2010/main" val="213602721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70</a:t>
            </a:fld>
            <a:endParaRPr lang="en-CA" dirty="0"/>
          </a:p>
        </p:txBody>
      </p:sp>
    </p:spTree>
    <p:extLst>
      <p:ext uri="{BB962C8B-B14F-4D97-AF65-F5344CB8AC3E}">
        <p14:creationId xmlns:p14="http://schemas.microsoft.com/office/powerpoint/2010/main" val="134510301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507BE59-F78B-4625-ACCB-0E7CEDECAE7E}" type="slidenum">
              <a:rPr lang="en-CA" smtClean="0"/>
              <a:t>72</a:t>
            </a:fld>
            <a:endParaRPr lang="en-CA" dirty="0"/>
          </a:p>
        </p:txBody>
      </p:sp>
    </p:spTree>
    <p:extLst>
      <p:ext uri="{BB962C8B-B14F-4D97-AF65-F5344CB8AC3E}">
        <p14:creationId xmlns:p14="http://schemas.microsoft.com/office/powerpoint/2010/main" val="13451030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p:txBody>
      </p:sp>
      <p:sp>
        <p:nvSpPr>
          <p:cNvPr id="4" name="Slide Number Placeholder 3"/>
          <p:cNvSpPr>
            <a:spLocks noGrp="1"/>
          </p:cNvSpPr>
          <p:nvPr>
            <p:ph type="sldNum" sz="quarter" idx="10"/>
          </p:nvPr>
        </p:nvSpPr>
        <p:spPr/>
        <p:txBody>
          <a:bodyPr/>
          <a:lstStyle/>
          <a:p>
            <a:fld id="{2507BE59-F78B-4625-ACCB-0E7CEDECAE7E}" type="slidenum">
              <a:rPr lang="en-CA" smtClean="0">
                <a:solidFill>
                  <a:prstClr val="black"/>
                </a:solidFill>
              </a:rPr>
              <a:pPr/>
              <a:t>13</a:t>
            </a:fld>
            <a:endParaRPr lang="en-CA" dirty="0">
              <a:solidFill>
                <a:prstClr val="black"/>
              </a:solidFill>
            </a:endParaRPr>
          </a:p>
        </p:txBody>
      </p:sp>
    </p:spTree>
    <p:extLst>
      <p:ext uri="{BB962C8B-B14F-4D97-AF65-F5344CB8AC3E}">
        <p14:creationId xmlns:p14="http://schemas.microsoft.com/office/powerpoint/2010/main" val="17350145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2507BE59-F78B-4625-ACCB-0E7CEDECAE7E}" type="slidenum">
              <a:rPr lang="en-CA" smtClean="0">
                <a:solidFill>
                  <a:prstClr val="black"/>
                </a:solidFill>
              </a:rPr>
              <a:pPr/>
              <a:t>16</a:t>
            </a:fld>
            <a:endParaRPr lang="en-CA" dirty="0">
              <a:solidFill>
                <a:prstClr val="black"/>
              </a:solidFill>
            </a:endParaRPr>
          </a:p>
        </p:txBody>
      </p:sp>
    </p:spTree>
    <p:extLst>
      <p:ext uri="{BB962C8B-B14F-4D97-AF65-F5344CB8AC3E}">
        <p14:creationId xmlns:p14="http://schemas.microsoft.com/office/powerpoint/2010/main" val="8937294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2507BE59-F78B-4625-ACCB-0E7CEDECAE7E}" type="slidenum">
              <a:rPr lang="en-CA" smtClean="0"/>
              <a:t>17</a:t>
            </a:fld>
            <a:endParaRPr lang="en-CA" dirty="0"/>
          </a:p>
        </p:txBody>
      </p:sp>
    </p:spTree>
    <p:extLst>
      <p:ext uri="{BB962C8B-B14F-4D97-AF65-F5344CB8AC3E}">
        <p14:creationId xmlns:p14="http://schemas.microsoft.com/office/powerpoint/2010/main" val="31911350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pic>
        <p:nvPicPr>
          <p:cNvPr id="13" name="Picture 12" descr="new branding_pptTITLE-lines.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0" y="0"/>
            <a:ext cx="8839200" cy="6858000"/>
          </a:xfrm>
          <a:prstGeom prst="rect">
            <a:avLst/>
          </a:prstGeom>
        </p:spPr>
      </p:pic>
      <p:sp>
        <p:nvSpPr>
          <p:cNvPr id="8" name="Rectangle 8"/>
          <p:cNvSpPr>
            <a:spLocks noChangeArrowheads="1"/>
          </p:cNvSpPr>
          <p:nvPr userDrawn="1"/>
        </p:nvSpPr>
        <p:spPr bwMode="auto">
          <a:xfrm>
            <a:off x="408373" y="0"/>
            <a:ext cx="1154097" cy="6858000"/>
          </a:xfrm>
          <a:prstGeom prst="rect">
            <a:avLst/>
          </a:prstGeom>
          <a:solidFill>
            <a:schemeClr val="tx2"/>
          </a:solidFill>
          <a:ln w="9525">
            <a:noFill/>
            <a:miter lim="800000"/>
            <a:headEnd/>
            <a:tailEnd/>
          </a:ln>
          <a:effectLst/>
        </p:spPr>
        <p:txBody>
          <a:bodyPr wrap="none" anchor="ctr"/>
          <a:lstStyle/>
          <a:p>
            <a:pPr>
              <a:defRPr/>
            </a:pPr>
            <a:endParaRPr lang="en-US" dirty="0"/>
          </a:p>
        </p:txBody>
      </p:sp>
      <p:sp>
        <p:nvSpPr>
          <p:cNvPr id="10" name="Rectangle 2"/>
          <p:cNvSpPr>
            <a:spLocks noGrp="1" noChangeArrowheads="1"/>
          </p:cNvSpPr>
          <p:nvPr>
            <p:ph type="ctrTitle"/>
          </p:nvPr>
        </p:nvSpPr>
        <p:spPr>
          <a:xfrm>
            <a:off x="1905000" y="1923283"/>
            <a:ext cx="6324600" cy="1143000"/>
          </a:xfrm>
          <a:prstGeom prst="rect">
            <a:avLst/>
          </a:prstGeom>
        </p:spPr>
        <p:txBody>
          <a:bodyPr>
            <a:noAutofit/>
          </a:bodyPr>
          <a:lstStyle>
            <a:lvl1pPr>
              <a:defRPr sz="3500" b="0">
                <a:solidFill>
                  <a:schemeClr val="tx1"/>
                </a:solidFill>
              </a:defRPr>
            </a:lvl1pPr>
          </a:lstStyle>
          <a:p>
            <a:r>
              <a:rPr lang="en-US" smtClean="0"/>
              <a:t>Click to edit Master title style</a:t>
            </a:r>
            <a:endParaRPr lang="en-US" dirty="0"/>
          </a:p>
        </p:txBody>
      </p:sp>
      <p:sp>
        <p:nvSpPr>
          <p:cNvPr id="11" name="Rectangle 3"/>
          <p:cNvSpPr>
            <a:spLocks noGrp="1" noChangeArrowheads="1"/>
          </p:cNvSpPr>
          <p:nvPr>
            <p:ph type="subTitle" idx="1"/>
          </p:nvPr>
        </p:nvSpPr>
        <p:spPr>
          <a:xfrm>
            <a:off x="1905000" y="3276600"/>
            <a:ext cx="6324600" cy="1752600"/>
          </a:xfrm>
          <a:prstGeom prst="rect">
            <a:avLst/>
          </a:prstGeom>
        </p:spPr>
        <p:txBody>
          <a:bodyPr>
            <a:normAutofit/>
          </a:bodyPr>
          <a:lstStyle>
            <a:lvl1pPr marL="0" indent="0">
              <a:buFont typeface="Arial" charset="0"/>
              <a:buNone/>
              <a:defRPr sz="2500">
                <a:solidFill>
                  <a:schemeClr val="tx1"/>
                </a:solidFill>
              </a:defRPr>
            </a:lvl1pPr>
          </a:lstStyle>
          <a:p>
            <a:r>
              <a:rPr lang="en-US" smtClean="0"/>
              <a:t>Click to edit Master subtitle style</a:t>
            </a:r>
            <a:endParaRPr lang="en-US" dirty="0"/>
          </a:p>
        </p:txBody>
      </p:sp>
      <p:pic>
        <p:nvPicPr>
          <p:cNvPr id="18" name="Picture 9" descr="cihi_4c_horizENG.png"/>
          <p:cNvPicPr>
            <a:picLocks noChangeAspect="1"/>
          </p:cNvPicPr>
          <p:nvPr/>
        </p:nvPicPr>
        <p:blipFill>
          <a:blip r:embed="rId3" cstate="screen">
            <a:extLst>
              <a:ext uri="{28A0092B-C50C-407E-A947-70E740481C1C}">
                <a14:useLocalDpi xmlns:a14="http://schemas.microsoft.com/office/drawing/2010/main"/>
              </a:ext>
            </a:extLst>
          </a:blip>
          <a:srcRect b="-7730"/>
          <a:stretch>
            <a:fillRect/>
          </a:stretch>
        </p:blipFill>
        <p:spPr bwMode="auto">
          <a:xfrm>
            <a:off x="8305800" y="374650"/>
            <a:ext cx="481012" cy="844550"/>
          </a:xfrm>
          <a:prstGeom prst="rect">
            <a:avLst/>
          </a:prstGeom>
          <a:noFill/>
          <a:ln w="9525">
            <a:noFill/>
            <a:miter lim="800000"/>
            <a:headEnd/>
            <a:tailEnd/>
          </a:ln>
        </p:spPr>
      </p:pic>
      <p:sp>
        <p:nvSpPr>
          <p:cNvPr id="19" name="Slide Number Placeholder 2"/>
          <p:cNvSpPr>
            <a:spLocks noGrp="1"/>
          </p:cNvSpPr>
          <p:nvPr>
            <p:ph type="sldNum" sz="quarter" idx="10"/>
          </p:nvPr>
        </p:nvSpPr>
        <p:spPr>
          <a:xfrm>
            <a:off x="8153400" y="6553200"/>
            <a:ext cx="990600" cy="304800"/>
          </a:xfrm>
        </p:spPr>
        <p:txBody>
          <a:bodyPr/>
          <a:lstStyle>
            <a:lvl1pPr algn="r">
              <a:defRPr sz="1200">
                <a:solidFill>
                  <a:schemeClr val="tx1"/>
                </a:solidFill>
              </a:defRPr>
            </a:lvl1pPr>
          </a:lstStyle>
          <a:p>
            <a:fld id="{1997679C-252B-4DEB-AEE0-6BA4B44DE2A5}" type="slidenum">
              <a:rPr lang="en-CA" smtClean="0"/>
              <a:t>‹#›</a:t>
            </a:fld>
            <a:endParaRPr lang="en-CA" dirty="0"/>
          </a:p>
        </p:txBody>
      </p:sp>
      <p:sp>
        <p:nvSpPr>
          <p:cNvPr id="14" name="Footer Placeholder 13"/>
          <p:cNvSpPr>
            <a:spLocks noGrp="1"/>
          </p:cNvSpPr>
          <p:nvPr>
            <p:ph type="ftr" sz="quarter" idx="11"/>
          </p:nvPr>
        </p:nvSpPr>
        <p:spPr>
          <a:xfrm>
            <a:off x="3581400" y="6553200"/>
            <a:ext cx="4495800" cy="304800"/>
          </a:xfrm>
        </p:spPr>
        <p:txBody>
          <a:bodyPr/>
          <a:lstStyle>
            <a:lvl1pPr>
              <a:defRPr>
                <a:solidFill>
                  <a:schemeClr val="tx1"/>
                </a:solidFill>
              </a:defRPr>
            </a:lvl1pPr>
          </a:lstStyle>
          <a:p>
            <a:endParaRPr lang="en-CA"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slide">
    <p:spTree>
      <p:nvGrpSpPr>
        <p:cNvPr id="1" name=""/>
        <p:cNvGrpSpPr/>
        <p:nvPr/>
      </p:nvGrpSpPr>
      <p:grpSpPr>
        <a:xfrm>
          <a:off x="0" y="0"/>
          <a:ext cx="0" cy="0"/>
          <a:chOff x="0" y="0"/>
          <a:chExt cx="0" cy="0"/>
        </a:xfrm>
      </p:grpSpPr>
      <p:sp>
        <p:nvSpPr>
          <p:cNvPr id="9" name="Title 8"/>
          <p:cNvSpPr>
            <a:spLocks noGrp="1"/>
          </p:cNvSpPr>
          <p:nvPr>
            <p:ph type="title"/>
          </p:nvPr>
        </p:nvSpPr>
        <p:spPr>
          <a:xfrm>
            <a:off x="591844" y="530352"/>
            <a:ext cx="7635240" cy="912089"/>
          </a:xfrm>
          <a:prstGeom prst="rect">
            <a:avLst/>
          </a:prstGeom>
        </p:spPr>
        <p:txBody>
          <a:bodyPr/>
          <a:lstStyle>
            <a:lvl1pPr>
              <a:defRPr lang="en-US" sz="3000" b="0" kern="1200" noProof="0" dirty="0" smtClean="0">
                <a:solidFill>
                  <a:schemeClr val="tx1"/>
                </a:solidFill>
                <a:latin typeface="+mj-lt"/>
                <a:ea typeface="+mj-ea"/>
                <a:cs typeface="+mj-cs"/>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mtClean="0"/>
              <a:t>Click to edit Master title style</a:t>
            </a:r>
            <a:endParaRPr lang="en-US" dirty="0"/>
          </a:p>
        </p:txBody>
      </p:sp>
      <p:sp>
        <p:nvSpPr>
          <p:cNvPr id="6" name="Content Placeholder 5"/>
          <p:cNvSpPr>
            <a:spLocks noGrp="1"/>
          </p:cNvSpPr>
          <p:nvPr>
            <p:ph sz="quarter" idx="11"/>
          </p:nvPr>
        </p:nvSpPr>
        <p:spPr>
          <a:xfrm>
            <a:off x="591844" y="1524000"/>
            <a:ext cx="8232648" cy="4953000"/>
          </a:xfrm>
        </p:spPr>
        <p:txBody>
          <a:bodyPr/>
          <a:lstStyle>
            <a:lvl1pPr>
              <a:buFont typeface="Arial" pitchFamily="34" charset="0"/>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2"/>
          <p:cNvSpPr>
            <a:spLocks noGrp="1"/>
          </p:cNvSpPr>
          <p:nvPr>
            <p:ph type="sldNum" sz="quarter" idx="10"/>
          </p:nvPr>
        </p:nvSpPr>
        <p:spPr>
          <a:xfrm>
            <a:off x="8153400" y="6553200"/>
            <a:ext cx="990600" cy="304800"/>
          </a:xfrm>
        </p:spPr>
        <p:txBody>
          <a:bodyPr/>
          <a:lstStyle>
            <a:lvl1pPr algn="r">
              <a:defRPr sz="1200">
                <a:solidFill>
                  <a:schemeClr val="tx1"/>
                </a:solidFill>
              </a:defRPr>
            </a:lvl1pPr>
          </a:lstStyle>
          <a:p>
            <a:fld id="{1997679C-252B-4DEB-AEE0-6BA4B44DE2A5}" type="slidenum">
              <a:rPr lang="en-CA" smtClean="0"/>
              <a:t>‹#›</a:t>
            </a:fld>
            <a:endParaRPr lang="en-CA" dirty="0"/>
          </a:p>
        </p:txBody>
      </p:sp>
      <p:sp>
        <p:nvSpPr>
          <p:cNvPr id="7" name="Footer Placeholder 6"/>
          <p:cNvSpPr>
            <a:spLocks noGrp="1"/>
          </p:cNvSpPr>
          <p:nvPr>
            <p:ph type="ftr" sz="quarter" idx="12"/>
          </p:nvPr>
        </p:nvSpPr>
        <p:spPr/>
        <p:txBody>
          <a:bodyPr/>
          <a:lstStyle>
            <a:lvl1pPr>
              <a:defRPr>
                <a:solidFill>
                  <a:schemeClr val="tx1"/>
                </a:solidFill>
              </a:defRPr>
            </a:lvl1pPr>
          </a:lstStyle>
          <a:p>
            <a:endParaRPr lang="en-CA"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Intro/Conculsion slide">
    <p:spTree>
      <p:nvGrpSpPr>
        <p:cNvPr id="1" name=""/>
        <p:cNvGrpSpPr/>
        <p:nvPr/>
      </p:nvGrpSpPr>
      <p:grpSpPr>
        <a:xfrm>
          <a:off x="0" y="0"/>
          <a:ext cx="0" cy="0"/>
          <a:chOff x="0" y="0"/>
          <a:chExt cx="0" cy="0"/>
        </a:xfrm>
      </p:grpSpPr>
      <p:pic>
        <p:nvPicPr>
          <p:cNvPr id="14" name="Picture 13" descr="new branding_pptINTRO&amp;CONCL-lines.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Slide Number Placeholder 2"/>
          <p:cNvSpPr>
            <a:spLocks noGrp="1"/>
          </p:cNvSpPr>
          <p:nvPr>
            <p:ph type="sldNum" sz="quarter" idx="10"/>
          </p:nvPr>
        </p:nvSpPr>
        <p:spPr>
          <a:xfrm>
            <a:off x="8153400" y="6553200"/>
            <a:ext cx="990600" cy="304800"/>
          </a:xfrm>
          <a:prstGeom prst="rect">
            <a:avLst/>
          </a:prstGeom>
        </p:spPr>
        <p:txBody>
          <a:bodyPr/>
          <a:lstStyle>
            <a:lvl1pPr algn="r">
              <a:defRPr sz="1200">
                <a:solidFill>
                  <a:schemeClr val="tx1"/>
                </a:solidFill>
              </a:defRPr>
            </a:lvl1pPr>
          </a:lstStyle>
          <a:p>
            <a:fld id="{1997679C-252B-4DEB-AEE0-6BA4B44DE2A5}" type="slidenum">
              <a:rPr lang="en-CA" smtClean="0"/>
              <a:t>‹#›</a:t>
            </a:fld>
            <a:endParaRPr lang="en-CA" dirty="0"/>
          </a:p>
        </p:txBody>
      </p:sp>
      <p:pic>
        <p:nvPicPr>
          <p:cNvPr id="15" name="Picture 14" descr="new branding_pptINTRO&amp;CONCL-pic.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25752" y="990600"/>
            <a:ext cx="5492496" cy="2910840"/>
          </a:xfrm>
          <a:prstGeom prst="rect">
            <a:avLst/>
          </a:prstGeom>
        </p:spPr>
      </p:pic>
      <p:pic>
        <p:nvPicPr>
          <p:cNvPr id="17" name="Picture 16" descr="cihi_4c_horizENG.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756148" y="5756031"/>
            <a:ext cx="1562100" cy="720969"/>
          </a:xfrm>
          <a:prstGeom prst="rect">
            <a:avLst/>
          </a:prstGeom>
          <a:noFill/>
          <a:ln w="9525">
            <a:noFill/>
            <a:miter lim="800000"/>
            <a:headEnd/>
            <a:tailEnd/>
          </a:ln>
        </p:spPr>
      </p:pic>
      <p:sp>
        <p:nvSpPr>
          <p:cNvPr id="16" name="Title 15"/>
          <p:cNvSpPr>
            <a:spLocks noGrp="1"/>
          </p:cNvSpPr>
          <p:nvPr>
            <p:ph type="title"/>
          </p:nvPr>
        </p:nvSpPr>
        <p:spPr>
          <a:xfrm>
            <a:off x="1840992" y="3946555"/>
            <a:ext cx="5477256" cy="400110"/>
          </a:xfrm>
          <a:solidFill>
            <a:srgbClr val="94B8BB"/>
          </a:solidFill>
        </p:spPr>
        <p:txBody>
          <a:bodyPr anchor="t">
            <a:spAutoFit/>
          </a:bodyPr>
          <a:lstStyle>
            <a:lvl1pPr algn="l">
              <a:defRPr sz="2000">
                <a:solidFill>
                  <a:schemeClr val="bg1"/>
                </a:solidFill>
              </a:defRPr>
            </a:lvl1pPr>
          </a:lstStyle>
          <a:p>
            <a:r>
              <a:rPr lang="en-US" smtClean="0"/>
              <a:t>Click to edit Master title style</a:t>
            </a:r>
            <a:endParaRPr lang="en-US" dirty="0"/>
          </a:p>
        </p:txBody>
      </p:sp>
      <p:pic>
        <p:nvPicPr>
          <p:cNvPr id="5122"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410265" y="5791200"/>
            <a:ext cx="999744" cy="685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BB05D88-52DF-4C20-BD73-E6F0837C8121}" type="datetimeFigureOut">
              <a:rPr lang="en-CA" smtClean="0"/>
              <a:t>27/01/2015</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997679C-252B-4DEB-AEE0-6BA4B44DE2A5}" type="slidenum">
              <a:rPr lang="en-CA" smtClean="0"/>
              <a:t>‹#›</a:t>
            </a:fld>
            <a:endParaRPr lang="en-CA" dirty="0"/>
          </a:p>
        </p:txBody>
      </p:sp>
    </p:spTree>
    <p:extLst>
      <p:ext uri="{BB962C8B-B14F-4D97-AF65-F5344CB8AC3E}">
        <p14:creationId xmlns:p14="http://schemas.microsoft.com/office/powerpoint/2010/main" val="366562660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2_Intro/Conculsion slide">
    <p:spTree>
      <p:nvGrpSpPr>
        <p:cNvPr id="1" name=""/>
        <p:cNvGrpSpPr/>
        <p:nvPr/>
      </p:nvGrpSpPr>
      <p:grpSpPr>
        <a:xfrm>
          <a:off x="0" y="0"/>
          <a:ext cx="0" cy="0"/>
          <a:chOff x="0" y="0"/>
          <a:chExt cx="0" cy="0"/>
        </a:xfrm>
      </p:grpSpPr>
      <p:pic>
        <p:nvPicPr>
          <p:cNvPr id="14" name="Picture 13" descr="new branding_pptINTRO&amp;CONCL-lines.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 name="Picture Placeholder 3"/>
          <p:cNvSpPr>
            <a:spLocks noGrp="1"/>
          </p:cNvSpPr>
          <p:nvPr>
            <p:ph type="pic" sz="quarter" idx="11"/>
          </p:nvPr>
        </p:nvSpPr>
        <p:spPr>
          <a:xfrm>
            <a:off x="1828800" y="990600"/>
            <a:ext cx="5486400" cy="2911475"/>
          </a:xfrm>
        </p:spPr>
        <p:txBody>
          <a:bodyPr/>
          <a:lstStyle/>
          <a:p>
            <a:r>
              <a:rPr lang="en-US" smtClean="0"/>
              <a:t>Click icon to add picture</a:t>
            </a:r>
            <a:endParaRPr lang="en-CA"/>
          </a:p>
        </p:txBody>
      </p:sp>
      <p:sp>
        <p:nvSpPr>
          <p:cNvPr id="3" name="Slide Number Placeholder 2"/>
          <p:cNvSpPr>
            <a:spLocks noGrp="1"/>
          </p:cNvSpPr>
          <p:nvPr>
            <p:ph type="sldNum" sz="quarter" idx="10"/>
          </p:nvPr>
        </p:nvSpPr>
        <p:spPr>
          <a:xfrm>
            <a:off x="8153400" y="6553200"/>
            <a:ext cx="990600" cy="304800"/>
          </a:xfrm>
          <a:prstGeom prst="rect">
            <a:avLst/>
          </a:prstGeom>
        </p:spPr>
        <p:txBody>
          <a:bodyPr/>
          <a:lstStyle>
            <a:lvl1pPr algn="r">
              <a:defRPr sz="1200">
                <a:solidFill>
                  <a:schemeClr val="tx1"/>
                </a:solidFill>
              </a:defRPr>
            </a:lvl1pPr>
          </a:lstStyle>
          <a:p>
            <a:fld id="{5FCC756A-20BE-4B75-95FF-A00C9F1FCD09}" type="slidenum">
              <a:rPr lang="en-US" smtClean="0"/>
              <a:pPr/>
              <a:t>‹#›</a:t>
            </a:fld>
            <a:endParaRPr lang="en-US" dirty="0"/>
          </a:p>
        </p:txBody>
      </p:sp>
      <p:pic>
        <p:nvPicPr>
          <p:cNvPr id="17" name="Picture 16" descr="cihi_4c_horizENG.png"/>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756148" y="5756031"/>
            <a:ext cx="1562100" cy="720969"/>
          </a:xfrm>
          <a:prstGeom prst="rect">
            <a:avLst/>
          </a:prstGeom>
          <a:noFill/>
          <a:ln w="9525">
            <a:noFill/>
            <a:miter lim="800000"/>
            <a:headEnd/>
            <a:tailEnd/>
          </a:ln>
        </p:spPr>
      </p:pic>
      <p:sp>
        <p:nvSpPr>
          <p:cNvPr id="16" name="Title 15"/>
          <p:cNvSpPr>
            <a:spLocks noGrp="1"/>
          </p:cNvSpPr>
          <p:nvPr>
            <p:ph type="title"/>
          </p:nvPr>
        </p:nvSpPr>
        <p:spPr>
          <a:xfrm>
            <a:off x="1840992" y="3946555"/>
            <a:ext cx="5477256" cy="400110"/>
          </a:xfrm>
          <a:solidFill>
            <a:schemeClr val="tx1"/>
          </a:solidFill>
        </p:spPr>
        <p:txBody>
          <a:bodyPr anchor="t">
            <a:spAutoFit/>
          </a:bodyPr>
          <a:lstStyle>
            <a:lvl1pPr algn="l">
              <a:defRPr sz="2000">
                <a:solidFill>
                  <a:schemeClr val="bg1"/>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53213483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9" name="Picture 9" descr="cihi_4c_horizENG.png"/>
          <p:cNvPicPr>
            <a:picLocks noChangeAspect="1"/>
          </p:cNvPicPr>
          <p:nvPr/>
        </p:nvPicPr>
        <p:blipFill>
          <a:blip r:embed="rId7" cstate="screen">
            <a:extLst>
              <a:ext uri="{28A0092B-C50C-407E-A947-70E740481C1C}">
                <a14:useLocalDpi xmlns:a14="http://schemas.microsoft.com/office/drawing/2010/main"/>
              </a:ext>
            </a:extLst>
          </a:blip>
          <a:srcRect b="-7730"/>
          <a:stretch>
            <a:fillRect/>
          </a:stretch>
        </p:blipFill>
        <p:spPr bwMode="auto">
          <a:xfrm>
            <a:off x="8305800" y="374650"/>
            <a:ext cx="481012" cy="844550"/>
          </a:xfrm>
          <a:prstGeom prst="rect">
            <a:avLst/>
          </a:prstGeom>
          <a:noFill/>
          <a:ln w="9525">
            <a:noFill/>
            <a:miter lim="800000"/>
            <a:headEnd/>
            <a:tailEnd/>
          </a:ln>
        </p:spPr>
      </p:pic>
      <p:sp>
        <p:nvSpPr>
          <p:cNvPr id="10" name="Title Placeholder 9"/>
          <p:cNvSpPr>
            <a:spLocks noGrp="1"/>
          </p:cNvSpPr>
          <p:nvPr>
            <p:ph type="title"/>
          </p:nvPr>
        </p:nvSpPr>
        <p:spPr>
          <a:xfrm>
            <a:off x="598464" y="533400"/>
            <a:ext cx="7631135" cy="9144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1" name="Text Placeholder 10"/>
          <p:cNvSpPr>
            <a:spLocks noGrp="1"/>
          </p:cNvSpPr>
          <p:nvPr>
            <p:ph type="body" idx="1"/>
          </p:nvPr>
        </p:nvSpPr>
        <p:spPr>
          <a:xfrm>
            <a:off x="598464" y="1524000"/>
            <a:ext cx="8232648"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Slide Number Placeholder 2"/>
          <p:cNvSpPr>
            <a:spLocks noGrp="1"/>
          </p:cNvSpPr>
          <p:nvPr>
            <p:ph type="sldNum" sz="quarter" idx="4"/>
          </p:nvPr>
        </p:nvSpPr>
        <p:spPr>
          <a:xfrm>
            <a:off x="8153400" y="6553200"/>
            <a:ext cx="990600" cy="304800"/>
          </a:xfrm>
          <a:prstGeom prst="rect">
            <a:avLst/>
          </a:prstGeom>
        </p:spPr>
        <p:txBody>
          <a:bodyPr/>
          <a:lstStyle>
            <a:lvl1pPr algn="r">
              <a:defRPr sz="1200">
                <a:solidFill>
                  <a:schemeClr val="tx1"/>
                </a:solidFill>
              </a:defRPr>
            </a:lvl1pPr>
          </a:lstStyle>
          <a:p>
            <a:fld id="{1997679C-252B-4DEB-AEE0-6BA4B44DE2A5}" type="slidenum">
              <a:rPr lang="en-CA" smtClean="0"/>
              <a:t>‹#›</a:t>
            </a:fld>
            <a:endParaRPr lang="en-CA" dirty="0"/>
          </a:p>
        </p:txBody>
      </p:sp>
      <p:sp>
        <p:nvSpPr>
          <p:cNvPr id="6" name="Footer Placeholder 5"/>
          <p:cNvSpPr>
            <a:spLocks noGrp="1"/>
          </p:cNvSpPr>
          <p:nvPr>
            <p:ph type="ftr" sz="quarter" idx="3"/>
          </p:nvPr>
        </p:nvSpPr>
        <p:spPr>
          <a:xfrm>
            <a:off x="2362200" y="6553200"/>
            <a:ext cx="5715000" cy="304800"/>
          </a:xfrm>
          <a:prstGeom prst="rect">
            <a:avLst/>
          </a:prstGeom>
        </p:spPr>
        <p:txBody>
          <a:bodyPr vert="horz" lIns="91440" tIns="45720" rIns="91440" bIns="45720" rtlCol="0" anchor="ctr"/>
          <a:lstStyle>
            <a:lvl1pPr algn="ctr">
              <a:defRPr sz="1200">
                <a:solidFill>
                  <a:schemeClr val="tx1"/>
                </a:solidFill>
              </a:defRPr>
            </a:lvl1pPr>
          </a:lstStyle>
          <a:p>
            <a:endParaRPr lang="en-CA"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Lst>
  <p:txStyles>
    <p:titleStyle>
      <a:lvl1pPr algn="l" rtl="0" eaLnBrk="1" fontAlgn="base" hangingPunct="1">
        <a:spcBef>
          <a:spcPct val="0"/>
        </a:spcBef>
        <a:spcAft>
          <a:spcPct val="0"/>
        </a:spcAft>
        <a:defRPr sz="3000" b="0">
          <a:solidFill>
            <a:schemeClr val="tx1"/>
          </a:solidFill>
          <a:latin typeface="+mj-lt"/>
          <a:ea typeface="+mj-ea"/>
          <a:cs typeface="+mj-cs"/>
        </a:defRPr>
      </a:lvl1pPr>
      <a:lvl2pPr algn="l" rtl="0" eaLnBrk="1" fontAlgn="base" hangingPunct="1">
        <a:spcBef>
          <a:spcPct val="0"/>
        </a:spcBef>
        <a:spcAft>
          <a:spcPct val="0"/>
        </a:spcAft>
        <a:defRPr sz="4000" b="1">
          <a:solidFill>
            <a:srgbClr val="6E6A12"/>
          </a:solidFill>
          <a:latin typeface="Arial" pitchFamily="34" charset="0"/>
        </a:defRPr>
      </a:lvl2pPr>
      <a:lvl3pPr algn="l" rtl="0" eaLnBrk="1" fontAlgn="base" hangingPunct="1">
        <a:spcBef>
          <a:spcPct val="0"/>
        </a:spcBef>
        <a:spcAft>
          <a:spcPct val="0"/>
        </a:spcAft>
        <a:defRPr sz="4000" b="1">
          <a:solidFill>
            <a:srgbClr val="6E6A12"/>
          </a:solidFill>
          <a:latin typeface="Arial" pitchFamily="34" charset="0"/>
        </a:defRPr>
      </a:lvl3pPr>
      <a:lvl4pPr algn="l" rtl="0" eaLnBrk="1" fontAlgn="base" hangingPunct="1">
        <a:spcBef>
          <a:spcPct val="0"/>
        </a:spcBef>
        <a:spcAft>
          <a:spcPct val="0"/>
        </a:spcAft>
        <a:defRPr sz="4000" b="1">
          <a:solidFill>
            <a:srgbClr val="6E6A12"/>
          </a:solidFill>
          <a:latin typeface="Arial" pitchFamily="34" charset="0"/>
        </a:defRPr>
      </a:lvl4pPr>
      <a:lvl5pPr algn="l" rtl="0" eaLnBrk="1" fontAlgn="base" hangingPunct="1">
        <a:spcBef>
          <a:spcPct val="0"/>
        </a:spcBef>
        <a:spcAft>
          <a:spcPct val="0"/>
        </a:spcAft>
        <a:defRPr sz="4000" b="1">
          <a:solidFill>
            <a:srgbClr val="6E6A12"/>
          </a:solidFill>
          <a:latin typeface="Arial" pitchFamily="34" charset="0"/>
        </a:defRPr>
      </a:lvl5pPr>
      <a:lvl6pPr marL="457200" algn="l" rtl="0" eaLnBrk="1" fontAlgn="base" hangingPunct="1">
        <a:spcBef>
          <a:spcPct val="0"/>
        </a:spcBef>
        <a:spcAft>
          <a:spcPct val="0"/>
        </a:spcAft>
        <a:defRPr sz="4000" b="1">
          <a:solidFill>
            <a:srgbClr val="6E6A12"/>
          </a:solidFill>
          <a:latin typeface="Arial" pitchFamily="34" charset="0"/>
        </a:defRPr>
      </a:lvl6pPr>
      <a:lvl7pPr marL="914400" algn="l" rtl="0" eaLnBrk="1" fontAlgn="base" hangingPunct="1">
        <a:spcBef>
          <a:spcPct val="0"/>
        </a:spcBef>
        <a:spcAft>
          <a:spcPct val="0"/>
        </a:spcAft>
        <a:defRPr sz="4000" b="1">
          <a:solidFill>
            <a:srgbClr val="6E6A12"/>
          </a:solidFill>
          <a:latin typeface="Arial" pitchFamily="34" charset="0"/>
        </a:defRPr>
      </a:lvl7pPr>
      <a:lvl8pPr marL="1371600" algn="l" rtl="0" eaLnBrk="1" fontAlgn="base" hangingPunct="1">
        <a:spcBef>
          <a:spcPct val="0"/>
        </a:spcBef>
        <a:spcAft>
          <a:spcPct val="0"/>
        </a:spcAft>
        <a:defRPr sz="4000" b="1">
          <a:solidFill>
            <a:srgbClr val="6E6A12"/>
          </a:solidFill>
          <a:latin typeface="Arial" pitchFamily="34" charset="0"/>
        </a:defRPr>
      </a:lvl8pPr>
      <a:lvl9pPr marL="1828800" algn="l" rtl="0" eaLnBrk="1" fontAlgn="base" hangingPunct="1">
        <a:spcBef>
          <a:spcPct val="0"/>
        </a:spcBef>
        <a:spcAft>
          <a:spcPct val="0"/>
        </a:spcAft>
        <a:defRPr sz="4000" b="1">
          <a:solidFill>
            <a:srgbClr val="6E6A12"/>
          </a:solidFill>
          <a:latin typeface="Arial" pitchFamily="34" charset="0"/>
        </a:defRPr>
      </a:lvl9pPr>
    </p:titleStyle>
    <p:bodyStyle>
      <a:lvl1pPr marL="342900" indent="-342900" algn="l" rtl="0" eaLnBrk="1" fontAlgn="base" hangingPunct="1">
        <a:spcBef>
          <a:spcPct val="50000"/>
        </a:spcBef>
        <a:spcAft>
          <a:spcPct val="0"/>
        </a:spcAft>
        <a:buClrTx/>
        <a:buFont typeface="Arial" pitchFamily="34" charset="0"/>
        <a:buChar char="•"/>
        <a:defRPr sz="2500">
          <a:solidFill>
            <a:schemeClr val="tx1"/>
          </a:solidFill>
          <a:latin typeface="+mn-lt"/>
          <a:ea typeface="+mn-ea"/>
          <a:cs typeface="+mn-cs"/>
        </a:defRPr>
      </a:lvl1pPr>
      <a:lvl2pPr marL="742950" indent="-285750" algn="l" rtl="0" eaLnBrk="1" fontAlgn="base" hangingPunct="1">
        <a:spcBef>
          <a:spcPts val="1200"/>
        </a:spcBef>
        <a:spcAft>
          <a:spcPct val="0"/>
        </a:spcAft>
        <a:buClrTx/>
        <a:buFont typeface="Arial" pitchFamily="34" charset="0"/>
        <a:buChar char="–"/>
        <a:defRPr sz="2200">
          <a:solidFill>
            <a:schemeClr val="tx1"/>
          </a:solidFill>
          <a:latin typeface="+mn-lt"/>
        </a:defRPr>
      </a:lvl2pPr>
      <a:lvl3pPr marL="1143000" indent="-228600" algn="l" rtl="0" eaLnBrk="1" fontAlgn="base" hangingPunct="1">
        <a:spcBef>
          <a:spcPts val="1200"/>
        </a:spcBef>
        <a:spcAft>
          <a:spcPct val="0"/>
        </a:spcAft>
        <a:buClrTx/>
        <a:buFont typeface="Arial" pitchFamily="34" charset="0"/>
        <a:buChar char="•"/>
        <a:defRPr sz="2000">
          <a:solidFill>
            <a:schemeClr val="tx1"/>
          </a:solidFill>
          <a:latin typeface="+mn-lt"/>
        </a:defRPr>
      </a:lvl3pPr>
      <a:lvl4pPr marL="1600200" indent="-228600" algn="l" rtl="0" eaLnBrk="1" fontAlgn="base" hangingPunct="1">
        <a:spcBef>
          <a:spcPts val="600"/>
        </a:spcBef>
        <a:spcAft>
          <a:spcPct val="0"/>
        </a:spcAft>
        <a:buClrTx/>
        <a:buFont typeface="Arial" pitchFamily="34" charset="0"/>
        <a:buChar char="–"/>
        <a:defRPr>
          <a:solidFill>
            <a:schemeClr val="tx1"/>
          </a:solidFill>
          <a:latin typeface="+mn-lt"/>
        </a:defRPr>
      </a:lvl4pPr>
      <a:lvl5pPr marL="2057400" indent="-228600" algn="l" rtl="0" eaLnBrk="1" fontAlgn="base" hangingPunct="1">
        <a:spcBef>
          <a:spcPts val="600"/>
        </a:spcBef>
        <a:spcAft>
          <a:spcPct val="0"/>
        </a:spcAft>
        <a:buClrTx/>
        <a:buFont typeface="Arial" pitchFamily="34" charset="0"/>
        <a:buChar char="•"/>
        <a:defRPr sz="1600">
          <a:solidFill>
            <a:schemeClr val="tx1"/>
          </a:solidFill>
          <a:latin typeface="+mn-lt"/>
        </a:defRPr>
      </a:lvl5pPr>
      <a:lvl6pPr marL="2514600" indent="-228600" algn="l" rtl="0" eaLnBrk="1" fontAlgn="base" hangingPunct="1">
        <a:spcBef>
          <a:spcPct val="25000"/>
        </a:spcBef>
        <a:spcAft>
          <a:spcPct val="0"/>
        </a:spcAft>
        <a:buClr>
          <a:srgbClr val="007E64"/>
        </a:buClr>
        <a:buChar char="»"/>
        <a:defRPr>
          <a:solidFill>
            <a:schemeClr val="tx1"/>
          </a:solidFill>
          <a:latin typeface="+mn-lt"/>
        </a:defRPr>
      </a:lvl6pPr>
      <a:lvl7pPr marL="2971800" indent="-228600" algn="l" rtl="0" eaLnBrk="1" fontAlgn="base" hangingPunct="1">
        <a:spcBef>
          <a:spcPct val="25000"/>
        </a:spcBef>
        <a:spcAft>
          <a:spcPct val="0"/>
        </a:spcAft>
        <a:buClr>
          <a:srgbClr val="007E64"/>
        </a:buClr>
        <a:buChar char="»"/>
        <a:defRPr>
          <a:solidFill>
            <a:schemeClr val="tx1"/>
          </a:solidFill>
          <a:latin typeface="+mn-lt"/>
        </a:defRPr>
      </a:lvl7pPr>
      <a:lvl8pPr marL="3429000" indent="-228600" algn="l" rtl="0" eaLnBrk="1" fontAlgn="base" hangingPunct="1">
        <a:spcBef>
          <a:spcPct val="25000"/>
        </a:spcBef>
        <a:spcAft>
          <a:spcPct val="0"/>
        </a:spcAft>
        <a:buClr>
          <a:srgbClr val="007E64"/>
        </a:buClr>
        <a:buChar char="»"/>
        <a:defRPr>
          <a:solidFill>
            <a:schemeClr val="tx1"/>
          </a:solidFill>
          <a:latin typeface="+mn-lt"/>
        </a:defRPr>
      </a:lvl8pPr>
      <a:lvl9pPr marL="3886200" indent="-228600" algn="l" rtl="0" eaLnBrk="1" fontAlgn="base" hangingPunct="1">
        <a:spcBef>
          <a:spcPct val="25000"/>
        </a:spcBef>
        <a:spcAft>
          <a:spcPct val="0"/>
        </a:spcAft>
        <a:buClr>
          <a:srgbClr val="007E64"/>
        </a:buClr>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cihi.ca/web/resource/en/common_notes_ppt_en.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chart" Target="../charts/chart3.xml"/></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chart" Target="../charts/char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chart" Target="../charts/char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chart" Target="../charts/chart12.xml"/></Relationships>
</file>

<file path=ppt/slides/_rels/slide25.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chart" Target="../charts/chart14.xml"/></Relationships>
</file>

<file path=ppt/slides/_rels/slide26.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chart" Target="../charts/chart16.xml"/><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chart" Target="../charts/chart19.xml"/><Relationship Id="rId4" Type="http://schemas.openxmlformats.org/officeDocument/2006/relationships/chart" Target="../charts/char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chart" Target="../charts/chart21.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chart" Target="../charts/chart23.xml"/><Relationship Id="rId4" Type="http://schemas.openxmlformats.org/officeDocument/2006/relationships/chart" Target="../charts/chart22.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chart" Target="../charts/chart24.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chart" Target="../charts/chart2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5.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chart" Target="../charts/chart31.xml"/></Relationships>
</file>

<file path=ppt/slides/_rels/slide4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chart" Target="../charts/chart3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yourhealthsystem.cihi.ca/" TargetMode="External"/><Relationship Id="rId2" Type="http://schemas.openxmlformats.org/officeDocument/2006/relationships/notesSlide" Target="../notesSlides/notesSlide41.xml"/><Relationship Id="rId1" Type="http://schemas.openxmlformats.org/officeDocument/2006/relationships/slideLayout" Target="../slideLayouts/slideLayout4.xml"/><Relationship Id="rId5" Type="http://schemas.openxmlformats.org/officeDocument/2006/relationships/chart" Target="../charts/chart35.xml"/><Relationship Id="rId4" Type="http://schemas.openxmlformats.org/officeDocument/2006/relationships/chart" Target="../charts/chart3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4.xml"/><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chart" Target="../charts/chart3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notesSlide" Target="../notesSlides/notesSlide47.xml"/><Relationship Id="rId1" Type="http://schemas.openxmlformats.org/officeDocument/2006/relationships/slideLayout" Target="../slideLayouts/slideLayout4.xml"/><Relationship Id="rId4" Type="http://schemas.openxmlformats.org/officeDocument/2006/relationships/chart" Target="../charts/chart39.xml"/></Relationships>
</file>

<file path=ppt/slides/_rels/slide5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chart" Target="../charts/chart40.xml"/><Relationship Id="rId2" Type="http://schemas.openxmlformats.org/officeDocument/2006/relationships/notesSlide" Target="../notesSlides/notesSlide49.xml"/><Relationship Id="rId1" Type="http://schemas.openxmlformats.org/officeDocument/2006/relationships/slideLayout" Target="../slideLayouts/slideLayout4.xml"/><Relationship Id="rId4" Type="http://schemas.openxmlformats.org/officeDocument/2006/relationships/chart" Target="../charts/chart4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hyperlink" Target="http://www.cihi.ca/web/resource/en/common_data_xlsx_en.xlsx"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8" Type="http://schemas.openxmlformats.org/officeDocument/2006/relationships/hyperlink" Target="http://yourhealthsystem.cihi.ca/" TargetMode="External"/><Relationship Id="rId3" Type="http://schemas.openxmlformats.org/officeDocument/2006/relationships/hyperlink" Target="http://www.cahs-acss.ca/wp-content/uploads/2014/09/Access_to_Oral_Care_FINAL_REPORT_EN.pdf" TargetMode="External"/><Relationship Id="rId7" Type="http://schemas.openxmlformats.org/officeDocument/2006/relationships/hyperlink" Target="https://secure.cihi.ca/free_products/Caregiver_Distress_AIB_2010_EN.pdf" TargetMode="External"/><Relationship Id="rId2" Type="http://schemas.openxmlformats.org/officeDocument/2006/relationships/notesSlide" Target="../notesSlides/notesSlide61.xml"/><Relationship Id="rId1" Type="http://schemas.openxmlformats.org/officeDocument/2006/relationships/slideLayout" Target="../slideLayouts/slideLayout2.xml"/><Relationship Id="rId6" Type="http://schemas.openxmlformats.org/officeDocument/2006/relationships/hyperlink" Target="https://secure.cihi.ca/free_products/ED_Report_ForWeb_EN_Final.pdf" TargetMode="External"/><Relationship Id="rId5" Type="http://schemas.openxmlformats.org/officeDocument/2006/relationships/hyperlink" Target="https://secure.cihi.ca/free_products/Drug_Use_in_Seniors_on_Public_Drug_Programs_EN_web_Oct.pdf" TargetMode="External"/><Relationship Id="rId4" Type="http://schemas.openxmlformats.org/officeDocument/2006/relationships/hyperlink" Target="https://secure.cihi.ca/free_products/Hospitalizations%20for%20ADR-ENweb.pdf" TargetMode="External"/></Relationships>
</file>

<file path=ppt/slides/_rels/slide71.xml.rels><?xml version="1.0" encoding="UTF-8" standalone="yes"?>
<Relationships xmlns="http://schemas.openxmlformats.org/package/2006/relationships"><Relationship Id="rId3" Type="http://schemas.openxmlformats.org/officeDocument/2006/relationships/hyperlink" Target="http://www.commonwealthfund.org/~/media/files/publications/chartbook/2010/pdf_2010_ihp_survey_chartpack_full_12022010.pdf" TargetMode="External"/><Relationship Id="rId2" Type="http://schemas.openxmlformats.org/officeDocument/2006/relationships/hyperlink" Target="http://www.commonwealthfund.org/~/media/files/surveys/2007/2007-international-health-policy-survey-in-seven-countries/schoen_intlhltpolicysurvey2007_chartpack-pdf.pdf" TargetMode="External"/><Relationship Id="rId1" Type="http://schemas.openxmlformats.org/officeDocument/2006/relationships/slideLayout" Target="../slideLayouts/slideLayout2.xml"/><Relationship Id="rId5" Type="http://schemas.openxmlformats.org/officeDocument/2006/relationships/hyperlink" Target="http://www.commonwealthfund.org/~/media/files/publications/in-the-literature/2013/nov/ppt_oecd_multinational_comparisons_hlt_sys_data_2013.pptx" TargetMode="External"/><Relationship Id="rId4" Type="http://schemas.openxmlformats.org/officeDocument/2006/relationships/hyperlink" Target="http://www.commonwealthfund.org/~/media/files/publications/in-the-literature/2012/nov/ppt_2012_ihp_survey_chartpack.pptx" TargetMode="External"/></Relationships>
</file>

<file path=ppt/slides/_rels/slide72.xml.rels><?xml version="1.0" encoding="UTF-8" standalone="yes"?>
<Relationships xmlns="http://schemas.openxmlformats.org/package/2006/relationships"><Relationship Id="rId3" Type="http://schemas.openxmlformats.org/officeDocument/2006/relationships/hyperlink" Target="http://www5.statcan.gc.ca/cansim/a05?lang=eng&amp;id=1050501" TargetMode="External"/><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840992" y="3946555"/>
            <a:ext cx="5477256" cy="954107"/>
          </a:xfrm>
          <a:solidFill>
            <a:srgbClr val="717073"/>
          </a:solidFill>
        </p:spPr>
        <p:txBody>
          <a:bodyPr/>
          <a:lstStyle/>
          <a:p>
            <a:r>
              <a:rPr lang="en-US" sz="1800" dirty="0" smtClean="0"/>
              <a:t>How Canada Compares: </a:t>
            </a:r>
            <a:br>
              <a:rPr lang="en-US" sz="1800" dirty="0" smtClean="0"/>
            </a:br>
            <a:r>
              <a:rPr lang="en-US" sz="1800" dirty="0" smtClean="0"/>
              <a:t>Results From The Commonwealth Fund 2014 International </a:t>
            </a:r>
            <a:r>
              <a:rPr lang="en-US" sz="1800" smtClean="0"/>
              <a:t>Health Policy Survey </a:t>
            </a:r>
            <a:r>
              <a:rPr lang="en-US" sz="1800" dirty="0" smtClean="0"/>
              <a:t>of Older Adults</a:t>
            </a:r>
            <a:endParaRPr lang="en-CA" sz="1800" dirty="0"/>
          </a:p>
        </p:txBody>
      </p:sp>
      <p:sp>
        <p:nvSpPr>
          <p:cNvPr id="5" name="TextBox 4"/>
          <p:cNvSpPr txBox="1"/>
          <p:nvPr/>
        </p:nvSpPr>
        <p:spPr>
          <a:xfrm>
            <a:off x="1828800" y="4920208"/>
            <a:ext cx="1524000" cy="381000"/>
          </a:xfrm>
          <a:prstGeom prst="rect">
            <a:avLst/>
          </a:prstGeom>
          <a:noFill/>
        </p:spPr>
        <p:txBody>
          <a:bodyPr wrap="square" rtlCol="0">
            <a:spAutoFit/>
          </a:bodyPr>
          <a:lstStyle/>
          <a:p>
            <a:r>
              <a:rPr lang="en-CA" dirty="0" smtClean="0">
                <a:solidFill>
                  <a:srgbClr val="717073"/>
                </a:solidFill>
              </a:rPr>
              <a:t>Report</a:t>
            </a:r>
            <a:endParaRPr lang="en-CA" dirty="0">
              <a:solidFill>
                <a:srgbClr val="717073"/>
              </a:solidFill>
            </a:endParaRPr>
          </a:p>
        </p:txBody>
      </p:sp>
      <p:sp>
        <p:nvSpPr>
          <p:cNvPr id="6" name="TextBox 5"/>
          <p:cNvSpPr txBox="1"/>
          <p:nvPr/>
        </p:nvSpPr>
        <p:spPr>
          <a:xfrm>
            <a:off x="5410200" y="4920208"/>
            <a:ext cx="1905000" cy="369332"/>
          </a:xfrm>
          <a:prstGeom prst="rect">
            <a:avLst/>
          </a:prstGeom>
          <a:noFill/>
        </p:spPr>
        <p:txBody>
          <a:bodyPr wrap="square" rtlCol="0">
            <a:spAutoFit/>
          </a:bodyPr>
          <a:lstStyle/>
          <a:p>
            <a:pPr algn="r"/>
            <a:r>
              <a:rPr lang="en-CA" dirty="0">
                <a:solidFill>
                  <a:srgbClr val="717073"/>
                </a:solidFill>
              </a:rPr>
              <a:t>January 2015</a:t>
            </a:r>
          </a:p>
        </p:txBody>
      </p:sp>
      <p:pic>
        <p:nvPicPr>
          <p:cNvPr id="7" name="Picture Placeholder 6"/>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1" b="41"/>
          <a:stretch>
            <a:fillRect/>
          </a:stretch>
        </p:blipFill>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28800" y="5728430"/>
            <a:ext cx="1262563" cy="758095"/>
          </a:xfrm>
          <a:prstGeom prst="rect">
            <a:avLst/>
          </a:prstGeom>
        </p:spPr>
      </p:pic>
    </p:spTree>
    <p:extLst>
      <p:ext uri="{BB962C8B-B14F-4D97-AF65-F5344CB8AC3E}">
        <p14:creationId xmlns:p14="http://schemas.microsoft.com/office/powerpoint/2010/main" val="19487322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a:solidFill>
                  <a:srgbClr val="4C898E"/>
                </a:solidFill>
              </a:rPr>
              <a:t>Executive summary </a:t>
            </a:r>
            <a:r>
              <a:rPr lang="en-CA" sz="2600" dirty="0" smtClean="0">
                <a:solidFill>
                  <a:srgbClr val="4C898E"/>
                </a:solidFill>
              </a:rPr>
              <a:t>(cont’d) </a:t>
            </a:r>
            <a:endParaRPr lang="en-CA" sz="2600" dirty="0">
              <a:solidFill>
                <a:srgbClr val="4C898E"/>
              </a:solidFill>
            </a:endParaRPr>
          </a:p>
        </p:txBody>
      </p:sp>
      <p:sp>
        <p:nvSpPr>
          <p:cNvPr id="3" name="Content Placeholder 2"/>
          <p:cNvSpPr>
            <a:spLocks noGrp="1"/>
          </p:cNvSpPr>
          <p:nvPr>
            <p:ph sz="quarter" idx="11"/>
          </p:nvPr>
        </p:nvSpPr>
        <p:spPr>
          <a:xfrm>
            <a:off x="591844" y="1371600"/>
            <a:ext cx="8232648" cy="4953000"/>
          </a:xfrm>
        </p:spPr>
        <p:txBody>
          <a:bodyPr>
            <a:noAutofit/>
          </a:bodyPr>
          <a:lstStyle/>
          <a:p>
            <a:pPr marL="0" indent="0">
              <a:buNone/>
            </a:pPr>
            <a:r>
              <a:rPr lang="en-CA" sz="2000" dirty="0" smtClean="0">
                <a:solidFill>
                  <a:srgbClr val="4C898E"/>
                </a:solidFill>
              </a:rPr>
              <a:t>Quality </a:t>
            </a:r>
            <a:r>
              <a:rPr lang="en-CA" sz="2000" dirty="0">
                <a:solidFill>
                  <a:srgbClr val="4C898E"/>
                </a:solidFill>
              </a:rPr>
              <a:t>of care </a:t>
            </a:r>
          </a:p>
          <a:p>
            <a:pPr marL="0" indent="0">
              <a:lnSpc>
                <a:spcPts val="1800"/>
              </a:lnSpc>
              <a:buNone/>
            </a:pPr>
            <a:r>
              <a:rPr lang="en-CA" sz="1400" b="1" dirty="0" smtClean="0"/>
              <a:t>Generally, older Canadians reported having positive experiences with their providers </a:t>
            </a:r>
            <a:br>
              <a:rPr lang="en-CA" sz="1400" b="1" dirty="0" smtClean="0"/>
            </a:br>
            <a:r>
              <a:rPr lang="en-CA" sz="1400" b="1" dirty="0" smtClean="0"/>
              <a:t>that were on par with or better than the international average; however, continuity of care between providers can be improved. </a:t>
            </a:r>
          </a:p>
          <a:p>
            <a:pPr lvl="0">
              <a:lnSpc>
                <a:spcPts val="1800"/>
              </a:lnSpc>
            </a:pPr>
            <a:r>
              <a:rPr lang="en-CA" sz="1400" dirty="0"/>
              <a:t>Older Canadians were more likely </a:t>
            </a:r>
            <a:r>
              <a:rPr lang="en-CA" sz="1400" dirty="0" smtClean="0"/>
              <a:t>on average to </a:t>
            </a:r>
            <a:r>
              <a:rPr lang="en-CA" sz="1400" dirty="0"/>
              <a:t>be encouraged to ask questions (70%) by their regular </a:t>
            </a:r>
            <a:r>
              <a:rPr lang="en-CA" sz="1400" dirty="0" smtClean="0"/>
              <a:t>doctor </a:t>
            </a:r>
            <a:r>
              <a:rPr lang="en-CA" sz="1400" dirty="0"/>
              <a:t>and </a:t>
            </a:r>
            <a:r>
              <a:rPr lang="en-CA" sz="1400" dirty="0" smtClean="0"/>
              <a:t>to be involved </a:t>
            </a:r>
            <a:r>
              <a:rPr lang="en-CA" sz="1400" dirty="0"/>
              <a:t>in treatment plans (79%) by their specialists than older people </a:t>
            </a:r>
            <a:r>
              <a:rPr lang="en-CA" sz="1400" dirty="0" smtClean="0"/>
              <a:t/>
            </a:r>
            <a:br>
              <a:rPr lang="en-CA" sz="1400" dirty="0" smtClean="0"/>
            </a:br>
            <a:r>
              <a:rPr lang="en-CA" sz="1400" dirty="0" smtClean="0"/>
              <a:t>in </a:t>
            </a:r>
            <a:r>
              <a:rPr lang="en-CA" sz="1400" dirty="0"/>
              <a:t>other </a:t>
            </a:r>
            <a:r>
              <a:rPr lang="en-CA" sz="1400" dirty="0" smtClean="0"/>
              <a:t>countries. </a:t>
            </a:r>
            <a:endParaRPr lang="en-CA" sz="1400" b="1" dirty="0"/>
          </a:p>
          <a:p>
            <a:pPr lvl="0">
              <a:lnSpc>
                <a:spcPts val="1800"/>
              </a:lnSpc>
            </a:pPr>
            <a:r>
              <a:rPr lang="en-CA" sz="1400" dirty="0"/>
              <a:t>Most older Canadians </a:t>
            </a:r>
            <a:r>
              <a:rPr lang="en-CA" sz="1400" dirty="0" smtClean="0"/>
              <a:t>were taking </a:t>
            </a:r>
            <a:r>
              <a:rPr lang="en-CA" sz="1400" dirty="0"/>
              <a:t>multiple medications, and they </a:t>
            </a:r>
            <a:r>
              <a:rPr lang="en-CA" sz="1400" dirty="0" smtClean="0"/>
              <a:t>were significantly </a:t>
            </a:r>
            <a:r>
              <a:rPr lang="en-CA" sz="1400" dirty="0"/>
              <a:t>more likely to report having medication reviews (80%) with their care providers than the international average. </a:t>
            </a:r>
            <a:endParaRPr lang="en-CA" sz="1400" dirty="0" smtClean="0"/>
          </a:p>
          <a:p>
            <a:pPr lvl="0">
              <a:lnSpc>
                <a:spcPts val="1800"/>
              </a:lnSpc>
            </a:pPr>
            <a:r>
              <a:rPr lang="en-CA" sz="1400" dirty="0"/>
              <a:t>Older Canadians with chronic conditions were also more likely to have discussions about treatment goals (60%) and adopting healthy lifestyles (e.g., diet, exercise) with their providers </a:t>
            </a:r>
            <a:r>
              <a:rPr lang="en-CA" sz="1400" dirty="0" smtClean="0"/>
              <a:t/>
            </a:r>
            <a:br>
              <a:rPr lang="en-CA" sz="1400" dirty="0" smtClean="0"/>
            </a:br>
            <a:r>
              <a:rPr lang="en-CA" sz="1400" dirty="0" smtClean="0"/>
              <a:t>than </a:t>
            </a:r>
            <a:r>
              <a:rPr lang="en-CA" sz="1400" dirty="0"/>
              <a:t>older people in other countries. However, only 37% had a written plan to self-manage </a:t>
            </a:r>
            <a:r>
              <a:rPr lang="en-CA" sz="1400" dirty="0" smtClean="0"/>
              <a:t/>
            </a:r>
            <a:br>
              <a:rPr lang="en-CA" sz="1400" dirty="0" smtClean="0"/>
            </a:br>
            <a:r>
              <a:rPr lang="en-CA" sz="1400" dirty="0" smtClean="0"/>
              <a:t>their </a:t>
            </a:r>
            <a:r>
              <a:rPr lang="en-CA" sz="1400" dirty="0"/>
              <a:t>conditions. </a:t>
            </a:r>
          </a:p>
          <a:p>
            <a:pPr>
              <a:lnSpc>
                <a:spcPts val="1800"/>
              </a:lnSpc>
            </a:pPr>
            <a:r>
              <a:rPr lang="en-CA" sz="1400" dirty="0"/>
              <a:t>A higher proportion of older Canadians (13%) said that specialists did not have basic information or test results from their family </a:t>
            </a:r>
            <a:r>
              <a:rPr lang="en-CA" sz="1400" dirty="0" smtClean="0"/>
              <a:t>doctor. </a:t>
            </a:r>
            <a:r>
              <a:rPr lang="en-CA" sz="1400" dirty="0"/>
              <a:t>Similarly, 25% said their family </a:t>
            </a:r>
            <a:r>
              <a:rPr lang="en-CA" sz="1400" dirty="0" smtClean="0"/>
              <a:t>doctor </a:t>
            </a:r>
            <a:r>
              <a:rPr lang="en-CA" sz="1400" dirty="0"/>
              <a:t>did not seem to be informed and up to date about the specialist care they had received. These results varied widely across the country, however</a:t>
            </a:r>
            <a:r>
              <a:rPr lang="en-CA" sz="1400" dirty="0" smtClean="0"/>
              <a:t>.</a:t>
            </a:r>
            <a:endParaRPr lang="en-CA" sz="1400" dirty="0"/>
          </a:p>
          <a:p>
            <a:endParaRPr lang="en-CA" dirty="0"/>
          </a:p>
        </p:txBody>
      </p:sp>
      <p:sp>
        <p:nvSpPr>
          <p:cNvPr id="4"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10</a:t>
            </a:fld>
            <a:endParaRPr lang="en-US" dirty="0"/>
          </a:p>
        </p:txBody>
      </p:sp>
    </p:spTree>
    <p:extLst>
      <p:ext uri="{BB962C8B-B14F-4D97-AF65-F5344CB8AC3E}">
        <p14:creationId xmlns:p14="http://schemas.microsoft.com/office/powerpoint/2010/main" val="21757586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4C898E"/>
                </a:solidFill>
              </a:rPr>
              <a:t>Executive summary (cont’d)</a:t>
            </a:r>
            <a:endParaRPr lang="en-CA" sz="2600" dirty="0">
              <a:solidFill>
                <a:srgbClr val="4C898E"/>
              </a:solidFill>
            </a:endParaRPr>
          </a:p>
        </p:txBody>
      </p:sp>
      <p:sp>
        <p:nvSpPr>
          <p:cNvPr id="3" name="Content Placeholder 2"/>
          <p:cNvSpPr>
            <a:spLocks noGrp="1"/>
          </p:cNvSpPr>
          <p:nvPr>
            <p:ph sz="quarter" idx="11"/>
          </p:nvPr>
        </p:nvSpPr>
        <p:spPr>
          <a:xfrm>
            <a:off x="591844" y="1371600"/>
            <a:ext cx="8232648" cy="5217368"/>
          </a:xfrm>
        </p:spPr>
        <p:txBody>
          <a:bodyPr>
            <a:noAutofit/>
          </a:bodyPr>
          <a:lstStyle/>
          <a:p>
            <a:pPr marL="0" lvl="0" indent="0">
              <a:buNone/>
            </a:pPr>
            <a:r>
              <a:rPr lang="en-CA" sz="2000" dirty="0" smtClean="0">
                <a:solidFill>
                  <a:srgbClr val="4C898E"/>
                </a:solidFill>
              </a:rPr>
              <a:t>Perceptions </a:t>
            </a:r>
            <a:r>
              <a:rPr lang="en-CA" sz="2000" dirty="0">
                <a:solidFill>
                  <a:srgbClr val="4C898E"/>
                </a:solidFill>
              </a:rPr>
              <a:t>of health and health care</a:t>
            </a:r>
          </a:p>
          <a:p>
            <a:pPr marL="0" indent="0">
              <a:lnSpc>
                <a:spcPts val="1800"/>
              </a:lnSpc>
              <a:buNone/>
            </a:pPr>
            <a:r>
              <a:rPr lang="en-CA" sz="1400" b="1" dirty="0"/>
              <a:t>While older Canadians </a:t>
            </a:r>
            <a:r>
              <a:rPr lang="en-CA" sz="1400" b="1" dirty="0" smtClean="0"/>
              <a:t>were more </a:t>
            </a:r>
            <a:r>
              <a:rPr lang="en-CA" sz="1400" b="1" dirty="0"/>
              <a:t>likely to feel good about their health, they </a:t>
            </a:r>
            <a:r>
              <a:rPr lang="en-CA" sz="1400" b="1" dirty="0" smtClean="0"/>
              <a:t>were not </a:t>
            </a:r>
            <a:r>
              <a:rPr lang="en-CA" sz="1400" b="1" dirty="0"/>
              <a:t>as optimistic about their health </a:t>
            </a:r>
            <a:r>
              <a:rPr lang="en-CA" sz="1400" b="1" dirty="0" smtClean="0"/>
              <a:t>system.</a:t>
            </a:r>
            <a:endParaRPr lang="en-CA" sz="1400" b="1" dirty="0"/>
          </a:p>
          <a:p>
            <a:pPr>
              <a:lnSpc>
                <a:spcPts val="1800"/>
              </a:lnSpc>
            </a:pPr>
            <a:r>
              <a:rPr lang="en-CA" sz="1400" dirty="0"/>
              <a:t>Slightly more than half of older Canadians said their health was very good or excellent, </a:t>
            </a:r>
            <a:r>
              <a:rPr lang="en-CA" sz="1400" dirty="0" smtClean="0"/>
              <a:t/>
            </a:r>
            <a:br>
              <a:rPr lang="en-CA" sz="1400" dirty="0" smtClean="0"/>
            </a:br>
            <a:r>
              <a:rPr lang="en-CA" sz="1400" dirty="0" smtClean="0"/>
              <a:t>which was significantly </a:t>
            </a:r>
            <a:r>
              <a:rPr lang="en-CA" sz="1400" dirty="0"/>
              <a:t>higher than the international average.</a:t>
            </a:r>
          </a:p>
          <a:p>
            <a:pPr>
              <a:lnSpc>
                <a:spcPts val="1800"/>
              </a:lnSpc>
            </a:pPr>
            <a:r>
              <a:rPr lang="en-CA" sz="1400" dirty="0"/>
              <a:t>More than half also </a:t>
            </a:r>
            <a:r>
              <a:rPr lang="en-CA" sz="1400" dirty="0" smtClean="0"/>
              <a:t>believed </a:t>
            </a:r>
            <a:r>
              <a:rPr lang="en-CA" sz="1400" dirty="0"/>
              <a:t>that fundamental changes are required to fix the health system. While perceptions of the health system </a:t>
            </a:r>
            <a:r>
              <a:rPr lang="en-CA" sz="1400" dirty="0" smtClean="0"/>
              <a:t>had improved </a:t>
            </a:r>
            <a:r>
              <a:rPr lang="en-CA" sz="1400" dirty="0"/>
              <a:t>slightly in the </a:t>
            </a:r>
            <a:r>
              <a:rPr lang="en-CA" sz="1400" dirty="0" smtClean="0"/>
              <a:t>previous 7 years</a:t>
            </a:r>
            <a:r>
              <a:rPr lang="en-CA" sz="1400" dirty="0"/>
              <a:t>, they </a:t>
            </a:r>
            <a:r>
              <a:rPr lang="en-CA" sz="1400" dirty="0" smtClean="0"/>
              <a:t/>
            </a:r>
            <a:br>
              <a:rPr lang="en-CA" sz="1400" dirty="0" smtClean="0"/>
            </a:br>
            <a:r>
              <a:rPr lang="en-CA" sz="1400" dirty="0" smtClean="0"/>
              <a:t>were still </a:t>
            </a:r>
            <a:r>
              <a:rPr lang="en-CA" sz="1400" dirty="0"/>
              <a:t>among the lowest of reporting countries. </a:t>
            </a:r>
          </a:p>
        </p:txBody>
      </p:sp>
      <p:sp>
        <p:nvSpPr>
          <p:cNvPr id="4"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11</a:t>
            </a:fld>
            <a:endParaRPr lang="en-US" dirty="0"/>
          </a:p>
        </p:txBody>
      </p:sp>
    </p:spTree>
    <p:extLst>
      <p:ext uri="{BB962C8B-B14F-4D97-AF65-F5344CB8AC3E}">
        <p14:creationId xmlns:p14="http://schemas.microsoft.com/office/powerpoint/2010/main" val="12538634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CA" sz="2600" dirty="0" smtClean="0">
                <a:solidFill>
                  <a:srgbClr val="4C898E"/>
                </a:solidFill>
              </a:rPr>
              <a:t>Methodological notes</a:t>
            </a:r>
            <a:endParaRPr lang="en-CA" sz="2600" dirty="0">
              <a:solidFill>
                <a:srgbClr val="4C898E"/>
              </a:solidFill>
            </a:endParaRPr>
          </a:p>
        </p:txBody>
      </p:sp>
      <p:sp>
        <p:nvSpPr>
          <p:cNvPr id="6" name="Content Placeholder 5"/>
          <p:cNvSpPr>
            <a:spLocks noGrp="1"/>
          </p:cNvSpPr>
          <p:nvPr>
            <p:ph sz="quarter" idx="11"/>
          </p:nvPr>
        </p:nvSpPr>
        <p:spPr>
          <a:xfrm>
            <a:off x="611560" y="1412776"/>
            <a:ext cx="4392488" cy="4896544"/>
          </a:xfrm>
        </p:spPr>
        <p:txBody>
          <a:bodyPr lIns="91440" tIns="0" rIns="0" bIns="0">
            <a:noAutofit/>
          </a:bodyPr>
          <a:lstStyle/>
          <a:p>
            <a:pPr marL="0" indent="0">
              <a:lnSpc>
                <a:spcPts val="1800"/>
              </a:lnSpc>
              <a:buNone/>
            </a:pPr>
            <a:r>
              <a:rPr lang="en-CA" sz="1400" dirty="0" smtClean="0"/>
              <a:t>The 2014 </a:t>
            </a:r>
            <a:r>
              <a:rPr lang="en-US" sz="1400" dirty="0" smtClean="0"/>
              <a:t>Commonwealth Fund International Health Policy Survey of Older Adults</a:t>
            </a:r>
            <a:r>
              <a:rPr lang="en-CA" sz="1400" dirty="0" smtClean="0"/>
              <a:t> randomly sampled the general population age 55 and older in 11 countries: Australia, Canada, France, Germany, the Netherlands, New Zealand, Norway, Sweden, Switzerland, the United Kingdom and the United States. </a:t>
            </a:r>
          </a:p>
          <a:p>
            <a:pPr marL="0" indent="0">
              <a:lnSpc>
                <a:spcPts val="1800"/>
              </a:lnSpc>
              <a:buNone/>
            </a:pPr>
            <a:r>
              <a:rPr lang="en-CA" sz="1400" dirty="0" smtClean="0"/>
              <a:t>In Canada, interviews were conducted from March through May 2014 by Social Science Research Solutions (SSRS). There were 5,269 respondents. CIHI and CIHR provided funding </a:t>
            </a:r>
            <a:r>
              <a:rPr lang="en-US" sz="1400" dirty="0" smtClean="0"/>
              <a:t>to </a:t>
            </a:r>
            <a:r>
              <a:rPr lang="en-US" sz="1400" dirty="0"/>
              <a:t>ensure a minimum of 250 respondents in each province, allowing for provincial comparisons. Sample sizes were further increased in Quebec, </a:t>
            </a:r>
            <a:r>
              <a:rPr lang="en-US" sz="1400" dirty="0" smtClean="0"/>
              <a:t>Ontario </a:t>
            </a:r>
            <a:r>
              <a:rPr lang="en-US" sz="1400" dirty="0"/>
              <a:t>and Alberta </a:t>
            </a:r>
            <a:r>
              <a:rPr lang="en-US" sz="1400" dirty="0" smtClean="0"/>
              <a:t/>
            </a:r>
            <a:br>
              <a:rPr lang="en-US" sz="1400" dirty="0" smtClean="0"/>
            </a:br>
            <a:r>
              <a:rPr lang="en-US" sz="1400" dirty="0" smtClean="0"/>
              <a:t>with </a:t>
            </a:r>
            <a:r>
              <a:rPr lang="en-US" sz="1400" dirty="0"/>
              <a:t>funding from provincial organizations</a:t>
            </a:r>
            <a:r>
              <a:rPr lang="en-US" sz="1400" dirty="0" smtClean="0"/>
              <a:t>.</a:t>
            </a:r>
            <a:br>
              <a:rPr lang="en-US" sz="1400" dirty="0" smtClean="0"/>
            </a:br>
            <a:r>
              <a:rPr lang="en-CA" sz="1400" dirty="0" smtClean="0"/>
              <a:t>The overall response rate in Canada was 28%.</a:t>
            </a:r>
          </a:p>
          <a:p>
            <a:pPr marL="0" indent="0">
              <a:lnSpc>
                <a:spcPts val="1800"/>
              </a:lnSpc>
              <a:buNone/>
            </a:pPr>
            <a:r>
              <a:rPr lang="en-CA" sz="1400" dirty="0" smtClean="0"/>
              <a:t>For a complete list of sample sizes and response </a:t>
            </a:r>
            <a:br>
              <a:rPr lang="en-CA" sz="1400" dirty="0" smtClean="0"/>
            </a:br>
            <a:r>
              <a:rPr lang="en-CA" sz="1400" dirty="0" smtClean="0"/>
              <a:t>rates from all countries surveyed, please see the accompanying </a:t>
            </a:r>
            <a:r>
              <a:rPr lang="en-CA" sz="1400" dirty="0" smtClean="0">
                <a:hlinkClick r:id="rId3"/>
              </a:rPr>
              <a:t>methodology </a:t>
            </a:r>
            <a:r>
              <a:rPr lang="en-CA" sz="1400" dirty="0" smtClean="0">
                <a:hlinkClick r:id="rId3"/>
              </a:rPr>
              <a:t>notes</a:t>
            </a:r>
            <a:r>
              <a:rPr lang="en-CA" sz="1400" dirty="0" smtClean="0"/>
              <a:t>.</a:t>
            </a:r>
            <a:endParaRPr lang="en-CA" sz="1400" dirty="0" smtClean="0"/>
          </a:p>
        </p:txBody>
      </p:sp>
      <p:sp>
        <p:nvSpPr>
          <p:cNvPr id="3" name="Slide Number Placeholder 2"/>
          <p:cNvSpPr>
            <a:spLocks noGrp="1"/>
          </p:cNvSpPr>
          <p:nvPr>
            <p:ph type="sldNum" sz="quarter" idx="10"/>
          </p:nvPr>
        </p:nvSpPr>
        <p:spPr/>
        <p:txBody>
          <a:bodyPr/>
          <a:lstStyle/>
          <a:p>
            <a:fld id="{5FCC756A-20BE-4B75-95FF-A00C9F1FCD09}" type="slidenum">
              <a:rPr lang="en-US" smtClean="0">
                <a:solidFill>
                  <a:srgbClr val="000000"/>
                </a:solidFill>
              </a:rPr>
              <a:pPr/>
              <a:t>12</a:t>
            </a:fld>
            <a:endParaRPr lang="en-US" dirty="0">
              <a:solidFill>
                <a:srgbClr val="00000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3246545088"/>
              </p:ext>
            </p:extLst>
          </p:nvPr>
        </p:nvGraphicFramePr>
        <p:xfrm>
          <a:off x="5220072" y="1488152"/>
          <a:ext cx="3528392" cy="4271772"/>
        </p:xfrm>
        <a:graphic>
          <a:graphicData uri="http://schemas.openxmlformats.org/drawingml/2006/table">
            <a:tbl>
              <a:tblPr firstRow="1" firstCol="1" bandRow="1">
                <a:tableStyleId>{7DF18680-E054-41AD-8BC1-D1AEF772440D}</a:tableStyleId>
              </a:tblPr>
              <a:tblGrid>
                <a:gridCol w="1656184"/>
                <a:gridCol w="864096"/>
                <a:gridCol w="1008112"/>
              </a:tblGrid>
              <a:tr h="394751">
                <a:tc>
                  <a:txBody>
                    <a:bodyPr/>
                    <a:lstStyle/>
                    <a:p>
                      <a:pPr marL="45720" algn="l">
                        <a:lnSpc>
                          <a:spcPct val="100000"/>
                        </a:lnSpc>
                        <a:spcAft>
                          <a:spcPts val="0"/>
                        </a:spcAft>
                      </a:pPr>
                      <a:r>
                        <a:rPr lang="en-CA" sz="1100" dirty="0">
                          <a:solidFill>
                            <a:schemeClr val="bg1"/>
                          </a:solidFill>
                          <a:effectLst/>
                        </a:rPr>
                        <a:t>Provinces and </a:t>
                      </a:r>
                      <a:r>
                        <a:rPr lang="en-CA" sz="1100" dirty="0" smtClean="0">
                          <a:solidFill>
                            <a:schemeClr val="bg1"/>
                          </a:solidFill>
                          <a:effectLst/>
                        </a:rPr>
                        <a:t>territories</a:t>
                      </a:r>
                      <a:endParaRPr lang="en-CA" sz="1100" dirty="0">
                        <a:solidFill>
                          <a:schemeClr val="bg1"/>
                        </a:solidFill>
                        <a:effectLst/>
                        <a:latin typeface="Arial"/>
                        <a:ea typeface="Arial"/>
                      </a:endParaRPr>
                    </a:p>
                  </a:txBody>
                  <a:tcPr marL="45720" marR="45720" anchor="b">
                    <a:lnL w="1270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B8B8E"/>
                    </a:solidFill>
                  </a:tcPr>
                </a:tc>
                <a:tc>
                  <a:txBody>
                    <a:bodyPr/>
                    <a:lstStyle/>
                    <a:p>
                      <a:pPr marL="0" algn="l">
                        <a:lnSpc>
                          <a:spcPct val="115000"/>
                        </a:lnSpc>
                        <a:spcAft>
                          <a:spcPts val="0"/>
                        </a:spcAft>
                      </a:pPr>
                      <a:r>
                        <a:rPr lang="en-CA" sz="1100" dirty="0" smtClean="0">
                          <a:solidFill>
                            <a:schemeClr val="bg1"/>
                          </a:solidFill>
                          <a:effectLst/>
                          <a:latin typeface="+mn-lt"/>
                          <a:ea typeface="+mn-ea"/>
                        </a:rPr>
                        <a:t>Number</a:t>
                      </a:r>
                      <a:r>
                        <a:rPr lang="en-CA" sz="1100" baseline="0" dirty="0" smtClean="0">
                          <a:solidFill>
                            <a:schemeClr val="bg1"/>
                          </a:solidFill>
                          <a:effectLst/>
                          <a:latin typeface="+mn-lt"/>
                          <a:ea typeface="+mn-ea"/>
                        </a:rPr>
                        <a:t> of interviews</a:t>
                      </a:r>
                      <a:endParaRPr lang="en-CA" sz="1100" dirty="0">
                        <a:solidFill>
                          <a:schemeClr val="bg1"/>
                        </a:solidFill>
                        <a:effectLst/>
                        <a:latin typeface="+mn-lt"/>
                        <a:ea typeface="Arial"/>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B8B8E"/>
                    </a:solidFill>
                  </a:tcPr>
                </a:tc>
                <a:tc>
                  <a:txBody>
                    <a:bodyPr/>
                    <a:lstStyle/>
                    <a:p>
                      <a:pPr marL="45720" algn="ctr">
                        <a:lnSpc>
                          <a:spcPct val="100000"/>
                        </a:lnSpc>
                        <a:spcAft>
                          <a:spcPts val="0"/>
                        </a:spcAft>
                      </a:pPr>
                      <a:r>
                        <a:rPr lang="en-CA" sz="1100" dirty="0">
                          <a:solidFill>
                            <a:schemeClr val="bg1"/>
                          </a:solidFill>
                          <a:effectLst/>
                        </a:rPr>
                        <a:t>Percentage </a:t>
                      </a:r>
                      <a:r>
                        <a:rPr lang="en-CA" sz="1100" dirty="0" smtClean="0">
                          <a:solidFill>
                            <a:schemeClr val="bg1"/>
                          </a:solidFill>
                          <a:effectLst/>
                        </a:rPr>
                        <a:t>distribution</a:t>
                      </a:r>
                      <a:endParaRPr lang="en-CA" sz="1100" dirty="0">
                        <a:solidFill>
                          <a:schemeClr val="bg1"/>
                        </a:solidFill>
                        <a:effectLst/>
                        <a:latin typeface="Arial"/>
                        <a:ea typeface="Arial"/>
                      </a:endParaRPr>
                    </a:p>
                  </a:txBody>
                  <a:tcPr marL="45720" marR="45720" anchor="b">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B8B8E"/>
                    </a:solidFill>
                  </a:tcPr>
                </a:tc>
              </a:tr>
              <a:tr h="397337">
                <a:tc>
                  <a:txBody>
                    <a:bodyPr/>
                    <a:lstStyle/>
                    <a:p>
                      <a:pPr marL="45720">
                        <a:lnSpc>
                          <a:spcPct val="100000"/>
                        </a:lnSpc>
                        <a:spcAft>
                          <a:spcPts val="0"/>
                        </a:spcAft>
                      </a:pPr>
                      <a:r>
                        <a:rPr lang="en-CA" sz="1100" dirty="0" smtClean="0">
                          <a:solidFill>
                            <a:schemeClr val="tx1"/>
                          </a:solidFill>
                          <a:effectLst/>
                        </a:rPr>
                        <a:t>Newfoundland</a:t>
                      </a:r>
                      <a:r>
                        <a:rPr lang="en-CA" sz="1100" baseline="0" dirty="0" smtClean="0">
                          <a:solidFill>
                            <a:schemeClr val="tx1"/>
                          </a:solidFill>
                          <a:effectLst/>
                        </a:rPr>
                        <a:t> </a:t>
                      </a:r>
                      <a:br>
                        <a:rPr lang="en-CA" sz="1100" baseline="0" dirty="0" smtClean="0">
                          <a:solidFill>
                            <a:schemeClr val="tx1"/>
                          </a:solidFill>
                          <a:effectLst/>
                        </a:rPr>
                      </a:br>
                      <a:r>
                        <a:rPr lang="en-CA" sz="1100" dirty="0" smtClean="0">
                          <a:solidFill>
                            <a:schemeClr val="tx1"/>
                          </a:solidFill>
                          <a:effectLst/>
                        </a:rPr>
                        <a:t>and </a:t>
                      </a:r>
                      <a:r>
                        <a:rPr lang="en-CA" sz="1100" dirty="0">
                          <a:solidFill>
                            <a:schemeClr val="tx1"/>
                          </a:solidFill>
                          <a:effectLst/>
                        </a:rPr>
                        <a:t>Labrador</a:t>
                      </a:r>
                      <a:endParaRPr lang="en-CA" sz="1100" dirty="0">
                        <a:solidFill>
                          <a:schemeClr val="tx1"/>
                        </a:solidFill>
                        <a:effectLst/>
                        <a:latin typeface="Arial"/>
                        <a:ea typeface="Arial"/>
                      </a:endParaRPr>
                    </a:p>
                  </a:txBody>
                  <a:tcPr marL="45720" marR="45720">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1" indent="0" algn="r">
                        <a:lnSpc>
                          <a:spcPct val="100000"/>
                        </a:lnSpc>
                        <a:spcAft>
                          <a:spcPts val="0"/>
                        </a:spcAft>
                        <a:tabLst>
                          <a:tab pos="457200" algn="l"/>
                          <a:tab pos="2286000" algn="r"/>
                        </a:tabLst>
                      </a:pPr>
                      <a:r>
                        <a:rPr lang="en-CA" sz="1100" dirty="0" smtClean="0">
                          <a:solidFill>
                            <a:schemeClr val="tx1"/>
                          </a:solidFill>
                          <a:effectLst/>
                        </a:rPr>
                        <a:t>252</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45720" algn="r">
                        <a:lnSpc>
                          <a:spcPct val="100000"/>
                        </a:lnSpc>
                        <a:spcAft>
                          <a:spcPts val="0"/>
                        </a:spcAft>
                        <a:tabLst>
                          <a:tab pos="2286000" algn="r"/>
                        </a:tabLst>
                      </a:pPr>
                      <a:r>
                        <a:rPr lang="en-CA" sz="1100" dirty="0">
                          <a:solidFill>
                            <a:schemeClr val="tx1"/>
                          </a:solidFill>
                          <a:effectLst/>
                        </a:rPr>
                        <a:t>5%</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3496">
                <a:tc>
                  <a:txBody>
                    <a:bodyPr/>
                    <a:lstStyle/>
                    <a:p>
                      <a:pPr marL="45720">
                        <a:lnSpc>
                          <a:spcPct val="100000"/>
                        </a:lnSpc>
                        <a:spcAft>
                          <a:spcPts val="0"/>
                        </a:spcAft>
                      </a:pPr>
                      <a:r>
                        <a:rPr lang="en-CA" sz="1100" dirty="0">
                          <a:solidFill>
                            <a:schemeClr val="tx1"/>
                          </a:solidFill>
                          <a:effectLst/>
                        </a:rPr>
                        <a:t>Prince Edward Island</a:t>
                      </a:r>
                      <a:endParaRPr lang="en-CA" sz="1100" dirty="0">
                        <a:solidFill>
                          <a:schemeClr val="tx1"/>
                        </a:solidFill>
                        <a:effectLst/>
                        <a:latin typeface="Arial"/>
                        <a:ea typeface="Arial"/>
                      </a:endParaRPr>
                    </a:p>
                  </a:txBody>
                  <a:tcPr marL="45720" marR="45720">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1" algn="r">
                        <a:lnSpc>
                          <a:spcPct val="100000"/>
                        </a:lnSpc>
                        <a:spcAft>
                          <a:spcPts val="0"/>
                        </a:spcAft>
                        <a:tabLst>
                          <a:tab pos="2286000" algn="r"/>
                        </a:tabLst>
                      </a:pPr>
                      <a:r>
                        <a:rPr lang="en-CA" sz="1100" dirty="0" smtClean="0">
                          <a:solidFill>
                            <a:schemeClr val="tx1"/>
                          </a:solidFill>
                          <a:effectLst/>
                        </a:rPr>
                        <a:t>261</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45720" algn="r">
                        <a:lnSpc>
                          <a:spcPct val="100000"/>
                        </a:lnSpc>
                        <a:spcAft>
                          <a:spcPts val="0"/>
                        </a:spcAft>
                        <a:tabLst>
                          <a:tab pos="2286000" algn="r"/>
                        </a:tabLst>
                      </a:pPr>
                      <a:r>
                        <a:rPr lang="en-CA" sz="1100" dirty="0">
                          <a:solidFill>
                            <a:schemeClr val="tx1"/>
                          </a:solidFill>
                          <a:effectLst/>
                        </a:rPr>
                        <a:t>5%</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1070">
                <a:tc>
                  <a:txBody>
                    <a:bodyPr/>
                    <a:lstStyle/>
                    <a:p>
                      <a:pPr marL="45720">
                        <a:lnSpc>
                          <a:spcPct val="100000"/>
                        </a:lnSpc>
                        <a:spcAft>
                          <a:spcPts val="0"/>
                        </a:spcAft>
                      </a:pPr>
                      <a:r>
                        <a:rPr lang="en-CA" sz="1100" dirty="0">
                          <a:solidFill>
                            <a:schemeClr val="tx1"/>
                          </a:solidFill>
                          <a:effectLst/>
                        </a:rPr>
                        <a:t>Nova Scotia</a:t>
                      </a:r>
                      <a:endParaRPr lang="en-CA" sz="1100" dirty="0">
                        <a:solidFill>
                          <a:schemeClr val="tx1"/>
                        </a:solidFill>
                        <a:effectLst/>
                        <a:latin typeface="Arial"/>
                        <a:ea typeface="Arial"/>
                      </a:endParaRPr>
                    </a:p>
                  </a:txBody>
                  <a:tcPr marL="45720" marR="45720">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1" algn="r">
                        <a:lnSpc>
                          <a:spcPct val="100000"/>
                        </a:lnSpc>
                        <a:spcAft>
                          <a:spcPts val="0"/>
                        </a:spcAft>
                        <a:tabLst>
                          <a:tab pos="2286000" algn="r"/>
                        </a:tabLst>
                      </a:pPr>
                      <a:r>
                        <a:rPr lang="en-CA" sz="1100" dirty="0" smtClean="0">
                          <a:solidFill>
                            <a:schemeClr val="tx1"/>
                          </a:solidFill>
                          <a:effectLst/>
                        </a:rPr>
                        <a:t>258</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45720" algn="r">
                        <a:lnSpc>
                          <a:spcPct val="100000"/>
                        </a:lnSpc>
                        <a:spcAft>
                          <a:spcPts val="0"/>
                        </a:spcAft>
                        <a:tabLst>
                          <a:tab pos="2286000" algn="r"/>
                        </a:tabLst>
                      </a:pPr>
                      <a:r>
                        <a:rPr lang="en-CA" sz="1100" dirty="0">
                          <a:solidFill>
                            <a:schemeClr val="tx1"/>
                          </a:solidFill>
                          <a:effectLst/>
                        </a:rPr>
                        <a:t>5%</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1070">
                <a:tc>
                  <a:txBody>
                    <a:bodyPr/>
                    <a:lstStyle/>
                    <a:p>
                      <a:pPr marL="45720">
                        <a:lnSpc>
                          <a:spcPct val="100000"/>
                        </a:lnSpc>
                        <a:spcAft>
                          <a:spcPts val="0"/>
                        </a:spcAft>
                      </a:pPr>
                      <a:r>
                        <a:rPr lang="en-CA" sz="1100" dirty="0">
                          <a:solidFill>
                            <a:schemeClr val="tx1"/>
                          </a:solidFill>
                          <a:effectLst/>
                        </a:rPr>
                        <a:t>New Brunswick</a:t>
                      </a:r>
                      <a:endParaRPr lang="en-CA" sz="1100" dirty="0">
                        <a:solidFill>
                          <a:schemeClr val="tx1"/>
                        </a:solidFill>
                        <a:effectLst/>
                        <a:latin typeface="Arial"/>
                        <a:ea typeface="Arial"/>
                      </a:endParaRPr>
                    </a:p>
                  </a:txBody>
                  <a:tcPr marL="45720" marR="45720">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1" algn="r">
                        <a:lnSpc>
                          <a:spcPct val="100000"/>
                        </a:lnSpc>
                        <a:spcAft>
                          <a:spcPts val="0"/>
                        </a:spcAft>
                        <a:tabLst>
                          <a:tab pos="2286000" algn="r"/>
                        </a:tabLst>
                      </a:pPr>
                      <a:r>
                        <a:rPr lang="en-CA" sz="1100" dirty="0" smtClean="0">
                          <a:solidFill>
                            <a:schemeClr val="tx1"/>
                          </a:solidFill>
                          <a:effectLst/>
                        </a:rPr>
                        <a:t>277</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45720" algn="r">
                        <a:lnSpc>
                          <a:spcPct val="100000"/>
                        </a:lnSpc>
                        <a:spcAft>
                          <a:spcPts val="0"/>
                        </a:spcAft>
                        <a:tabLst>
                          <a:tab pos="2286000" algn="r"/>
                        </a:tabLst>
                      </a:pPr>
                      <a:r>
                        <a:rPr lang="en-CA" sz="1100" dirty="0">
                          <a:solidFill>
                            <a:schemeClr val="tx1"/>
                          </a:solidFill>
                          <a:effectLst/>
                        </a:rPr>
                        <a:t>5%</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1070">
                <a:tc>
                  <a:txBody>
                    <a:bodyPr/>
                    <a:lstStyle/>
                    <a:p>
                      <a:pPr marL="45720">
                        <a:lnSpc>
                          <a:spcPct val="100000"/>
                        </a:lnSpc>
                        <a:spcAft>
                          <a:spcPts val="0"/>
                        </a:spcAft>
                      </a:pPr>
                      <a:r>
                        <a:rPr lang="en-CA" sz="1100" dirty="0">
                          <a:solidFill>
                            <a:schemeClr val="tx1"/>
                          </a:solidFill>
                          <a:effectLst/>
                        </a:rPr>
                        <a:t>Quebec</a:t>
                      </a:r>
                      <a:endParaRPr lang="en-CA" sz="1100" dirty="0">
                        <a:solidFill>
                          <a:schemeClr val="tx1"/>
                        </a:solidFill>
                        <a:effectLst/>
                        <a:latin typeface="Arial"/>
                        <a:ea typeface="Arial"/>
                      </a:endParaRPr>
                    </a:p>
                  </a:txBody>
                  <a:tcPr marL="45720" marR="45720">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1" algn="r">
                        <a:lnSpc>
                          <a:spcPct val="100000"/>
                        </a:lnSpc>
                        <a:spcAft>
                          <a:spcPts val="0"/>
                        </a:spcAft>
                        <a:tabLst>
                          <a:tab pos="2286000" algn="r"/>
                        </a:tabLst>
                      </a:pPr>
                      <a:r>
                        <a:rPr lang="en-CA" sz="1100" dirty="0" smtClean="0">
                          <a:solidFill>
                            <a:schemeClr val="tx1"/>
                          </a:solidFill>
                          <a:effectLst/>
                        </a:rPr>
                        <a:t>1,006</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45720" algn="r">
                        <a:lnSpc>
                          <a:spcPct val="100000"/>
                        </a:lnSpc>
                        <a:spcAft>
                          <a:spcPts val="0"/>
                        </a:spcAft>
                        <a:tabLst>
                          <a:tab pos="2286000" algn="r"/>
                        </a:tabLst>
                      </a:pPr>
                      <a:r>
                        <a:rPr lang="en-CA" sz="1100" dirty="0">
                          <a:solidFill>
                            <a:schemeClr val="tx1"/>
                          </a:solidFill>
                          <a:effectLst/>
                        </a:rPr>
                        <a:t>19%</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1070">
                <a:tc>
                  <a:txBody>
                    <a:bodyPr/>
                    <a:lstStyle/>
                    <a:p>
                      <a:pPr marL="45720">
                        <a:lnSpc>
                          <a:spcPct val="100000"/>
                        </a:lnSpc>
                        <a:spcAft>
                          <a:spcPts val="0"/>
                        </a:spcAft>
                      </a:pPr>
                      <a:r>
                        <a:rPr lang="en-CA" sz="1100" dirty="0">
                          <a:solidFill>
                            <a:schemeClr val="tx1"/>
                          </a:solidFill>
                          <a:effectLst/>
                        </a:rPr>
                        <a:t>Ontario</a:t>
                      </a:r>
                      <a:endParaRPr lang="en-CA" sz="1100" dirty="0">
                        <a:solidFill>
                          <a:schemeClr val="tx1"/>
                        </a:solidFill>
                        <a:effectLst/>
                        <a:latin typeface="Arial"/>
                        <a:ea typeface="Arial"/>
                      </a:endParaRPr>
                    </a:p>
                  </a:txBody>
                  <a:tcPr marL="45720" marR="45720">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1" algn="r">
                        <a:lnSpc>
                          <a:spcPct val="100000"/>
                        </a:lnSpc>
                        <a:spcAft>
                          <a:spcPts val="0"/>
                        </a:spcAft>
                        <a:tabLst>
                          <a:tab pos="2286000" algn="r"/>
                        </a:tabLst>
                      </a:pPr>
                      <a:r>
                        <a:rPr lang="en-CA" sz="1100" dirty="0" smtClean="0">
                          <a:solidFill>
                            <a:schemeClr val="tx1"/>
                          </a:solidFill>
                          <a:effectLst/>
                        </a:rPr>
                        <a:t>1,502</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45720" algn="r">
                        <a:lnSpc>
                          <a:spcPct val="100000"/>
                        </a:lnSpc>
                        <a:spcAft>
                          <a:spcPts val="0"/>
                        </a:spcAft>
                        <a:tabLst>
                          <a:tab pos="2286000" algn="r"/>
                        </a:tabLst>
                      </a:pPr>
                      <a:r>
                        <a:rPr lang="en-CA" sz="1100" dirty="0">
                          <a:solidFill>
                            <a:schemeClr val="tx1"/>
                          </a:solidFill>
                          <a:effectLst/>
                        </a:rPr>
                        <a:t>29%</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1070">
                <a:tc>
                  <a:txBody>
                    <a:bodyPr/>
                    <a:lstStyle/>
                    <a:p>
                      <a:pPr marL="45720">
                        <a:lnSpc>
                          <a:spcPct val="100000"/>
                        </a:lnSpc>
                        <a:spcAft>
                          <a:spcPts val="0"/>
                        </a:spcAft>
                      </a:pPr>
                      <a:r>
                        <a:rPr lang="en-CA" sz="1100" dirty="0">
                          <a:solidFill>
                            <a:schemeClr val="tx1"/>
                          </a:solidFill>
                          <a:effectLst/>
                        </a:rPr>
                        <a:t>Manitoba</a:t>
                      </a:r>
                      <a:endParaRPr lang="en-CA" sz="1100" dirty="0">
                        <a:solidFill>
                          <a:schemeClr val="tx1"/>
                        </a:solidFill>
                        <a:effectLst/>
                        <a:latin typeface="Arial"/>
                        <a:ea typeface="Arial"/>
                      </a:endParaRPr>
                    </a:p>
                  </a:txBody>
                  <a:tcPr marL="45720" marR="45720">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1" algn="r">
                        <a:lnSpc>
                          <a:spcPct val="100000"/>
                        </a:lnSpc>
                        <a:spcAft>
                          <a:spcPts val="0"/>
                        </a:spcAft>
                        <a:tabLst>
                          <a:tab pos="2286000" algn="r"/>
                        </a:tabLst>
                      </a:pPr>
                      <a:r>
                        <a:rPr lang="en-CA" sz="1100" dirty="0" smtClean="0">
                          <a:solidFill>
                            <a:schemeClr val="tx1"/>
                          </a:solidFill>
                          <a:effectLst/>
                        </a:rPr>
                        <a:t>252</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45720" algn="r">
                        <a:lnSpc>
                          <a:spcPct val="100000"/>
                        </a:lnSpc>
                        <a:spcAft>
                          <a:spcPts val="0"/>
                        </a:spcAft>
                        <a:tabLst>
                          <a:tab pos="2286000" algn="r"/>
                        </a:tabLst>
                      </a:pPr>
                      <a:r>
                        <a:rPr lang="en-CA" sz="1100" dirty="0">
                          <a:solidFill>
                            <a:schemeClr val="tx1"/>
                          </a:solidFill>
                          <a:effectLst/>
                        </a:rPr>
                        <a:t>5%</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1070">
                <a:tc>
                  <a:txBody>
                    <a:bodyPr/>
                    <a:lstStyle/>
                    <a:p>
                      <a:pPr marL="45720">
                        <a:lnSpc>
                          <a:spcPct val="100000"/>
                        </a:lnSpc>
                        <a:spcAft>
                          <a:spcPts val="0"/>
                        </a:spcAft>
                      </a:pPr>
                      <a:r>
                        <a:rPr lang="en-CA" sz="1100" dirty="0">
                          <a:solidFill>
                            <a:schemeClr val="tx1"/>
                          </a:solidFill>
                          <a:effectLst/>
                        </a:rPr>
                        <a:t>Saskatchewan</a:t>
                      </a:r>
                      <a:endParaRPr lang="en-CA" sz="1100" dirty="0">
                        <a:solidFill>
                          <a:schemeClr val="tx1"/>
                        </a:solidFill>
                        <a:effectLst/>
                        <a:latin typeface="Arial"/>
                        <a:ea typeface="Arial"/>
                      </a:endParaRPr>
                    </a:p>
                  </a:txBody>
                  <a:tcPr marL="45720" marR="45720">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1" algn="r">
                        <a:lnSpc>
                          <a:spcPct val="100000"/>
                        </a:lnSpc>
                        <a:spcAft>
                          <a:spcPts val="0"/>
                        </a:spcAft>
                        <a:tabLst>
                          <a:tab pos="2286000" algn="r"/>
                        </a:tabLst>
                      </a:pPr>
                      <a:r>
                        <a:rPr lang="en-CA" sz="1100" dirty="0" smtClean="0">
                          <a:solidFill>
                            <a:schemeClr val="tx1"/>
                          </a:solidFill>
                          <a:effectLst/>
                        </a:rPr>
                        <a:t>254</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45720" algn="r">
                        <a:lnSpc>
                          <a:spcPct val="100000"/>
                        </a:lnSpc>
                        <a:spcAft>
                          <a:spcPts val="0"/>
                        </a:spcAft>
                        <a:tabLst>
                          <a:tab pos="2286000" algn="r"/>
                        </a:tabLst>
                      </a:pPr>
                      <a:r>
                        <a:rPr lang="en-CA" sz="1100" dirty="0">
                          <a:solidFill>
                            <a:schemeClr val="tx1"/>
                          </a:solidFill>
                          <a:effectLst/>
                        </a:rPr>
                        <a:t>5%</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1070">
                <a:tc>
                  <a:txBody>
                    <a:bodyPr/>
                    <a:lstStyle/>
                    <a:p>
                      <a:pPr marL="45720">
                        <a:lnSpc>
                          <a:spcPct val="100000"/>
                        </a:lnSpc>
                        <a:spcAft>
                          <a:spcPts val="0"/>
                        </a:spcAft>
                      </a:pPr>
                      <a:r>
                        <a:rPr lang="en-CA" sz="1100" dirty="0">
                          <a:solidFill>
                            <a:schemeClr val="tx1"/>
                          </a:solidFill>
                          <a:effectLst/>
                        </a:rPr>
                        <a:t>Alberta</a:t>
                      </a:r>
                      <a:endParaRPr lang="en-CA" sz="1100" dirty="0">
                        <a:solidFill>
                          <a:schemeClr val="tx1"/>
                        </a:solidFill>
                        <a:effectLst/>
                        <a:latin typeface="Arial"/>
                        <a:ea typeface="Arial"/>
                      </a:endParaRPr>
                    </a:p>
                  </a:txBody>
                  <a:tcPr marL="45720" marR="45720">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1" algn="r">
                        <a:lnSpc>
                          <a:spcPct val="100000"/>
                        </a:lnSpc>
                        <a:spcAft>
                          <a:spcPts val="0"/>
                        </a:spcAft>
                        <a:tabLst>
                          <a:tab pos="2286000" algn="r"/>
                        </a:tabLst>
                      </a:pPr>
                      <a:r>
                        <a:rPr lang="en-CA" sz="1100" dirty="0" smtClean="0">
                          <a:solidFill>
                            <a:schemeClr val="tx1"/>
                          </a:solidFill>
                          <a:effectLst/>
                        </a:rPr>
                        <a:t>953</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45720" algn="r">
                        <a:lnSpc>
                          <a:spcPct val="100000"/>
                        </a:lnSpc>
                        <a:spcAft>
                          <a:spcPts val="0"/>
                        </a:spcAft>
                        <a:tabLst>
                          <a:tab pos="2286000" algn="r"/>
                        </a:tabLst>
                      </a:pPr>
                      <a:r>
                        <a:rPr lang="en-CA" sz="1100" dirty="0">
                          <a:solidFill>
                            <a:schemeClr val="tx1"/>
                          </a:solidFill>
                          <a:effectLst/>
                        </a:rPr>
                        <a:t>18%</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1070">
                <a:tc>
                  <a:txBody>
                    <a:bodyPr/>
                    <a:lstStyle/>
                    <a:p>
                      <a:pPr marL="45720">
                        <a:lnSpc>
                          <a:spcPct val="100000"/>
                        </a:lnSpc>
                        <a:spcAft>
                          <a:spcPts val="0"/>
                        </a:spcAft>
                      </a:pPr>
                      <a:r>
                        <a:rPr lang="en-CA" sz="1100" dirty="0">
                          <a:solidFill>
                            <a:schemeClr val="tx1"/>
                          </a:solidFill>
                          <a:effectLst/>
                        </a:rPr>
                        <a:t>British Columbia</a:t>
                      </a:r>
                      <a:endParaRPr lang="en-CA" sz="1100" dirty="0">
                        <a:solidFill>
                          <a:schemeClr val="tx1"/>
                        </a:solidFill>
                        <a:effectLst/>
                        <a:latin typeface="Arial"/>
                        <a:ea typeface="Arial"/>
                      </a:endParaRPr>
                    </a:p>
                  </a:txBody>
                  <a:tcPr marL="45720" marR="45720">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1" algn="r">
                        <a:lnSpc>
                          <a:spcPct val="100000"/>
                        </a:lnSpc>
                        <a:spcAft>
                          <a:spcPts val="0"/>
                        </a:spcAft>
                        <a:tabLst>
                          <a:tab pos="2286000" algn="r"/>
                        </a:tabLst>
                      </a:pPr>
                      <a:r>
                        <a:rPr lang="en-CA" sz="1100" dirty="0" smtClean="0">
                          <a:solidFill>
                            <a:schemeClr val="tx1"/>
                          </a:solidFill>
                          <a:effectLst/>
                        </a:rPr>
                        <a:t>250</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45720" algn="r">
                        <a:lnSpc>
                          <a:spcPct val="100000"/>
                        </a:lnSpc>
                        <a:spcAft>
                          <a:spcPts val="0"/>
                        </a:spcAft>
                        <a:tabLst>
                          <a:tab pos="2286000" algn="r"/>
                        </a:tabLst>
                      </a:pPr>
                      <a:r>
                        <a:rPr lang="en-CA" sz="1100" dirty="0">
                          <a:solidFill>
                            <a:schemeClr val="tx1"/>
                          </a:solidFill>
                          <a:effectLst/>
                        </a:rPr>
                        <a:t>5%</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1070">
                <a:tc>
                  <a:txBody>
                    <a:bodyPr/>
                    <a:lstStyle/>
                    <a:p>
                      <a:pPr marL="45720">
                        <a:lnSpc>
                          <a:spcPct val="100000"/>
                        </a:lnSpc>
                        <a:spcAft>
                          <a:spcPts val="0"/>
                        </a:spcAft>
                      </a:pPr>
                      <a:r>
                        <a:rPr lang="en-CA" sz="1100" dirty="0">
                          <a:solidFill>
                            <a:schemeClr val="tx1"/>
                          </a:solidFill>
                          <a:effectLst/>
                        </a:rPr>
                        <a:t>Yukon</a:t>
                      </a:r>
                      <a:endParaRPr lang="en-CA" sz="1100" dirty="0">
                        <a:solidFill>
                          <a:schemeClr val="tx1"/>
                        </a:solidFill>
                        <a:effectLst/>
                        <a:latin typeface="Arial"/>
                        <a:ea typeface="Arial"/>
                      </a:endParaRPr>
                    </a:p>
                  </a:txBody>
                  <a:tcPr marL="45720" marR="45720">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1" algn="r">
                        <a:lnSpc>
                          <a:spcPct val="100000"/>
                        </a:lnSpc>
                        <a:spcAft>
                          <a:spcPts val="0"/>
                        </a:spcAft>
                        <a:tabLst>
                          <a:tab pos="2286000" algn="r"/>
                        </a:tabLst>
                      </a:pPr>
                      <a:r>
                        <a:rPr lang="en-CA" sz="1100" dirty="0" smtClean="0">
                          <a:solidFill>
                            <a:schemeClr val="tx1"/>
                          </a:solidFill>
                          <a:effectLst/>
                        </a:rPr>
                        <a:t>3</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45720" algn="r">
                        <a:lnSpc>
                          <a:spcPct val="100000"/>
                        </a:lnSpc>
                        <a:spcAft>
                          <a:spcPts val="0"/>
                        </a:spcAft>
                        <a:tabLst>
                          <a:tab pos="2286000" algn="r"/>
                        </a:tabLst>
                      </a:pPr>
                      <a:r>
                        <a:rPr lang="en-CA" sz="1100" dirty="0">
                          <a:solidFill>
                            <a:schemeClr val="tx1"/>
                          </a:solidFill>
                          <a:effectLst/>
                        </a:rPr>
                        <a:t>0%</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42618">
                <a:tc>
                  <a:txBody>
                    <a:bodyPr/>
                    <a:lstStyle/>
                    <a:p>
                      <a:pPr marL="45720">
                        <a:lnSpc>
                          <a:spcPct val="100000"/>
                        </a:lnSpc>
                        <a:spcAft>
                          <a:spcPts val="0"/>
                        </a:spcAft>
                      </a:pPr>
                      <a:r>
                        <a:rPr lang="en-CA" sz="1100" dirty="0">
                          <a:solidFill>
                            <a:schemeClr val="tx1"/>
                          </a:solidFill>
                          <a:effectLst/>
                        </a:rPr>
                        <a:t>Northwest Territories</a:t>
                      </a:r>
                      <a:endParaRPr lang="en-CA" sz="1100" dirty="0">
                        <a:solidFill>
                          <a:schemeClr val="tx1"/>
                        </a:solidFill>
                        <a:effectLst/>
                        <a:latin typeface="Arial"/>
                        <a:ea typeface="Arial"/>
                      </a:endParaRPr>
                    </a:p>
                  </a:txBody>
                  <a:tcPr marL="45720" marR="45720">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1" algn="r">
                        <a:lnSpc>
                          <a:spcPct val="100000"/>
                        </a:lnSpc>
                        <a:spcAft>
                          <a:spcPts val="0"/>
                        </a:spcAft>
                        <a:tabLst>
                          <a:tab pos="2286000" algn="r"/>
                        </a:tabLst>
                      </a:pPr>
                      <a:r>
                        <a:rPr lang="en-CA" sz="1100" dirty="0" smtClean="0">
                          <a:solidFill>
                            <a:schemeClr val="tx1"/>
                          </a:solidFill>
                          <a:effectLst/>
                        </a:rPr>
                        <a:t>1</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45720" algn="r">
                        <a:lnSpc>
                          <a:spcPct val="100000"/>
                        </a:lnSpc>
                        <a:spcAft>
                          <a:spcPts val="0"/>
                        </a:spcAft>
                        <a:tabLst>
                          <a:tab pos="2286000" algn="r"/>
                        </a:tabLst>
                      </a:pPr>
                      <a:r>
                        <a:rPr lang="en-CA" sz="1100" dirty="0">
                          <a:solidFill>
                            <a:schemeClr val="tx1"/>
                          </a:solidFill>
                          <a:effectLst/>
                        </a:rPr>
                        <a:t>0%</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1070">
                <a:tc>
                  <a:txBody>
                    <a:bodyPr/>
                    <a:lstStyle/>
                    <a:p>
                      <a:pPr marL="45720">
                        <a:lnSpc>
                          <a:spcPct val="100000"/>
                        </a:lnSpc>
                        <a:spcAft>
                          <a:spcPts val="0"/>
                        </a:spcAft>
                      </a:pPr>
                      <a:r>
                        <a:rPr lang="en-CA" sz="1100" dirty="0">
                          <a:solidFill>
                            <a:schemeClr val="tx1"/>
                          </a:solidFill>
                          <a:effectLst/>
                        </a:rPr>
                        <a:t>Nunavut</a:t>
                      </a:r>
                      <a:endParaRPr lang="en-CA" sz="1100" dirty="0">
                        <a:solidFill>
                          <a:schemeClr val="tx1"/>
                        </a:solidFill>
                        <a:effectLst/>
                        <a:latin typeface="Arial"/>
                        <a:ea typeface="Arial"/>
                      </a:endParaRPr>
                    </a:p>
                  </a:txBody>
                  <a:tcPr marL="45720" marR="45720">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1" algn="r">
                        <a:lnSpc>
                          <a:spcPct val="100000"/>
                        </a:lnSpc>
                        <a:spcAft>
                          <a:spcPts val="0"/>
                        </a:spcAft>
                        <a:tabLst>
                          <a:tab pos="2286000" algn="r"/>
                        </a:tabLst>
                      </a:pPr>
                      <a:r>
                        <a:rPr lang="en-CA" sz="1100" dirty="0" smtClean="0">
                          <a:solidFill>
                            <a:schemeClr val="tx1"/>
                          </a:solidFill>
                          <a:effectLst/>
                        </a:rPr>
                        <a:t>0</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45720" algn="r">
                        <a:lnSpc>
                          <a:spcPct val="100000"/>
                        </a:lnSpc>
                        <a:spcAft>
                          <a:spcPts val="0"/>
                        </a:spcAft>
                        <a:tabLst>
                          <a:tab pos="2286000" algn="r"/>
                        </a:tabLst>
                      </a:pPr>
                      <a:r>
                        <a:rPr lang="en-CA" sz="1100" dirty="0">
                          <a:solidFill>
                            <a:schemeClr val="tx1"/>
                          </a:solidFill>
                          <a:effectLst/>
                        </a:rPr>
                        <a:t>0%</a:t>
                      </a:r>
                      <a:endParaRPr lang="en-CA" sz="1100"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48410">
                <a:tc>
                  <a:txBody>
                    <a:bodyPr/>
                    <a:lstStyle/>
                    <a:p>
                      <a:pPr marL="45720">
                        <a:lnSpc>
                          <a:spcPct val="100000"/>
                        </a:lnSpc>
                        <a:spcAft>
                          <a:spcPts val="0"/>
                        </a:spcAft>
                      </a:pPr>
                      <a:r>
                        <a:rPr lang="en-CA" sz="1100" dirty="0">
                          <a:solidFill>
                            <a:schemeClr val="tx1"/>
                          </a:solidFill>
                          <a:effectLst/>
                        </a:rPr>
                        <a:t>Total</a:t>
                      </a:r>
                      <a:endParaRPr lang="en-CA" sz="1100" dirty="0">
                        <a:solidFill>
                          <a:schemeClr val="tx1"/>
                        </a:solidFill>
                        <a:effectLst/>
                        <a:latin typeface="Arial"/>
                        <a:ea typeface="Arial"/>
                      </a:endParaRPr>
                    </a:p>
                  </a:txBody>
                  <a:tcPr marL="45720" marR="45720">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p>
                      <a:pPr marL="0" lvl="1" algn="r">
                        <a:lnSpc>
                          <a:spcPct val="100000"/>
                        </a:lnSpc>
                        <a:spcAft>
                          <a:spcPts val="0"/>
                        </a:spcAft>
                        <a:tabLst>
                          <a:tab pos="2286000" algn="r"/>
                        </a:tabLst>
                      </a:pPr>
                      <a:r>
                        <a:rPr lang="en-CA" sz="1100" b="1" dirty="0" smtClean="0">
                          <a:solidFill>
                            <a:schemeClr val="tx1"/>
                          </a:solidFill>
                          <a:effectLst/>
                        </a:rPr>
                        <a:t>5,269</a:t>
                      </a:r>
                      <a:endParaRPr lang="en-CA" sz="1100" b="1"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p>
                      <a:pPr marL="45720" algn="r">
                        <a:lnSpc>
                          <a:spcPct val="100000"/>
                        </a:lnSpc>
                        <a:spcAft>
                          <a:spcPts val="0"/>
                        </a:spcAft>
                        <a:tabLst>
                          <a:tab pos="2286000" algn="r"/>
                        </a:tabLst>
                      </a:pPr>
                      <a:r>
                        <a:rPr lang="en-CA" sz="1100" b="1" dirty="0">
                          <a:solidFill>
                            <a:schemeClr val="tx1"/>
                          </a:solidFill>
                          <a:effectLst/>
                        </a:rPr>
                        <a:t>100%</a:t>
                      </a:r>
                      <a:endParaRPr lang="en-CA" sz="1100" b="1" dirty="0">
                        <a:solidFill>
                          <a:schemeClr val="tx1"/>
                        </a:solidFill>
                        <a:effectLst/>
                        <a:latin typeface="Arial"/>
                        <a:ea typeface="Arial"/>
                      </a:endParaRPr>
                    </a:p>
                  </a:txBody>
                  <a:tcPr marL="45720" marR="45720">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r>
            </a:tbl>
          </a:graphicData>
        </a:graphic>
      </p:graphicFrame>
    </p:spTree>
    <p:extLst>
      <p:ext uri="{BB962C8B-B14F-4D97-AF65-F5344CB8AC3E}">
        <p14:creationId xmlns:p14="http://schemas.microsoft.com/office/powerpoint/2010/main" val="6325507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CA" sz="2600" dirty="0" smtClean="0">
                <a:solidFill>
                  <a:srgbClr val="4C898E"/>
                </a:solidFill>
              </a:rPr>
              <a:t>Methodological </a:t>
            </a:r>
            <a:r>
              <a:rPr lang="en-CA" sz="2600" dirty="0">
                <a:solidFill>
                  <a:srgbClr val="4C898E"/>
                </a:solidFill>
              </a:rPr>
              <a:t>n</a:t>
            </a:r>
            <a:r>
              <a:rPr lang="en-CA" sz="2600" dirty="0" smtClean="0">
                <a:solidFill>
                  <a:srgbClr val="4C898E"/>
                </a:solidFill>
              </a:rPr>
              <a:t>otes (cont’d)</a:t>
            </a:r>
            <a:endParaRPr lang="en-CA" sz="2600" dirty="0">
              <a:solidFill>
                <a:srgbClr val="4C898E"/>
              </a:solidFill>
            </a:endParaRPr>
          </a:p>
        </p:txBody>
      </p:sp>
      <p:sp>
        <p:nvSpPr>
          <p:cNvPr id="6" name="Content Placeholder 5"/>
          <p:cNvSpPr>
            <a:spLocks noGrp="1"/>
          </p:cNvSpPr>
          <p:nvPr>
            <p:ph sz="quarter" idx="11"/>
          </p:nvPr>
        </p:nvSpPr>
        <p:spPr>
          <a:xfrm>
            <a:off x="591844" y="1371600"/>
            <a:ext cx="8232648" cy="4813184"/>
          </a:xfrm>
        </p:spPr>
        <p:txBody>
          <a:bodyPr>
            <a:noAutofit/>
          </a:bodyPr>
          <a:lstStyle/>
          <a:p>
            <a:pPr marL="0" indent="0">
              <a:lnSpc>
                <a:spcPts val="1800"/>
              </a:lnSpc>
              <a:buNone/>
            </a:pPr>
            <a:r>
              <a:rPr lang="en-CA" sz="1400" b="1" dirty="0" smtClean="0"/>
              <a:t>Weighting of results</a:t>
            </a:r>
          </a:p>
          <a:p>
            <a:pPr marL="0" indent="0">
              <a:lnSpc>
                <a:spcPts val="1800"/>
              </a:lnSpc>
              <a:buNone/>
            </a:pPr>
            <a:r>
              <a:rPr lang="en-CA" sz="1400" dirty="0" smtClean="0"/>
              <a:t>The survey data for Canada was weighted within each of the 10 provinces by age, gender, level of education and knowledge of the official language. Additionally, data was subsequently weighted to reflect Canada’s geographic distribution, by provinces and territories. Population parameters for these calculations were derived from the 2011 Census.</a:t>
            </a:r>
          </a:p>
          <a:p>
            <a:pPr marL="0" indent="0">
              <a:lnSpc>
                <a:spcPts val="1800"/>
              </a:lnSpc>
              <a:buNone/>
            </a:pPr>
            <a:r>
              <a:rPr lang="en-CA" sz="1400" b="1" dirty="0"/>
              <a:t>Averages and trends</a:t>
            </a:r>
            <a:endParaRPr lang="en-CA" sz="1400" dirty="0"/>
          </a:p>
          <a:p>
            <a:pPr marL="0" indent="0">
              <a:lnSpc>
                <a:spcPts val="1800"/>
              </a:lnSpc>
              <a:buNone/>
            </a:pPr>
            <a:r>
              <a:rPr lang="en-CA" sz="1400" dirty="0"/>
              <a:t>For this report, the </a:t>
            </a:r>
            <a:r>
              <a:rPr lang="en-CA" sz="1400" dirty="0" smtClean="0"/>
              <a:t>CMWF </a:t>
            </a:r>
            <a:r>
              <a:rPr lang="en-CA" sz="1400" dirty="0"/>
              <a:t>average was calculated by adding </a:t>
            </a:r>
            <a:r>
              <a:rPr lang="en-CA" sz="1400" dirty="0" smtClean="0"/>
              <a:t>the results from the 11 countries </a:t>
            </a:r>
            <a:r>
              <a:rPr lang="en-CA" sz="1400" dirty="0"/>
              <a:t>and dividing by the number of countries. The Canadian average represents the average experience of Canadians (as opposed to the mean of provincial results). Except where otherwise noted, results were compared over time using data from previous CMWF general population surveys for respondents </a:t>
            </a:r>
            <a:r>
              <a:rPr lang="en-CA" sz="1400" dirty="0" smtClean="0"/>
              <a:t>age </a:t>
            </a:r>
            <a:r>
              <a:rPr lang="en-CA" sz="1400" dirty="0"/>
              <a:t>55 and older</a:t>
            </a:r>
            <a:r>
              <a:rPr lang="en-CA" sz="1400" dirty="0" smtClean="0"/>
              <a:t>. </a:t>
            </a:r>
          </a:p>
          <a:p>
            <a:pPr marL="0" indent="0">
              <a:lnSpc>
                <a:spcPts val="1800"/>
              </a:lnSpc>
              <a:buNone/>
            </a:pPr>
            <a:r>
              <a:rPr lang="en-CA" sz="1400" b="1" dirty="0" smtClean="0"/>
              <a:t>Significance testing</a:t>
            </a:r>
          </a:p>
          <a:p>
            <a:pPr marL="0" indent="0">
              <a:lnSpc>
                <a:spcPts val="1800"/>
              </a:lnSpc>
              <a:buNone/>
            </a:pPr>
            <a:r>
              <a:rPr lang="en-CA" sz="1400" dirty="0" smtClean="0"/>
              <a:t>CIHI developed statistical methods to determine whether </a:t>
            </a:r>
          </a:p>
          <a:p>
            <a:pPr>
              <a:lnSpc>
                <a:spcPts val="1800"/>
              </a:lnSpc>
            </a:pPr>
            <a:r>
              <a:rPr lang="en-CA" sz="1400" dirty="0" smtClean="0"/>
              <a:t>Canadian results were significantly different from the </a:t>
            </a:r>
            <a:r>
              <a:rPr lang="en-CA" sz="1400" dirty="0"/>
              <a:t>international average </a:t>
            </a:r>
            <a:r>
              <a:rPr lang="en-CA" sz="1400" dirty="0" smtClean="0"/>
              <a:t>of 11 countries; </a:t>
            </a:r>
          </a:p>
          <a:p>
            <a:pPr>
              <a:lnSpc>
                <a:spcPts val="1800"/>
              </a:lnSpc>
            </a:pPr>
            <a:r>
              <a:rPr lang="en-CA" sz="1400" dirty="0"/>
              <a:t>P</a:t>
            </a:r>
            <a:r>
              <a:rPr lang="en-CA" sz="1400" dirty="0" smtClean="0"/>
              <a:t>rovincial results were significantly different from the international average; and </a:t>
            </a:r>
          </a:p>
          <a:p>
            <a:pPr>
              <a:lnSpc>
                <a:spcPts val="1800"/>
              </a:lnSpc>
            </a:pPr>
            <a:r>
              <a:rPr lang="en-CA" sz="1400" dirty="0" smtClean="0"/>
              <a:t>Provincial results were significantly different from the Canadian average. </a:t>
            </a:r>
          </a:p>
          <a:p>
            <a:pPr marL="0" indent="0">
              <a:lnSpc>
                <a:spcPts val="1800"/>
              </a:lnSpc>
              <a:buNone/>
            </a:pPr>
            <a:r>
              <a:rPr lang="en-CA" sz="1400" dirty="0" smtClean="0"/>
              <a:t>An asterisk (*) indicates that results are significantly different on bar graphs, and colour codes are used elsewhere in the report.</a:t>
            </a:r>
          </a:p>
        </p:txBody>
      </p:sp>
      <p:sp>
        <p:nvSpPr>
          <p:cNvPr id="3" name="Slide Number Placeholder 2"/>
          <p:cNvSpPr>
            <a:spLocks noGrp="1"/>
          </p:cNvSpPr>
          <p:nvPr>
            <p:ph type="sldNum" sz="quarter" idx="10"/>
          </p:nvPr>
        </p:nvSpPr>
        <p:spPr/>
        <p:txBody>
          <a:bodyPr/>
          <a:lstStyle/>
          <a:p>
            <a:fld id="{5FCC756A-20BE-4B75-95FF-A00C9F1FCD09}" type="slidenum">
              <a:rPr lang="en-US" smtClean="0">
                <a:solidFill>
                  <a:srgbClr val="000000"/>
                </a:solidFill>
              </a:rPr>
              <a:pPr/>
              <a:t>13</a:t>
            </a:fld>
            <a:endParaRPr lang="en-US" dirty="0">
              <a:solidFill>
                <a:srgbClr val="000000"/>
              </a:solidFill>
            </a:endParaRPr>
          </a:p>
        </p:txBody>
      </p:sp>
    </p:spTree>
    <p:extLst>
      <p:ext uri="{BB962C8B-B14F-4D97-AF65-F5344CB8AC3E}">
        <p14:creationId xmlns:p14="http://schemas.microsoft.com/office/powerpoint/2010/main" val="17838750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4C898E"/>
                </a:solidFill>
              </a:rPr>
              <a:t>Methodological notes (cont’d) </a:t>
            </a:r>
            <a:endParaRPr lang="en-CA" sz="2600" dirty="0">
              <a:solidFill>
                <a:srgbClr val="4C898E"/>
              </a:solidFill>
            </a:endParaRPr>
          </a:p>
        </p:txBody>
      </p:sp>
      <p:sp>
        <p:nvSpPr>
          <p:cNvPr id="3" name="Content Placeholder 2"/>
          <p:cNvSpPr>
            <a:spLocks noGrp="1"/>
          </p:cNvSpPr>
          <p:nvPr>
            <p:ph sz="quarter" idx="11"/>
          </p:nvPr>
        </p:nvSpPr>
        <p:spPr>
          <a:xfrm>
            <a:off x="539552" y="1371600"/>
            <a:ext cx="8232648" cy="4953000"/>
          </a:xfrm>
        </p:spPr>
        <p:txBody>
          <a:bodyPr/>
          <a:lstStyle/>
          <a:p>
            <a:pPr marL="57150" indent="0">
              <a:lnSpc>
                <a:spcPts val="1800"/>
              </a:lnSpc>
              <a:buNone/>
            </a:pPr>
            <a:r>
              <a:rPr lang="en-CA" sz="1400" b="1" dirty="0" smtClean="0">
                <a:solidFill>
                  <a:srgbClr val="000000"/>
                </a:solidFill>
              </a:rPr>
              <a:t>Interpretation of significance testing</a:t>
            </a:r>
          </a:p>
          <a:p>
            <a:pPr marL="57150" indent="0">
              <a:lnSpc>
                <a:spcPts val="1800"/>
              </a:lnSpc>
              <a:buNone/>
            </a:pPr>
            <a:r>
              <a:rPr lang="en-CA" sz="1400" dirty="0" smtClean="0"/>
              <a:t>The following colour codes are used throughout the report to indicate when results are statistically different from the average: </a:t>
            </a:r>
          </a:p>
          <a:p>
            <a:pPr marL="57150" indent="0">
              <a:lnSpc>
                <a:spcPts val="1800"/>
              </a:lnSpc>
              <a:buNone/>
            </a:pPr>
            <a:endParaRPr lang="en-CA" sz="1400" dirty="0" smtClean="0"/>
          </a:p>
          <a:p>
            <a:pPr marL="57150" indent="0">
              <a:lnSpc>
                <a:spcPts val="1800"/>
              </a:lnSpc>
              <a:spcBef>
                <a:spcPts val="1000"/>
              </a:spcBef>
              <a:buNone/>
            </a:pPr>
            <a:r>
              <a:rPr lang="en-CA" sz="1400" dirty="0" smtClean="0"/>
              <a:t>Above-average </a:t>
            </a:r>
            <a:r>
              <a:rPr lang="en-CA" sz="1400" dirty="0"/>
              <a:t>results are more </a:t>
            </a:r>
            <a:r>
              <a:rPr lang="en-CA" sz="1400" dirty="0" smtClean="0"/>
              <a:t>desirable</a:t>
            </a:r>
            <a:r>
              <a:rPr lang="en-CA" sz="1400" dirty="0"/>
              <a:t>, while </a:t>
            </a:r>
            <a:r>
              <a:rPr lang="en-CA" sz="1400" dirty="0" smtClean="0"/>
              <a:t>below-average </a:t>
            </a:r>
            <a:r>
              <a:rPr lang="en-CA" sz="1400" dirty="0"/>
              <a:t>results often indicate areas in need of improvement. </a:t>
            </a:r>
          </a:p>
          <a:p>
            <a:pPr marL="57150" indent="0">
              <a:lnSpc>
                <a:spcPts val="1800"/>
              </a:lnSpc>
              <a:buNone/>
            </a:pPr>
            <a:r>
              <a:rPr lang="en-CA" sz="1400" dirty="0"/>
              <a:t>It must be </a:t>
            </a:r>
            <a:r>
              <a:rPr lang="en-CA" sz="1400" dirty="0" smtClean="0"/>
              <a:t>cautioned, however, </a:t>
            </a:r>
            <a:r>
              <a:rPr lang="en-CA" sz="1400" dirty="0"/>
              <a:t>that sample </a:t>
            </a:r>
            <a:r>
              <a:rPr lang="en-CA" sz="1400" dirty="0" smtClean="0"/>
              <a:t>sizes </a:t>
            </a:r>
            <a:r>
              <a:rPr lang="en-CA" sz="1400" dirty="0"/>
              <a:t>in some provinces are much smaller than </a:t>
            </a:r>
            <a:r>
              <a:rPr lang="en-CA" sz="1400" dirty="0" smtClean="0"/>
              <a:t>in others </a:t>
            </a:r>
            <a:r>
              <a:rPr lang="en-CA" sz="1400" dirty="0"/>
              <a:t>and have wider margins of error. </a:t>
            </a:r>
            <a:r>
              <a:rPr lang="en-CA" sz="1400" dirty="0" smtClean="0"/>
              <a:t>(The most robust samples are in Quebec, Ontario and Alberta because there was additional funding from those provinces.) For this reason, 2 provinces may have the same numeric results in different colours (e.g., 1 result might be blue, or same as average, while the other is orange, or below average). This may be due to a difference in margins of error rather than a difference in health system results. The wider the margin of error, the more difficult it is for a result to show up as significantly different from the average. </a:t>
            </a:r>
          </a:p>
          <a:p>
            <a:pPr marL="57150" indent="0">
              <a:buNone/>
            </a:pPr>
            <a:endParaRPr lang="en-CA" dirty="0"/>
          </a:p>
        </p:txBody>
      </p:sp>
      <p:grpSp>
        <p:nvGrpSpPr>
          <p:cNvPr id="13" name="Group 12"/>
          <p:cNvGrpSpPr/>
          <p:nvPr/>
        </p:nvGrpSpPr>
        <p:grpSpPr>
          <a:xfrm>
            <a:off x="676315" y="2284244"/>
            <a:ext cx="1598406" cy="261610"/>
            <a:chOff x="2848727" y="6289575"/>
            <a:chExt cx="1741128" cy="273209"/>
          </a:xfrm>
        </p:grpSpPr>
        <p:sp>
          <p:nvSpPr>
            <p:cNvPr id="14" name="TextBox 13"/>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15" name="Oval 14"/>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6" name="Group 15"/>
          <p:cNvGrpSpPr/>
          <p:nvPr/>
        </p:nvGrpSpPr>
        <p:grpSpPr>
          <a:xfrm>
            <a:off x="2182801" y="2284244"/>
            <a:ext cx="1453097" cy="261610"/>
            <a:chOff x="4423909" y="6289575"/>
            <a:chExt cx="1741129" cy="273209"/>
          </a:xfrm>
        </p:grpSpPr>
        <p:sp>
          <p:nvSpPr>
            <p:cNvPr id="17" name="TextBox 16"/>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18" name="Oval 17"/>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9" name="Group 18"/>
          <p:cNvGrpSpPr/>
          <p:nvPr/>
        </p:nvGrpSpPr>
        <p:grpSpPr>
          <a:xfrm>
            <a:off x="3838985" y="2284244"/>
            <a:ext cx="1453095" cy="261610"/>
            <a:chOff x="6161096" y="6289575"/>
            <a:chExt cx="1741127" cy="273209"/>
          </a:xfrm>
        </p:grpSpPr>
        <p:sp>
          <p:nvSpPr>
            <p:cNvPr id="20" name="TextBox 19"/>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21" name="Oval 20"/>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sp>
        <p:nvSpPr>
          <p:cNvPr id="22"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14</a:t>
            </a:fld>
            <a:endParaRPr lang="en-US" dirty="0"/>
          </a:p>
        </p:txBody>
      </p:sp>
    </p:spTree>
    <p:extLst>
      <p:ext uri="{BB962C8B-B14F-4D97-AF65-F5344CB8AC3E}">
        <p14:creationId xmlns:p14="http://schemas.microsoft.com/office/powerpoint/2010/main" val="22089621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CA" dirty="0" smtClean="0">
                <a:solidFill>
                  <a:srgbClr val="4C898E"/>
                </a:solidFill>
              </a:rPr>
              <a:t>Access to care</a:t>
            </a:r>
            <a:endParaRPr lang="en-CA" dirty="0">
              <a:solidFill>
                <a:srgbClr val="4C898E"/>
              </a:solidFill>
            </a:endParaRPr>
          </a:p>
        </p:txBody>
      </p:sp>
      <p:sp>
        <p:nvSpPr>
          <p:cNvPr id="5" name="Subtitle 4"/>
          <p:cNvSpPr>
            <a:spLocks noGrp="1"/>
          </p:cNvSpPr>
          <p:nvPr>
            <p:ph type="subTitle" idx="1"/>
          </p:nvPr>
        </p:nvSpPr>
        <p:spPr/>
        <p:txBody>
          <a:bodyPr>
            <a:normAutofit/>
          </a:bodyPr>
          <a:lstStyle/>
          <a:p>
            <a:r>
              <a:rPr lang="en-CA" sz="2600" dirty="0" smtClean="0">
                <a:solidFill>
                  <a:srgbClr val="4C898E"/>
                </a:solidFill>
              </a:rPr>
              <a:t>Timely access to care</a:t>
            </a:r>
          </a:p>
          <a:p>
            <a:r>
              <a:rPr lang="en-CA" sz="2600" dirty="0" smtClean="0">
                <a:solidFill>
                  <a:srgbClr val="4C898E"/>
                </a:solidFill>
              </a:rPr>
              <a:t>Cost as a barrier to health care</a:t>
            </a:r>
            <a:endParaRPr lang="en-CA" sz="2600" dirty="0">
              <a:solidFill>
                <a:srgbClr val="4C898E"/>
              </a:solidFill>
            </a:endParaRPr>
          </a:p>
        </p:txBody>
      </p:sp>
      <p:sp>
        <p:nvSpPr>
          <p:cNvPr id="6"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15</a:t>
            </a:fld>
            <a:endParaRPr lang="en-US" dirty="0"/>
          </a:p>
        </p:txBody>
      </p:sp>
    </p:spTree>
    <p:extLst>
      <p:ext uri="{BB962C8B-B14F-4D97-AF65-F5344CB8AC3E}">
        <p14:creationId xmlns:p14="http://schemas.microsoft.com/office/powerpoint/2010/main" val="16130835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914591455"/>
              </p:ext>
            </p:extLst>
          </p:nvPr>
        </p:nvGraphicFramePr>
        <p:xfrm>
          <a:off x="695908" y="3009826"/>
          <a:ext cx="5100228" cy="3170951"/>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normAutofit/>
          </a:bodyPr>
          <a:lstStyle/>
          <a:p>
            <a:r>
              <a:rPr lang="en-CA" sz="2600" dirty="0" smtClean="0">
                <a:solidFill>
                  <a:srgbClr val="4C898E"/>
                </a:solidFill>
              </a:rPr>
              <a:t>Most older Canadians have a regular doctor</a:t>
            </a:r>
            <a:endParaRPr lang="en-CA" sz="2600" dirty="0">
              <a:solidFill>
                <a:srgbClr val="4C898E"/>
              </a:solidFill>
            </a:endParaRPr>
          </a:p>
        </p:txBody>
      </p:sp>
      <p:sp>
        <p:nvSpPr>
          <p:cNvPr id="10" name="Rounded Rectangle 9"/>
          <p:cNvSpPr/>
          <p:nvPr/>
        </p:nvSpPr>
        <p:spPr>
          <a:xfrm>
            <a:off x="0" y="1574629"/>
            <a:ext cx="8820472" cy="906958"/>
          </a:xfrm>
          <a:prstGeom prst="round1Rect">
            <a:avLst/>
          </a:prstGeom>
          <a:gradFill flip="none" rotWithShape="1">
            <a:gsLst>
              <a:gs pos="80000">
                <a:srgbClr val="E6E7E8"/>
              </a:gs>
              <a:gs pos="0">
                <a:srgbClr val="E6E7E8"/>
              </a:gs>
              <a:gs pos="100000">
                <a:schemeClr val="bg1"/>
              </a:gs>
            </a:gsLst>
            <a:lin ang="10800000" scaled="1"/>
            <a:tileRect/>
          </a:gradFill>
          <a:ln>
            <a:noFill/>
          </a:ln>
          <a:effectLst/>
        </p:spPr>
        <p:style>
          <a:lnRef idx="1">
            <a:schemeClr val="accent2"/>
          </a:lnRef>
          <a:fillRef idx="3">
            <a:schemeClr val="accent2"/>
          </a:fillRef>
          <a:effectRef idx="2">
            <a:schemeClr val="accent2"/>
          </a:effectRef>
          <a:fontRef idx="minor">
            <a:schemeClr val="lt1"/>
          </a:fontRef>
        </p:style>
        <p:txBody>
          <a:bodyPr rtlCol="0" anchor="t"/>
          <a:lstStyle/>
          <a:p>
            <a:pPr algn="ctr"/>
            <a:endParaRPr lang="en-CA" sz="5400" b="1" dirty="0" smtClean="0">
              <a:solidFill>
                <a:srgbClr val="FFFFFF"/>
              </a:solidFill>
            </a:endParaRPr>
          </a:p>
        </p:txBody>
      </p:sp>
      <p:sp>
        <p:nvSpPr>
          <p:cNvPr id="11" name="Rectangle 10"/>
          <p:cNvSpPr/>
          <p:nvPr/>
        </p:nvSpPr>
        <p:spPr>
          <a:xfrm>
            <a:off x="2051720" y="1737360"/>
            <a:ext cx="6498721" cy="615553"/>
          </a:xfrm>
          <a:prstGeom prst="rect">
            <a:avLst/>
          </a:prstGeom>
        </p:spPr>
        <p:txBody>
          <a:bodyPr wrap="square">
            <a:spAutoFit/>
          </a:bodyPr>
          <a:lstStyle/>
          <a:p>
            <a:r>
              <a:rPr lang="en-US" sz="1650" b="1" dirty="0" smtClean="0">
                <a:solidFill>
                  <a:srgbClr val="037872"/>
                </a:solidFill>
                <a:latin typeface="Franklin Gothic Medium" panose="020B0603020102020204" pitchFamily="34" charset="0"/>
                <a:cs typeface="Arial" panose="020B0604020202020204" pitchFamily="34" charset="0"/>
              </a:rPr>
              <a:t>of Canadians age 55 and older </a:t>
            </a:r>
            <a:r>
              <a:rPr lang="en-US" sz="1650" b="1" dirty="0">
                <a:solidFill>
                  <a:srgbClr val="037872"/>
                </a:solidFill>
                <a:latin typeface="Franklin Gothic Medium" panose="020B0603020102020204" pitchFamily="34" charset="0"/>
                <a:cs typeface="Arial" panose="020B0604020202020204" pitchFamily="34" charset="0"/>
              </a:rPr>
              <a:t>had</a:t>
            </a:r>
            <a:r>
              <a:rPr lang="en-US" sz="1650" b="1" dirty="0" smtClean="0">
                <a:solidFill>
                  <a:srgbClr val="037872"/>
                </a:solidFill>
                <a:latin typeface="Franklin Gothic Medium" panose="020B0603020102020204" pitchFamily="34" charset="0"/>
                <a:cs typeface="Arial" panose="020B0604020202020204" pitchFamily="34" charset="0"/>
              </a:rPr>
              <a:t> 1 or </a:t>
            </a:r>
            <a:r>
              <a:rPr lang="en-US" sz="1650" b="1" dirty="0">
                <a:solidFill>
                  <a:srgbClr val="037872"/>
                </a:solidFill>
                <a:latin typeface="Franklin Gothic Medium" panose="020B0603020102020204" pitchFamily="34" charset="0"/>
                <a:cs typeface="Arial" panose="020B0604020202020204" pitchFamily="34" charset="0"/>
              </a:rPr>
              <a:t>more d</a:t>
            </a:r>
            <a:r>
              <a:rPr lang="en-US" sz="1650" b="1" dirty="0" smtClean="0">
                <a:solidFill>
                  <a:srgbClr val="037872"/>
                </a:solidFill>
                <a:latin typeface="Franklin Gothic Medium" panose="020B0603020102020204" pitchFamily="34" charset="0"/>
                <a:cs typeface="Arial" panose="020B0604020202020204" pitchFamily="34" charset="0"/>
              </a:rPr>
              <a:t>octors they usually went to </a:t>
            </a:r>
            <a:r>
              <a:rPr lang="en-US" sz="1650" b="1" dirty="0">
                <a:solidFill>
                  <a:srgbClr val="037872"/>
                </a:solidFill>
                <a:latin typeface="Franklin Gothic Medium" panose="020B0603020102020204" pitchFamily="34" charset="0"/>
                <a:cs typeface="Arial" panose="020B0604020202020204" pitchFamily="34" charset="0"/>
              </a:rPr>
              <a:t>for their medical </a:t>
            </a:r>
            <a:r>
              <a:rPr lang="en-US" sz="1650" b="1" dirty="0" smtClean="0">
                <a:solidFill>
                  <a:srgbClr val="037872"/>
                </a:solidFill>
                <a:latin typeface="Franklin Gothic Medium" panose="020B0603020102020204" pitchFamily="34" charset="0"/>
                <a:cs typeface="Arial" panose="020B0604020202020204" pitchFamily="34" charset="0"/>
              </a:rPr>
              <a:t>care.</a:t>
            </a:r>
            <a:endParaRPr lang="en-CA" sz="1650" b="1" dirty="0">
              <a:solidFill>
                <a:srgbClr val="037872"/>
              </a:solidFill>
              <a:latin typeface="Franklin Gothic Medium" panose="020B0603020102020204" pitchFamily="34" charset="0"/>
              <a:cs typeface="Arial" panose="020B0604020202020204" pitchFamily="34" charset="0"/>
            </a:endParaRPr>
          </a:p>
        </p:txBody>
      </p:sp>
      <p:sp>
        <p:nvSpPr>
          <p:cNvPr id="13" name="TextBox 12"/>
          <p:cNvSpPr txBox="1"/>
          <p:nvPr/>
        </p:nvSpPr>
        <p:spPr>
          <a:xfrm>
            <a:off x="708025" y="2636912"/>
            <a:ext cx="8112446" cy="307777"/>
          </a:xfrm>
          <a:prstGeom prst="rect">
            <a:avLst/>
          </a:prstGeom>
          <a:noFill/>
        </p:spPr>
        <p:txBody>
          <a:bodyPr wrap="square" lIns="0" rtlCol="0">
            <a:spAutoFit/>
          </a:bodyPr>
          <a:lstStyle/>
          <a:p>
            <a:pPr algn="ctr"/>
            <a:r>
              <a:rPr lang="en-CA" sz="1400" b="1" dirty="0" smtClean="0">
                <a:solidFill>
                  <a:srgbClr val="307D84"/>
                </a:solidFill>
              </a:rPr>
              <a:t>How does Canada compare (2014)?</a:t>
            </a:r>
            <a:endParaRPr lang="en-CA" sz="1400" b="1" dirty="0">
              <a:solidFill>
                <a:srgbClr val="307D84"/>
              </a:solidFill>
            </a:endParaRPr>
          </a:p>
        </p:txBody>
      </p:sp>
      <p:sp>
        <p:nvSpPr>
          <p:cNvPr id="15" name="Rectangle 14"/>
          <p:cNvSpPr/>
          <p:nvPr/>
        </p:nvSpPr>
        <p:spPr>
          <a:xfrm>
            <a:off x="5940153" y="3613373"/>
            <a:ext cx="2880319" cy="1367490"/>
          </a:xfrm>
          <a:prstGeom prst="rect">
            <a:avLst/>
          </a:prstGeom>
        </p:spPr>
        <p:txBody>
          <a:bodyPr wrap="square">
            <a:spAutoFit/>
          </a:bodyPr>
          <a:lstStyle/>
          <a:p>
            <a:pPr marL="285750" lvl="0" indent="-285750" fontAlgn="base">
              <a:lnSpc>
                <a:spcPts val="1900"/>
              </a:lnSpc>
              <a:spcBef>
                <a:spcPct val="50000"/>
              </a:spcBef>
              <a:spcAft>
                <a:spcPct val="0"/>
              </a:spcAft>
              <a:buFont typeface="Arial" panose="020B0604020202020204" pitchFamily="34" charset="0"/>
              <a:buChar char="•"/>
            </a:pPr>
            <a:r>
              <a:rPr lang="en-CA" sz="1400" kern="0" dirty="0"/>
              <a:t>Older Canadians </a:t>
            </a:r>
            <a:r>
              <a:rPr lang="en-CA" sz="1400" kern="0" dirty="0" smtClean="0"/>
              <a:t>were more </a:t>
            </a:r>
            <a:r>
              <a:rPr lang="en-CA" sz="1400" kern="0" dirty="0"/>
              <a:t>likely to have a regular doctor than younger Canadians</a:t>
            </a:r>
            <a:r>
              <a:rPr lang="en-CA" sz="1400" kern="0" dirty="0" smtClean="0"/>
              <a:t>.</a:t>
            </a:r>
          </a:p>
          <a:p>
            <a:pPr marL="285750" indent="-285750" fontAlgn="base">
              <a:lnSpc>
                <a:spcPts val="1900"/>
              </a:lnSpc>
              <a:spcBef>
                <a:spcPts val="600"/>
              </a:spcBef>
              <a:spcAft>
                <a:spcPct val="0"/>
              </a:spcAft>
              <a:buClr>
                <a:schemeClr val="tx1"/>
              </a:buClr>
              <a:buSzPct val="80000"/>
              <a:buFont typeface="Arial" panose="020B0604020202020204" pitchFamily="34" charset="0"/>
              <a:buChar char="•"/>
            </a:pPr>
            <a:r>
              <a:rPr lang="en-CA" b="1" kern="0" dirty="0" smtClean="0">
                <a:solidFill>
                  <a:srgbClr val="D78235"/>
                </a:solidFill>
                <a:latin typeface="Franklin Gothic Medium" panose="020B0603020102020204" pitchFamily="34" charset="0"/>
              </a:rPr>
              <a:t>85</a:t>
            </a:r>
            <a:r>
              <a:rPr lang="en-CA" b="1" kern="0" dirty="0">
                <a:solidFill>
                  <a:srgbClr val="D78235"/>
                </a:solidFill>
                <a:latin typeface="Franklin Gothic Medium" panose="020B0603020102020204" pitchFamily="34" charset="0"/>
              </a:rPr>
              <a:t>% </a:t>
            </a:r>
            <a:r>
              <a:rPr lang="en-CA" sz="1400" kern="0" dirty="0"/>
              <a:t>of Canadians older than 12 had a regular doctor. </a:t>
            </a:r>
          </a:p>
        </p:txBody>
      </p:sp>
      <p:sp>
        <p:nvSpPr>
          <p:cNvPr id="28" name="Rectangle 27"/>
          <p:cNvSpPr/>
          <p:nvPr/>
        </p:nvSpPr>
        <p:spPr>
          <a:xfrm>
            <a:off x="6012160" y="5013176"/>
            <a:ext cx="2880320" cy="815608"/>
          </a:xfrm>
          <a:prstGeom prst="rect">
            <a:avLst/>
          </a:prstGeom>
        </p:spPr>
        <p:txBody>
          <a:bodyPr wrap="square" lIns="0" tIns="45720" rIns="0" bIns="0">
            <a:spAutoFit/>
          </a:bodyPr>
          <a:lstStyle/>
          <a:p>
            <a:r>
              <a:rPr lang="en-CA" sz="1000" b="1" kern="0" dirty="0" smtClean="0"/>
              <a:t>Source </a:t>
            </a:r>
          </a:p>
          <a:p>
            <a:r>
              <a:rPr lang="en-CA" sz="1000" spc="-10" dirty="0" smtClean="0"/>
              <a:t>Statistics </a:t>
            </a:r>
            <a:r>
              <a:rPr lang="en-CA" sz="1000" spc="-10" dirty="0"/>
              <a:t>Canada. Table 105-0501—Health indicator profile, annual estimates, by age group and sex, Canada, provinces, territories, health regions </a:t>
            </a:r>
            <a:r>
              <a:rPr lang="en-CA" sz="1000" spc="-10" dirty="0" smtClean="0"/>
              <a:t/>
            </a:r>
            <a:br>
              <a:rPr lang="en-CA" sz="1000" spc="-10" dirty="0" smtClean="0"/>
            </a:br>
            <a:r>
              <a:rPr lang="en-CA" sz="1000" spc="-10" dirty="0" smtClean="0"/>
              <a:t>(</a:t>
            </a:r>
            <a:r>
              <a:rPr lang="en-CA" sz="1000" spc="-10" dirty="0"/>
              <a:t>2013 boundaries) and peer groups, </a:t>
            </a:r>
            <a:r>
              <a:rPr lang="en-CA" sz="1000" spc="-10" dirty="0" smtClean="0"/>
              <a:t>occasional.</a:t>
            </a:r>
            <a:endParaRPr lang="en-CA" sz="1000" dirty="0"/>
          </a:p>
        </p:txBody>
      </p:sp>
      <p:sp>
        <p:nvSpPr>
          <p:cNvPr id="18" name="Rectangle 17"/>
          <p:cNvSpPr/>
          <p:nvPr/>
        </p:nvSpPr>
        <p:spPr>
          <a:xfrm>
            <a:off x="559589" y="1554177"/>
            <a:ext cx="1556837" cy="938719"/>
          </a:xfrm>
          <a:prstGeom prst="rect">
            <a:avLst/>
          </a:prstGeom>
        </p:spPr>
        <p:txBody>
          <a:bodyPr wrap="none">
            <a:spAutoFit/>
          </a:bodyPr>
          <a:lstStyle/>
          <a:p>
            <a:pPr lvl="0" algn="ctr"/>
            <a:r>
              <a:rPr lang="en-CA" sz="5500" b="1" dirty="0" smtClean="0">
                <a:solidFill>
                  <a:srgbClr val="D78235"/>
                </a:solidFill>
                <a:latin typeface="Franklin Gothic Medium" panose="020B0603020102020204" pitchFamily="34" charset="0"/>
              </a:rPr>
              <a:t>96%</a:t>
            </a:r>
            <a:endParaRPr lang="en-CA" sz="5500" b="1" dirty="0">
              <a:solidFill>
                <a:srgbClr val="D78235"/>
              </a:solidFill>
              <a:latin typeface="Franklin Gothic Medium" panose="020B0603020102020204" pitchFamily="34" charset="0"/>
            </a:endParaRPr>
          </a:p>
        </p:txBody>
      </p:sp>
      <p:cxnSp>
        <p:nvCxnSpPr>
          <p:cNvPr id="19" name="Straight Connector 18"/>
          <p:cNvCxnSpPr/>
          <p:nvPr/>
        </p:nvCxnSpPr>
        <p:spPr>
          <a:xfrm>
            <a:off x="5940153" y="3573016"/>
            <a:ext cx="2880318"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940153" y="5009401"/>
            <a:ext cx="2880318"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sp>
        <p:nvSpPr>
          <p:cNvPr id="14"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16</a:t>
            </a:fld>
            <a:endParaRPr lang="en-US" dirty="0"/>
          </a:p>
        </p:txBody>
      </p:sp>
    </p:spTree>
    <p:extLst>
      <p:ext uri="{BB962C8B-B14F-4D97-AF65-F5344CB8AC3E}">
        <p14:creationId xmlns:p14="http://schemas.microsoft.com/office/powerpoint/2010/main" val="37994705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ounded Rectangle 9"/>
          <p:cNvSpPr/>
          <p:nvPr/>
        </p:nvSpPr>
        <p:spPr>
          <a:xfrm>
            <a:off x="0" y="1574629"/>
            <a:ext cx="8820472" cy="906958"/>
          </a:xfrm>
          <a:prstGeom prst="round1Rect">
            <a:avLst/>
          </a:prstGeom>
          <a:gradFill flip="none" rotWithShape="1">
            <a:gsLst>
              <a:gs pos="80000">
                <a:srgbClr val="E6E7E8"/>
              </a:gs>
              <a:gs pos="0">
                <a:srgbClr val="E6E7E8"/>
              </a:gs>
              <a:gs pos="100000">
                <a:schemeClr val="bg1"/>
              </a:gs>
            </a:gsLst>
            <a:lin ang="10800000" scaled="1"/>
            <a:tileRect/>
          </a:gradFill>
          <a:ln>
            <a:noFill/>
          </a:ln>
          <a:effectLst/>
        </p:spPr>
        <p:style>
          <a:lnRef idx="1">
            <a:schemeClr val="accent2"/>
          </a:lnRef>
          <a:fillRef idx="3">
            <a:schemeClr val="accent2"/>
          </a:fillRef>
          <a:effectRef idx="2">
            <a:schemeClr val="accent2"/>
          </a:effectRef>
          <a:fontRef idx="minor">
            <a:schemeClr val="lt1"/>
          </a:fontRef>
        </p:style>
        <p:txBody>
          <a:bodyPr rtlCol="0" anchor="t"/>
          <a:lstStyle/>
          <a:p>
            <a:pPr algn="ctr"/>
            <a:endParaRPr lang="en-CA" sz="5400" b="1" dirty="0" smtClean="0">
              <a:solidFill>
                <a:srgbClr val="FFFFFF"/>
              </a:solidFill>
            </a:endParaRPr>
          </a:p>
        </p:txBody>
      </p:sp>
      <p:sp>
        <p:nvSpPr>
          <p:cNvPr id="4" name="Title 3"/>
          <p:cNvSpPr>
            <a:spLocks noGrp="1"/>
          </p:cNvSpPr>
          <p:nvPr>
            <p:ph type="title"/>
          </p:nvPr>
        </p:nvSpPr>
        <p:spPr>
          <a:xfrm>
            <a:off x="594360" y="530352"/>
            <a:ext cx="8135191" cy="914400"/>
          </a:xfrm>
        </p:spPr>
        <p:txBody>
          <a:bodyPr>
            <a:noAutofit/>
          </a:bodyPr>
          <a:lstStyle/>
          <a:p>
            <a:r>
              <a:rPr lang="en-CA" sz="2600" kern="1200" dirty="0" smtClean="0">
                <a:solidFill>
                  <a:srgbClr val="4C898E"/>
                </a:solidFill>
              </a:rPr>
              <a:t>Older Canadians wait longest for primary care</a:t>
            </a:r>
            <a:endParaRPr lang="en-CA" sz="2600" kern="1200" dirty="0">
              <a:solidFill>
                <a:srgbClr val="4C898E"/>
              </a:solidFill>
            </a:endParaRPr>
          </a:p>
        </p:txBody>
      </p:sp>
      <p:sp>
        <p:nvSpPr>
          <p:cNvPr id="26" name="TextBox 25"/>
          <p:cNvSpPr txBox="1"/>
          <p:nvPr/>
        </p:nvSpPr>
        <p:spPr>
          <a:xfrm>
            <a:off x="5796136" y="2617167"/>
            <a:ext cx="2993199" cy="307777"/>
          </a:xfrm>
          <a:prstGeom prst="rect">
            <a:avLst/>
          </a:prstGeom>
          <a:noFill/>
        </p:spPr>
        <p:txBody>
          <a:bodyPr wrap="square" rtlCol="0">
            <a:spAutoFit/>
          </a:bodyPr>
          <a:lstStyle/>
          <a:p>
            <a:pPr algn="ctr"/>
            <a:r>
              <a:rPr lang="en-CA" sz="1400" b="1" dirty="0" smtClean="0">
                <a:solidFill>
                  <a:srgbClr val="307D84"/>
                </a:solidFill>
              </a:rPr>
              <a:t>No improvement since 2007</a:t>
            </a:r>
            <a:endParaRPr lang="en-CA" sz="1400" b="1" dirty="0">
              <a:solidFill>
                <a:srgbClr val="307D84"/>
              </a:solidFill>
            </a:endParaRPr>
          </a:p>
        </p:txBody>
      </p:sp>
      <p:sp>
        <p:nvSpPr>
          <p:cNvPr id="28" name="Rectangle 27"/>
          <p:cNvSpPr/>
          <p:nvPr/>
        </p:nvSpPr>
        <p:spPr>
          <a:xfrm>
            <a:off x="6012160" y="5445224"/>
            <a:ext cx="2808312" cy="553998"/>
          </a:xfrm>
          <a:prstGeom prst="rect">
            <a:avLst/>
          </a:prstGeom>
        </p:spPr>
        <p:txBody>
          <a:bodyPr wrap="square">
            <a:spAutoFit/>
          </a:bodyPr>
          <a:lstStyle/>
          <a:p>
            <a:r>
              <a:rPr lang="en-CA" sz="1000" b="1" dirty="0" smtClean="0"/>
              <a:t>Source</a:t>
            </a:r>
          </a:p>
          <a:p>
            <a:r>
              <a:rPr lang="en-CA" sz="1000" dirty="0" smtClean="0"/>
              <a:t>The Commonwealth Fund, </a:t>
            </a:r>
            <a:r>
              <a:rPr lang="en-US" sz="1000" dirty="0"/>
              <a:t>2007 International Health Policy Survey in Seven </a:t>
            </a:r>
            <a:r>
              <a:rPr lang="en-US" sz="1000" dirty="0" smtClean="0"/>
              <a:t>Countries.</a:t>
            </a:r>
            <a:endParaRPr lang="en-CA" sz="1000" dirty="0"/>
          </a:p>
        </p:txBody>
      </p:sp>
      <p:sp>
        <p:nvSpPr>
          <p:cNvPr id="36" name="Rectangle 35"/>
          <p:cNvSpPr/>
          <p:nvPr/>
        </p:nvSpPr>
        <p:spPr>
          <a:xfrm>
            <a:off x="2051720" y="1737360"/>
            <a:ext cx="6737615" cy="615553"/>
          </a:xfrm>
          <a:prstGeom prst="rect">
            <a:avLst/>
          </a:prstGeom>
        </p:spPr>
        <p:txBody>
          <a:bodyPr wrap="square">
            <a:spAutoFit/>
          </a:bodyPr>
          <a:lstStyle/>
          <a:p>
            <a:pPr lvl="0"/>
            <a:r>
              <a:rPr lang="en-CA" sz="1650" b="1" dirty="0">
                <a:solidFill>
                  <a:srgbClr val="037872"/>
                </a:solidFill>
                <a:latin typeface="Franklin Gothic Medium" panose="020B0603020102020204" pitchFamily="34" charset="0"/>
              </a:rPr>
              <a:t>waited for at least 2 days to see a doctor or a nurse the last time </a:t>
            </a:r>
            <a:r>
              <a:rPr lang="en-CA" sz="1650" b="1" dirty="0" smtClean="0">
                <a:solidFill>
                  <a:srgbClr val="037872"/>
                </a:solidFill>
                <a:latin typeface="Franklin Gothic Medium" panose="020B0603020102020204" pitchFamily="34" charset="0"/>
              </a:rPr>
              <a:t/>
            </a:r>
            <a:br>
              <a:rPr lang="en-CA" sz="1650" b="1" dirty="0" smtClean="0">
                <a:solidFill>
                  <a:srgbClr val="037872"/>
                </a:solidFill>
                <a:latin typeface="Franklin Gothic Medium" panose="020B0603020102020204" pitchFamily="34" charset="0"/>
              </a:rPr>
            </a:br>
            <a:r>
              <a:rPr lang="en-CA" sz="1650" b="1" dirty="0" smtClean="0">
                <a:solidFill>
                  <a:srgbClr val="037872"/>
                </a:solidFill>
                <a:latin typeface="Franklin Gothic Medium" panose="020B0603020102020204" pitchFamily="34" charset="0"/>
              </a:rPr>
              <a:t>they </a:t>
            </a:r>
            <a:r>
              <a:rPr lang="en-CA" sz="1650" b="1" dirty="0">
                <a:solidFill>
                  <a:srgbClr val="037872"/>
                </a:solidFill>
                <a:latin typeface="Franklin Gothic Medium" panose="020B0603020102020204" pitchFamily="34" charset="0"/>
              </a:rPr>
              <a:t>were sick or needed medical attention. </a:t>
            </a:r>
          </a:p>
        </p:txBody>
      </p:sp>
      <p:sp>
        <p:nvSpPr>
          <p:cNvPr id="37" name="Rectangle 36"/>
          <p:cNvSpPr/>
          <p:nvPr/>
        </p:nvSpPr>
        <p:spPr>
          <a:xfrm>
            <a:off x="559590" y="1554177"/>
            <a:ext cx="1556837" cy="938719"/>
          </a:xfrm>
          <a:prstGeom prst="rect">
            <a:avLst/>
          </a:prstGeom>
        </p:spPr>
        <p:txBody>
          <a:bodyPr wrap="none">
            <a:spAutoFit/>
          </a:bodyPr>
          <a:lstStyle/>
          <a:p>
            <a:pPr lvl="0" algn="ctr"/>
            <a:r>
              <a:rPr lang="en-CA" sz="5500" b="1" dirty="0" smtClean="0">
                <a:solidFill>
                  <a:srgbClr val="D78235"/>
                </a:solidFill>
                <a:latin typeface="Franklin Gothic Medium" panose="020B0603020102020204" pitchFamily="34" charset="0"/>
              </a:rPr>
              <a:t>53</a:t>
            </a:r>
            <a:r>
              <a:rPr lang="en-CA" sz="5500" b="1" dirty="0">
                <a:solidFill>
                  <a:srgbClr val="D78235"/>
                </a:solidFill>
                <a:latin typeface="Franklin Gothic Medium" panose="020B0603020102020204" pitchFamily="34" charset="0"/>
              </a:rPr>
              <a:t>%</a:t>
            </a:r>
          </a:p>
        </p:txBody>
      </p:sp>
      <p:sp>
        <p:nvSpPr>
          <p:cNvPr id="29" name="TextBox 28"/>
          <p:cNvSpPr txBox="1"/>
          <p:nvPr/>
        </p:nvSpPr>
        <p:spPr>
          <a:xfrm>
            <a:off x="719138" y="2617167"/>
            <a:ext cx="4440225" cy="307777"/>
          </a:xfrm>
          <a:prstGeom prst="rect">
            <a:avLst/>
          </a:prstGeom>
          <a:noFill/>
        </p:spPr>
        <p:txBody>
          <a:bodyPr wrap="square" lIns="0" rtlCol="0">
            <a:spAutoFit/>
          </a:bodyPr>
          <a:lstStyle/>
          <a:p>
            <a:pPr algn="ctr"/>
            <a:r>
              <a:rPr lang="en-CA" sz="1400" b="1" dirty="0">
                <a:solidFill>
                  <a:srgbClr val="307D84"/>
                </a:solidFill>
              </a:rPr>
              <a:t>How does Canada compare (2014)?</a:t>
            </a:r>
          </a:p>
        </p:txBody>
      </p:sp>
      <p:graphicFrame>
        <p:nvGraphicFramePr>
          <p:cNvPr id="2" name="Chart 1"/>
          <p:cNvGraphicFramePr/>
          <p:nvPr>
            <p:extLst>
              <p:ext uri="{D42A27DB-BD31-4B8C-83A1-F6EECF244321}">
                <p14:modId xmlns:p14="http://schemas.microsoft.com/office/powerpoint/2010/main" val="2348926497"/>
              </p:ext>
            </p:extLst>
          </p:nvPr>
        </p:nvGraphicFramePr>
        <p:xfrm>
          <a:off x="611560" y="2924944"/>
          <a:ext cx="4722801" cy="3148534"/>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5796136" y="2996952"/>
            <a:ext cx="928459" cy="492443"/>
          </a:xfrm>
          <a:prstGeom prst="rect">
            <a:avLst/>
          </a:prstGeom>
          <a:noFill/>
        </p:spPr>
        <p:txBody>
          <a:bodyPr wrap="none" rtlCol="0">
            <a:spAutoFit/>
          </a:bodyPr>
          <a:lstStyle/>
          <a:p>
            <a:r>
              <a:rPr lang="en-CA" sz="2600" dirty="0" smtClean="0"/>
              <a:t>2007</a:t>
            </a:r>
            <a:endParaRPr lang="en-CA" sz="2600" dirty="0"/>
          </a:p>
        </p:txBody>
      </p:sp>
      <p:cxnSp>
        <p:nvCxnSpPr>
          <p:cNvPr id="45" name="Straight Connector 44"/>
          <p:cNvCxnSpPr/>
          <p:nvPr/>
        </p:nvCxnSpPr>
        <p:spPr>
          <a:xfrm>
            <a:off x="0" y="6093296"/>
            <a:ext cx="9144000"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1331640" y="6110426"/>
            <a:ext cx="6647980" cy="630942"/>
            <a:chOff x="1090271" y="5874657"/>
            <a:chExt cx="6647980" cy="630942"/>
          </a:xfrm>
        </p:grpSpPr>
        <p:sp>
          <p:nvSpPr>
            <p:cNvPr id="47" name="TextBox 46"/>
            <p:cNvSpPr txBox="1"/>
            <p:nvPr/>
          </p:nvSpPr>
          <p:spPr>
            <a:xfrm>
              <a:off x="2051720" y="6053806"/>
              <a:ext cx="5686531" cy="338554"/>
            </a:xfrm>
            <a:prstGeom prst="rect">
              <a:avLst/>
            </a:prstGeom>
            <a:noFill/>
          </p:spPr>
          <p:txBody>
            <a:bodyPr wrap="square" rtlCol="0">
              <a:spAutoFit/>
            </a:bodyPr>
            <a:lstStyle/>
            <a:p>
              <a:pPr lvl="0"/>
              <a:r>
                <a:rPr lang="en-US" sz="1600" b="1" dirty="0" smtClean="0">
                  <a:solidFill>
                    <a:srgbClr val="037872"/>
                  </a:solidFill>
                  <a:latin typeface="Franklin Gothic Medium" panose="020B0603020102020204" pitchFamily="34" charset="0"/>
                </a:rPr>
                <a:t>of </a:t>
              </a:r>
              <a:r>
                <a:rPr lang="en-US" sz="1600" b="1" dirty="0">
                  <a:solidFill>
                    <a:srgbClr val="037872"/>
                  </a:solidFill>
                  <a:latin typeface="Franklin Gothic Medium" panose="020B0603020102020204" pitchFamily="34" charset="0"/>
                </a:rPr>
                <a:t>older Canadians waited at least 6 days or gave up (2014).</a:t>
              </a:r>
            </a:p>
          </p:txBody>
        </p:sp>
        <p:sp>
          <p:nvSpPr>
            <p:cNvPr id="48" name="Rectangle 47"/>
            <p:cNvSpPr/>
            <p:nvPr/>
          </p:nvSpPr>
          <p:spPr>
            <a:xfrm>
              <a:off x="1090271" y="5874657"/>
              <a:ext cx="1056701" cy="630942"/>
            </a:xfrm>
            <a:prstGeom prst="rect">
              <a:avLst/>
            </a:prstGeom>
          </p:spPr>
          <p:txBody>
            <a:bodyPr wrap="none">
              <a:spAutoFit/>
            </a:bodyPr>
            <a:lstStyle/>
            <a:p>
              <a:pPr lvl="0" algn="ctr"/>
              <a:r>
                <a:rPr lang="en-CA" sz="3500" b="1" dirty="0" smtClean="0">
                  <a:solidFill>
                    <a:srgbClr val="D78235"/>
                  </a:solidFill>
                  <a:latin typeface="Franklin Gothic Medium" panose="020B0603020102020204" pitchFamily="34" charset="0"/>
                </a:rPr>
                <a:t>30%</a:t>
              </a:r>
              <a:endParaRPr lang="en-CA" sz="3500" b="1" dirty="0">
                <a:solidFill>
                  <a:srgbClr val="D78235"/>
                </a:solidFill>
                <a:latin typeface="Franklin Gothic Medium" panose="020B0603020102020204" pitchFamily="34" charset="0"/>
              </a:endParaRPr>
            </a:p>
          </p:txBody>
        </p:sp>
      </p:grpSp>
      <p:graphicFrame>
        <p:nvGraphicFramePr>
          <p:cNvPr id="7" name="Chart 6"/>
          <p:cNvGraphicFramePr/>
          <p:nvPr>
            <p:extLst>
              <p:ext uri="{D42A27DB-BD31-4B8C-83A1-F6EECF244321}">
                <p14:modId xmlns:p14="http://schemas.microsoft.com/office/powerpoint/2010/main" val="2348647479"/>
              </p:ext>
            </p:extLst>
          </p:nvPr>
        </p:nvGraphicFramePr>
        <p:xfrm>
          <a:off x="6066769" y="3219692"/>
          <a:ext cx="2393663" cy="2331720"/>
        </p:xfrm>
        <a:graphic>
          <a:graphicData uri="http://schemas.openxmlformats.org/drawingml/2006/chart">
            <c:chart xmlns:c="http://schemas.openxmlformats.org/drawingml/2006/chart" xmlns:r="http://schemas.openxmlformats.org/officeDocument/2006/relationships" r:id="rId4"/>
          </a:graphicData>
        </a:graphic>
      </p:graphicFrame>
      <p:sp>
        <p:nvSpPr>
          <p:cNvPr id="44" name="Rectangle 43"/>
          <p:cNvSpPr/>
          <p:nvPr/>
        </p:nvSpPr>
        <p:spPr>
          <a:xfrm>
            <a:off x="7311140" y="4171146"/>
            <a:ext cx="933268" cy="553998"/>
          </a:xfrm>
          <a:prstGeom prst="rect">
            <a:avLst/>
          </a:prstGeom>
        </p:spPr>
        <p:txBody>
          <a:bodyPr wrap="none">
            <a:spAutoFit/>
          </a:bodyPr>
          <a:lstStyle/>
          <a:p>
            <a:pPr lvl="0" algn="ctr"/>
            <a:r>
              <a:rPr lang="en-CA" sz="3000" b="1" dirty="0" smtClean="0">
                <a:latin typeface="Franklin Gothic Medium" panose="020B0603020102020204" pitchFamily="34" charset="0"/>
              </a:rPr>
              <a:t>53</a:t>
            </a:r>
            <a:r>
              <a:rPr lang="en-CA" sz="3000" b="1" dirty="0">
                <a:latin typeface="Franklin Gothic Medium" panose="020B0603020102020204" pitchFamily="34" charset="0"/>
              </a:rPr>
              <a:t>%</a:t>
            </a:r>
          </a:p>
        </p:txBody>
      </p:sp>
      <p:sp>
        <p:nvSpPr>
          <p:cNvPr id="21"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17</a:t>
            </a:fld>
            <a:endParaRPr lang="en-US" sz="1200" dirty="0"/>
          </a:p>
        </p:txBody>
      </p:sp>
    </p:spTree>
    <p:extLst>
      <p:ext uri="{BB962C8B-B14F-4D97-AF65-F5344CB8AC3E}">
        <p14:creationId xmlns:p14="http://schemas.microsoft.com/office/powerpoint/2010/main" val="6436319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3568" y="1574629"/>
            <a:ext cx="3996878" cy="4468725"/>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aphicFrame>
        <p:nvGraphicFramePr>
          <p:cNvPr id="18" name="Chart 17"/>
          <p:cNvGraphicFramePr/>
          <p:nvPr>
            <p:extLst>
              <p:ext uri="{D42A27DB-BD31-4B8C-83A1-F6EECF244321}">
                <p14:modId xmlns:p14="http://schemas.microsoft.com/office/powerpoint/2010/main" val="1072776913"/>
              </p:ext>
            </p:extLst>
          </p:nvPr>
        </p:nvGraphicFramePr>
        <p:xfrm>
          <a:off x="827584" y="2800746"/>
          <a:ext cx="4067372" cy="3148534"/>
        </p:xfrm>
        <a:graphic>
          <a:graphicData uri="http://schemas.openxmlformats.org/drawingml/2006/chart">
            <c:chart xmlns:c="http://schemas.openxmlformats.org/drawingml/2006/chart" xmlns:r="http://schemas.openxmlformats.org/officeDocument/2006/relationships" r:id="rId3"/>
          </a:graphicData>
        </a:graphic>
      </p:graphicFrame>
      <p:sp>
        <p:nvSpPr>
          <p:cNvPr id="31" name="Rectangle 30"/>
          <p:cNvSpPr/>
          <p:nvPr/>
        </p:nvSpPr>
        <p:spPr>
          <a:xfrm>
            <a:off x="4734696" y="1574629"/>
            <a:ext cx="3996878" cy="4468725"/>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noAutofit/>
          </a:bodyPr>
          <a:lstStyle/>
          <a:p>
            <a:r>
              <a:rPr lang="en-CA" sz="2600" dirty="0" smtClean="0">
                <a:solidFill>
                  <a:srgbClr val="4C898E"/>
                </a:solidFill>
              </a:rPr>
              <a:t>Canadians are least likely to get timely responses</a:t>
            </a:r>
            <a:endParaRPr lang="en-CA" sz="2600" dirty="0">
              <a:solidFill>
                <a:srgbClr val="4C898E"/>
              </a:solidFill>
            </a:endParaRPr>
          </a:p>
        </p:txBody>
      </p:sp>
      <p:sp>
        <p:nvSpPr>
          <p:cNvPr id="4" name="TextBox 3"/>
          <p:cNvSpPr txBox="1"/>
          <p:nvPr/>
        </p:nvSpPr>
        <p:spPr>
          <a:xfrm>
            <a:off x="4751585" y="1754813"/>
            <a:ext cx="3963789" cy="738664"/>
          </a:xfrm>
          <a:prstGeom prst="rect">
            <a:avLst/>
          </a:prstGeom>
          <a:noFill/>
        </p:spPr>
        <p:txBody>
          <a:bodyPr wrap="square" rtlCol="0">
            <a:spAutoFit/>
          </a:bodyPr>
          <a:lstStyle/>
          <a:p>
            <a:pPr algn="ctr"/>
            <a:r>
              <a:rPr lang="en-CA" sz="1400" b="1" dirty="0" smtClean="0">
                <a:solidFill>
                  <a:srgbClr val="037872"/>
                </a:solidFill>
              </a:rPr>
              <a:t>Proportion of older Canadians who </a:t>
            </a:r>
            <a:br>
              <a:rPr lang="en-CA" sz="1400" b="1" dirty="0" smtClean="0">
                <a:solidFill>
                  <a:srgbClr val="037872"/>
                </a:solidFill>
              </a:rPr>
            </a:br>
            <a:r>
              <a:rPr lang="en-CA" sz="1400" b="1" dirty="0" smtClean="0">
                <a:solidFill>
                  <a:srgbClr val="037872"/>
                </a:solidFill>
              </a:rPr>
              <a:t>wished to or were able to email their </a:t>
            </a:r>
            <a:br>
              <a:rPr lang="en-CA" sz="1400" b="1" dirty="0" smtClean="0">
                <a:solidFill>
                  <a:srgbClr val="037872"/>
                </a:solidFill>
              </a:rPr>
            </a:br>
            <a:r>
              <a:rPr lang="en-CA" sz="1400" b="1" dirty="0" smtClean="0">
                <a:solidFill>
                  <a:srgbClr val="037872"/>
                </a:solidFill>
              </a:rPr>
              <a:t>doctors with a medical question, 2014</a:t>
            </a:r>
            <a:endParaRPr lang="en-CA" sz="1400" b="1" dirty="0">
              <a:solidFill>
                <a:srgbClr val="037872"/>
              </a:solidFill>
            </a:endParaRPr>
          </a:p>
        </p:txBody>
      </p:sp>
      <p:sp>
        <p:nvSpPr>
          <p:cNvPr id="20" name="TextBox 19"/>
          <p:cNvSpPr txBox="1"/>
          <p:nvPr/>
        </p:nvSpPr>
        <p:spPr>
          <a:xfrm>
            <a:off x="899592" y="1754813"/>
            <a:ext cx="3600400" cy="954107"/>
          </a:xfrm>
          <a:prstGeom prst="rect">
            <a:avLst/>
          </a:prstGeom>
          <a:noFill/>
        </p:spPr>
        <p:txBody>
          <a:bodyPr wrap="square" rtlCol="0">
            <a:spAutoFit/>
          </a:bodyPr>
          <a:lstStyle/>
          <a:p>
            <a:pPr algn="ctr"/>
            <a:r>
              <a:rPr lang="en-CA" sz="1400" b="1" dirty="0">
                <a:solidFill>
                  <a:srgbClr val="037872"/>
                </a:solidFill>
              </a:rPr>
              <a:t>Proportion of older Canadians </a:t>
            </a:r>
            <a:r>
              <a:rPr lang="en-CA" sz="1400" b="1" dirty="0" smtClean="0">
                <a:solidFill>
                  <a:srgbClr val="037872"/>
                </a:solidFill>
              </a:rPr>
              <a:t>who </a:t>
            </a:r>
            <a:r>
              <a:rPr lang="en-CA" sz="1400" b="1" dirty="0" smtClean="0">
                <a:solidFill>
                  <a:srgbClr val="307D84"/>
                </a:solidFill>
              </a:rPr>
              <a:t>always or often got </a:t>
            </a:r>
            <a:r>
              <a:rPr lang="en-CA" sz="1400" b="1" dirty="0" smtClean="0">
                <a:solidFill>
                  <a:srgbClr val="037872"/>
                </a:solidFill>
              </a:rPr>
              <a:t>an answer the same day when they called their regular doctor with a medical concern</a:t>
            </a:r>
            <a:endParaRPr lang="en-CA" sz="1400" b="1" dirty="0">
              <a:solidFill>
                <a:srgbClr val="037872"/>
              </a:solidFill>
            </a:endParaRPr>
          </a:p>
        </p:txBody>
      </p:sp>
      <p:sp>
        <p:nvSpPr>
          <p:cNvPr id="7" name="Rectangle 6"/>
          <p:cNvSpPr/>
          <p:nvPr/>
        </p:nvSpPr>
        <p:spPr>
          <a:xfrm>
            <a:off x="5076056" y="5075514"/>
            <a:ext cx="3352727" cy="801758"/>
          </a:xfrm>
          <a:prstGeom prst="rect">
            <a:avLst/>
          </a:prstGeom>
        </p:spPr>
        <p:txBody>
          <a:bodyPr wrap="square">
            <a:spAutoFit/>
          </a:bodyPr>
          <a:lstStyle/>
          <a:p>
            <a:pPr algn="ctr">
              <a:lnSpc>
                <a:spcPts val="1900"/>
              </a:lnSpc>
            </a:pPr>
            <a:r>
              <a:rPr lang="en-US" sz="1350" dirty="0" smtClean="0"/>
              <a:t>In 2012, </a:t>
            </a:r>
            <a:r>
              <a:rPr lang="en-US" b="1" dirty="0" smtClean="0">
                <a:solidFill>
                  <a:srgbClr val="D78235"/>
                </a:solidFill>
                <a:latin typeface="Franklin Gothic Medium" panose="020B0603020102020204" pitchFamily="34" charset="0"/>
              </a:rPr>
              <a:t>11%</a:t>
            </a:r>
            <a:r>
              <a:rPr lang="en-US" sz="1350" dirty="0" smtClean="0"/>
              <a:t> of family </a:t>
            </a:r>
            <a:r>
              <a:rPr lang="en-US" sz="1350" dirty="0"/>
              <a:t>physicians </a:t>
            </a:r>
            <a:r>
              <a:rPr lang="en-US" sz="1350" dirty="0" smtClean="0"/>
              <a:t>offered patients </a:t>
            </a:r>
            <a:r>
              <a:rPr lang="en-US" sz="1350" dirty="0"/>
              <a:t>the option to </a:t>
            </a:r>
            <a:r>
              <a:rPr lang="en-US" sz="1350" dirty="0" smtClean="0"/>
              <a:t>email them </a:t>
            </a:r>
            <a:r>
              <a:rPr lang="en-US" sz="1350" dirty="0"/>
              <a:t>about a medical question or </a:t>
            </a:r>
            <a:r>
              <a:rPr lang="en-US" sz="1350" dirty="0" smtClean="0"/>
              <a:t>concern.</a:t>
            </a:r>
            <a:endParaRPr lang="en-US" sz="1350" dirty="0"/>
          </a:p>
        </p:txBody>
      </p:sp>
      <p:sp>
        <p:nvSpPr>
          <p:cNvPr id="12" name="Rectangle 11"/>
          <p:cNvSpPr/>
          <p:nvPr/>
        </p:nvSpPr>
        <p:spPr>
          <a:xfrm>
            <a:off x="4751585" y="6043354"/>
            <a:ext cx="3924871" cy="553998"/>
          </a:xfrm>
          <a:prstGeom prst="rect">
            <a:avLst/>
          </a:prstGeom>
        </p:spPr>
        <p:txBody>
          <a:bodyPr wrap="square">
            <a:spAutoFit/>
          </a:bodyPr>
          <a:lstStyle/>
          <a:p>
            <a:r>
              <a:rPr lang="en-CA" sz="1000" b="1" dirty="0" smtClean="0"/>
              <a:t>Source</a:t>
            </a:r>
          </a:p>
          <a:p>
            <a:r>
              <a:rPr lang="en-CA" sz="1000" dirty="0" smtClean="0"/>
              <a:t>The Commonwealth Fund, </a:t>
            </a:r>
            <a:r>
              <a:rPr lang="en-US" sz="1000" dirty="0"/>
              <a:t>2012 Commonwealth Fund International Survey of Primary Care </a:t>
            </a:r>
            <a:r>
              <a:rPr lang="en-US" sz="1000" dirty="0" smtClean="0"/>
              <a:t>Doctors.</a:t>
            </a:r>
            <a:endParaRPr lang="en-CA" sz="1000" dirty="0"/>
          </a:p>
        </p:txBody>
      </p:sp>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0799" y="1932732"/>
            <a:ext cx="295657" cy="326137"/>
          </a:xfrm>
          <a:prstGeom prst="rect">
            <a:avLst/>
          </a:prstGeom>
        </p:spPr>
      </p:pic>
      <p:graphicFrame>
        <p:nvGraphicFramePr>
          <p:cNvPr id="5" name="Chart 4"/>
          <p:cNvGraphicFramePr/>
          <p:nvPr>
            <p:extLst>
              <p:ext uri="{D42A27DB-BD31-4B8C-83A1-F6EECF244321}">
                <p14:modId xmlns:p14="http://schemas.microsoft.com/office/powerpoint/2010/main" val="2458225386"/>
              </p:ext>
            </p:extLst>
          </p:nvPr>
        </p:nvGraphicFramePr>
        <p:xfrm>
          <a:off x="5361535" y="2894591"/>
          <a:ext cx="2743200" cy="1828800"/>
        </p:xfrm>
        <a:graphic>
          <a:graphicData uri="http://schemas.openxmlformats.org/drawingml/2006/chart">
            <c:chart xmlns:c="http://schemas.openxmlformats.org/drawingml/2006/chart" xmlns:r="http://schemas.openxmlformats.org/officeDocument/2006/relationships" r:id="rId5"/>
          </a:graphicData>
        </a:graphic>
      </p:graphicFrame>
      <p:cxnSp>
        <p:nvCxnSpPr>
          <p:cNvPr id="13" name="Straight Connector 12"/>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14"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18</a:t>
            </a:fld>
            <a:endParaRPr lang="en-US" dirty="0"/>
          </a:p>
        </p:txBody>
      </p:sp>
    </p:spTree>
    <p:extLst>
      <p:ext uri="{BB962C8B-B14F-4D97-AF65-F5344CB8AC3E}">
        <p14:creationId xmlns:p14="http://schemas.microsoft.com/office/powerpoint/2010/main" val="28944272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hart 18"/>
          <p:cNvGraphicFramePr/>
          <p:nvPr>
            <p:extLst>
              <p:ext uri="{D42A27DB-BD31-4B8C-83A1-F6EECF244321}">
                <p14:modId xmlns:p14="http://schemas.microsoft.com/office/powerpoint/2010/main" val="3640160216"/>
              </p:ext>
            </p:extLst>
          </p:nvPr>
        </p:nvGraphicFramePr>
        <p:xfrm>
          <a:off x="5908083" y="3635679"/>
          <a:ext cx="2632782" cy="2313601"/>
        </p:xfrm>
        <a:graphic>
          <a:graphicData uri="http://schemas.openxmlformats.org/drawingml/2006/chart">
            <c:chart xmlns:c="http://schemas.openxmlformats.org/drawingml/2006/chart" xmlns:r="http://schemas.openxmlformats.org/officeDocument/2006/relationships" r:id="rId3"/>
          </a:graphicData>
        </a:graphic>
      </p:graphicFrame>
      <p:sp>
        <p:nvSpPr>
          <p:cNvPr id="40" name="Rounded Rectangle 9"/>
          <p:cNvSpPr/>
          <p:nvPr/>
        </p:nvSpPr>
        <p:spPr>
          <a:xfrm>
            <a:off x="0" y="1574629"/>
            <a:ext cx="8820472" cy="906958"/>
          </a:xfrm>
          <a:prstGeom prst="round1Rect">
            <a:avLst/>
          </a:prstGeom>
          <a:gradFill flip="none" rotWithShape="1">
            <a:gsLst>
              <a:gs pos="80000">
                <a:srgbClr val="E6E7E8"/>
              </a:gs>
              <a:gs pos="0">
                <a:srgbClr val="E6E7E8"/>
              </a:gs>
              <a:gs pos="100000">
                <a:schemeClr val="bg1"/>
              </a:gs>
            </a:gsLst>
            <a:lin ang="10800000" scaled="1"/>
            <a:tileRect/>
          </a:gradFill>
          <a:ln>
            <a:noFill/>
          </a:ln>
          <a:effectLst/>
        </p:spPr>
        <p:style>
          <a:lnRef idx="1">
            <a:schemeClr val="accent2"/>
          </a:lnRef>
          <a:fillRef idx="3">
            <a:schemeClr val="accent2"/>
          </a:fillRef>
          <a:effectRef idx="2">
            <a:schemeClr val="accent2"/>
          </a:effectRef>
          <a:fontRef idx="minor">
            <a:schemeClr val="lt1"/>
          </a:fontRef>
        </p:style>
        <p:txBody>
          <a:bodyPr rtlCol="0" anchor="t"/>
          <a:lstStyle/>
          <a:p>
            <a:pPr algn="ctr"/>
            <a:endParaRPr lang="en-CA" sz="5400" b="1" dirty="0" smtClean="0">
              <a:solidFill>
                <a:srgbClr val="FFFFFF"/>
              </a:solidFill>
            </a:endParaRPr>
          </a:p>
        </p:txBody>
      </p:sp>
      <p:sp>
        <p:nvSpPr>
          <p:cNvPr id="4" name="Title 3"/>
          <p:cNvSpPr>
            <a:spLocks noGrp="1"/>
          </p:cNvSpPr>
          <p:nvPr>
            <p:ph type="title"/>
          </p:nvPr>
        </p:nvSpPr>
        <p:spPr/>
        <p:txBody>
          <a:bodyPr>
            <a:noAutofit/>
          </a:bodyPr>
          <a:lstStyle/>
          <a:p>
            <a:r>
              <a:rPr lang="en-CA" sz="2600" kern="1200" dirty="0" smtClean="0">
                <a:solidFill>
                  <a:srgbClr val="4C898E"/>
                </a:solidFill>
                <a:latin typeface="+mj-lt"/>
              </a:rPr>
              <a:t>Canadians have fewer after-hours options </a:t>
            </a:r>
            <a:br>
              <a:rPr lang="en-CA" sz="2600" kern="1200" dirty="0" smtClean="0">
                <a:solidFill>
                  <a:srgbClr val="4C898E"/>
                </a:solidFill>
                <a:latin typeface="+mj-lt"/>
              </a:rPr>
            </a:br>
            <a:r>
              <a:rPr lang="en-CA" sz="2600" kern="1200" dirty="0" smtClean="0">
                <a:solidFill>
                  <a:srgbClr val="4C898E"/>
                </a:solidFill>
                <a:latin typeface="+mj-lt"/>
              </a:rPr>
              <a:t>for primary care </a:t>
            </a:r>
            <a:endParaRPr lang="en-CA" sz="2600" kern="1200" dirty="0">
              <a:solidFill>
                <a:srgbClr val="4C898E"/>
              </a:solidFill>
              <a:latin typeface="+mj-lt"/>
            </a:endParaRPr>
          </a:p>
        </p:txBody>
      </p:sp>
      <p:sp>
        <p:nvSpPr>
          <p:cNvPr id="5" name="Rectangle 4"/>
          <p:cNvSpPr/>
          <p:nvPr/>
        </p:nvSpPr>
        <p:spPr>
          <a:xfrm>
            <a:off x="5628477" y="5837202"/>
            <a:ext cx="3191995" cy="553998"/>
          </a:xfrm>
          <a:prstGeom prst="rect">
            <a:avLst/>
          </a:prstGeom>
        </p:spPr>
        <p:txBody>
          <a:bodyPr wrap="square">
            <a:spAutoFit/>
          </a:bodyPr>
          <a:lstStyle/>
          <a:p>
            <a:r>
              <a:rPr lang="en-CA" sz="1000" b="1" dirty="0"/>
              <a:t>Source</a:t>
            </a:r>
          </a:p>
          <a:p>
            <a:r>
              <a:rPr lang="en-CA" sz="1000" dirty="0"/>
              <a:t>The Commonwealth Fund, </a:t>
            </a:r>
            <a:r>
              <a:rPr lang="en-US" sz="1000" dirty="0"/>
              <a:t>2012 Commonwealth Fund International Survey of Primary Care Doctors.</a:t>
            </a:r>
            <a:endParaRPr lang="en-CA" sz="1000" dirty="0"/>
          </a:p>
        </p:txBody>
      </p:sp>
      <p:sp>
        <p:nvSpPr>
          <p:cNvPr id="27" name="Rectangle 26"/>
          <p:cNvSpPr/>
          <p:nvPr/>
        </p:nvSpPr>
        <p:spPr>
          <a:xfrm>
            <a:off x="2051720" y="1601068"/>
            <a:ext cx="6768752" cy="854080"/>
          </a:xfrm>
          <a:prstGeom prst="rect">
            <a:avLst/>
          </a:prstGeom>
        </p:spPr>
        <p:txBody>
          <a:bodyPr wrap="square">
            <a:spAutoFit/>
          </a:bodyPr>
          <a:lstStyle/>
          <a:p>
            <a:pPr lvl="0"/>
            <a:r>
              <a:rPr lang="en-US" sz="1650" b="1" dirty="0">
                <a:solidFill>
                  <a:srgbClr val="037872"/>
                </a:solidFill>
                <a:latin typeface="Franklin Gothic Medium" panose="020B0603020102020204" pitchFamily="34" charset="0"/>
              </a:rPr>
              <a:t>thought it was very or somewhat difficult to get medical care in </a:t>
            </a:r>
            <a:r>
              <a:rPr lang="en-US" sz="1650" b="1" dirty="0" smtClean="0">
                <a:solidFill>
                  <a:srgbClr val="037872"/>
                </a:solidFill>
                <a:latin typeface="Franklin Gothic Medium" panose="020B0603020102020204" pitchFamily="34" charset="0"/>
              </a:rPr>
              <a:t/>
            </a:r>
            <a:br>
              <a:rPr lang="en-US" sz="1650" b="1" dirty="0" smtClean="0">
                <a:solidFill>
                  <a:srgbClr val="037872"/>
                </a:solidFill>
                <a:latin typeface="Franklin Gothic Medium" panose="020B0603020102020204" pitchFamily="34" charset="0"/>
              </a:rPr>
            </a:br>
            <a:r>
              <a:rPr lang="en-US" sz="1650" b="1" dirty="0" smtClean="0">
                <a:solidFill>
                  <a:srgbClr val="037872"/>
                </a:solidFill>
                <a:latin typeface="Franklin Gothic Medium" panose="020B0603020102020204" pitchFamily="34" charset="0"/>
              </a:rPr>
              <a:t>the </a:t>
            </a:r>
            <a:r>
              <a:rPr lang="en-US" sz="1650" b="1" dirty="0">
                <a:solidFill>
                  <a:srgbClr val="037872"/>
                </a:solidFill>
                <a:latin typeface="Franklin Gothic Medium" panose="020B0603020102020204" pitchFamily="34" charset="0"/>
              </a:rPr>
              <a:t>evenings and on weekends or holidays without going to the </a:t>
            </a:r>
            <a:r>
              <a:rPr lang="en-US" sz="1650" b="1" dirty="0" smtClean="0">
                <a:solidFill>
                  <a:srgbClr val="037872"/>
                </a:solidFill>
                <a:latin typeface="Franklin Gothic Medium" panose="020B0603020102020204" pitchFamily="34" charset="0"/>
              </a:rPr>
              <a:t>emergency department (ED).</a:t>
            </a:r>
            <a:endParaRPr lang="en-US" sz="1650" b="1" dirty="0">
              <a:solidFill>
                <a:srgbClr val="037872"/>
              </a:solidFill>
              <a:latin typeface="Franklin Gothic Medium" panose="020B0603020102020204" pitchFamily="34" charset="0"/>
            </a:endParaRPr>
          </a:p>
        </p:txBody>
      </p:sp>
      <p:sp>
        <p:nvSpPr>
          <p:cNvPr id="28" name="Rectangle 27"/>
          <p:cNvSpPr/>
          <p:nvPr/>
        </p:nvSpPr>
        <p:spPr>
          <a:xfrm>
            <a:off x="568374" y="1554177"/>
            <a:ext cx="1539268" cy="938719"/>
          </a:xfrm>
          <a:prstGeom prst="rect">
            <a:avLst/>
          </a:prstGeom>
        </p:spPr>
        <p:txBody>
          <a:bodyPr wrap="none">
            <a:spAutoFit/>
          </a:bodyPr>
          <a:lstStyle/>
          <a:p>
            <a:pPr lvl="0" algn="ctr"/>
            <a:r>
              <a:rPr lang="en-CA" sz="5500" b="1" dirty="0" smtClean="0">
                <a:solidFill>
                  <a:srgbClr val="D78235"/>
                </a:solidFill>
                <a:latin typeface="Franklin Gothic Medium" panose="020B0603020102020204" pitchFamily="34" charset="0"/>
              </a:rPr>
              <a:t>51%</a:t>
            </a:r>
            <a:endParaRPr lang="en-CA" sz="5500" b="1" dirty="0">
              <a:solidFill>
                <a:srgbClr val="D78235"/>
              </a:solidFill>
              <a:latin typeface="Franklin Gothic Medium" panose="020B0603020102020204" pitchFamily="34" charset="0"/>
            </a:endParaRPr>
          </a:p>
        </p:txBody>
      </p:sp>
      <p:sp>
        <p:nvSpPr>
          <p:cNvPr id="20" name="TextBox 19"/>
          <p:cNvSpPr txBox="1"/>
          <p:nvPr/>
        </p:nvSpPr>
        <p:spPr>
          <a:xfrm>
            <a:off x="5436096" y="2636912"/>
            <a:ext cx="3353239" cy="738664"/>
          </a:xfrm>
          <a:prstGeom prst="rect">
            <a:avLst/>
          </a:prstGeom>
          <a:noFill/>
        </p:spPr>
        <p:txBody>
          <a:bodyPr wrap="square" rtlCol="0">
            <a:spAutoFit/>
          </a:bodyPr>
          <a:lstStyle/>
          <a:p>
            <a:pPr algn="ctr"/>
            <a:r>
              <a:rPr lang="en-CA" sz="1400" b="1" dirty="0">
                <a:solidFill>
                  <a:srgbClr val="037872"/>
                </a:solidFill>
              </a:rPr>
              <a:t>Proportion of family physicians whose practice had an arrangement for after-hours care</a:t>
            </a:r>
          </a:p>
        </p:txBody>
      </p:sp>
      <p:sp>
        <p:nvSpPr>
          <p:cNvPr id="22" name="TextBox 21"/>
          <p:cNvSpPr txBox="1"/>
          <p:nvPr/>
        </p:nvSpPr>
        <p:spPr>
          <a:xfrm>
            <a:off x="697124" y="2636912"/>
            <a:ext cx="4234916" cy="307777"/>
          </a:xfrm>
          <a:prstGeom prst="rect">
            <a:avLst/>
          </a:prstGeom>
          <a:noFill/>
        </p:spPr>
        <p:txBody>
          <a:bodyPr wrap="square" rtlCol="0">
            <a:spAutoFit/>
          </a:bodyPr>
          <a:lstStyle/>
          <a:p>
            <a:pPr algn="ctr"/>
            <a:r>
              <a:rPr lang="en-CA" sz="1400" b="1" dirty="0">
                <a:solidFill>
                  <a:srgbClr val="037872"/>
                </a:solidFill>
              </a:rPr>
              <a:t>How does Canada compare (2014)?</a:t>
            </a:r>
          </a:p>
        </p:txBody>
      </p:sp>
      <p:graphicFrame>
        <p:nvGraphicFramePr>
          <p:cNvPr id="15" name="Chart 14"/>
          <p:cNvGraphicFramePr/>
          <p:nvPr>
            <p:extLst>
              <p:ext uri="{D42A27DB-BD31-4B8C-83A1-F6EECF244321}">
                <p14:modId xmlns:p14="http://schemas.microsoft.com/office/powerpoint/2010/main" val="1509602587"/>
              </p:ext>
            </p:extLst>
          </p:nvPr>
        </p:nvGraphicFramePr>
        <p:xfrm>
          <a:off x="611561" y="3016770"/>
          <a:ext cx="4536504" cy="3148534"/>
        </p:xfrm>
        <a:graphic>
          <a:graphicData uri="http://schemas.openxmlformats.org/drawingml/2006/chart">
            <c:chart xmlns:c="http://schemas.openxmlformats.org/drawingml/2006/chart" xmlns:r="http://schemas.openxmlformats.org/officeDocument/2006/relationships" r:id="rId4"/>
          </a:graphicData>
        </a:graphic>
      </p:graphicFrame>
      <p:sp>
        <p:nvSpPr>
          <p:cNvPr id="34" name="TextBox 33"/>
          <p:cNvSpPr txBox="1"/>
          <p:nvPr/>
        </p:nvSpPr>
        <p:spPr>
          <a:xfrm>
            <a:off x="5597339" y="3429000"/>
            <a:ext cx="928459" cy="492443"/>
          </a:xfrm>
          <a:prstGeom prst="rect">
            <a:avLst/>
          </a:prstGeom>
          <a:noFill/>
        </p:spPr>
        <p:txBody>
          <a:bodyPr wrap="none" rtlCol="0">
            <a:spAutoFit/>
          </a:bodyPr>
          <a:lstStyle/>
          <a:p>
            <a:r>
              <a:rPr lang="en-CA" sz="2600" dirty="0" smtClean="0"/>
              <a:t>2012</a:t>
            </a:r>
            <a:endParaRPr lang="en-CA" sz="2600" dirty="0"/>
          </a:p>
        </p:txBody>
      </p:sp>
      <p:sp>
        <p:nvSpPr>
          <p:cNvPr id="36" name="Rectangle 35"/>
          <p:cNvSpPr/>
          <p:nvPr/>
        </p:nvSpPr>
        <p:spPr>
          <a:xfrm>
            <a:off x="7287465" y="4387170"/>
            <a:ext cx="933269" cy="553998"/>
          </a:xfrm>
          <a:prstGeom prst="rect">
            <a:avLst/>
          </a:prstGeom>
        </p:spPr>
        <p:txBody>
          <a:bodyPr wrap="none">
            <a:spAutoFit/>
          </a:bodyPr>
          <a:lstStyle/>
          <a:p>
            <a:pPr lvl="0" algn="ctr"/>
            <a:r>
              <a:rPr lang="en-CA" sz="3000" b="1" dirty="0" smtClean="0">
                <a:latin typeface="Franklin Gothic Medium" panose="020B0603020102020204" pitchFamily="34" charset="0"/>
              </a:rPr>
              <a:t>45%</a:t>
            </a:r>
            <a:endParaRPr lang="en-CA" sz="3000" b="1" dirty="0">
              <a:latin typeface="Franklin Gothic Medium" panose="020B0603020102020204" pitchFamily="34" charset="0"/>
            </a:endParaRPr>
          </a:p>
        </p:txBody>
      </p:sp>
      <p:sp>
        <p:nvSpPr>
          <p:cNvPr id="14"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19</a:t>
            </a:fld>
            <a:endParaRPr lang="en-US" sz="1200" dirty="0"/>
          </a:p>
        </p:txBody>
      </p:sp>
    </p:spTree>
    <p:extLst>
      <p:ext uri="{BB962C8B-B14F-4D97-AF65-F5344CB8AC3E}">
        <p14:creationId xmlns:p14="http://schemas.microsoft.com/office/powerpoint/2010/main" val="28324490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1"/>
          </p:nvPr>
        </p:nvSpPr>
        <p:spPr/>
        <p:txBody>
          <a:bodyPr anchor="b">
            <a:noAutofit/>
          </a:bodyPr>
          <a:lstStyle/>
          <a:p>
            <a:pPr marL="0" indent="0">
              <a:spcBef>
                <a:spcPts val="840"/>
              </a:spcBef>
              <a:buNone/>
            </a:pPr>
            <a:r>
              <a:rPr lang="en-US" sz="1000" dirty="0"/>
              <a:t>Production of this document is made possible by financial contributions from Health Canada and provincial and territorial governments. </a:t>
            </a:r>
            <a:r>
              <a:rPr lang="en-US" sz="1000" dirty="0" smtClean="0"/>
              <a:t/>
            </a:r>
            <a:br>
              <a:rPr lang="en-US" sz="1000" dirty="0" smtClean="0"/>
            </a:br>
            <a:r>
              <a:rPr lang="en-US" sz="1000" dirty="0" smtClean="0"/>
              <a:t>The </a:t>
            </a:r>
            <a:r>
              <a:rPr lang="en-US" sz="1000" dirty="0"/>
              <a:t>views expressed herein do not necessarily represent the views of Health Canada or any provincial or territorial government.</a:t>
            </a:r>
          </a:p>
          <a:p>
            <a:pPr marL="0" indent="0">
              <a:spcBef>
                <a:spcPts val="840"/>
              </a:spcBef>
              <a:buNone/>
            </a:pPr>
            <a:r>
              <a:rPr lang="en-US" sz="1000" dirty="0" smtClean="0"/>
              <a:t>All </a:t>
            </a:r>
            <a:r>
              <a:rPr lang="en-US" sz="1000" dirty="0"/>
              <a:t>rights reserved.</a:t>
            </a:r>
          </a:p>
          <a:p>
            <a:pPr marL="0" indent="0">
              <a:spcBef>
                <a:spcPts val="840"/>
              </a:spcBef>
              <a:buNone/>
            </a:pPr>
            <a:r>
              <a:rPr lang="en-US" sz="1000" dirty="0" smtClean="0"/>
              <a:t>The </a:t>
            </a:r>
            <a:r>
              <a:rPr lang="en-US" sz="1000" dirty="0"/>
              <a:t>contents of this publication may be reproduced unaltered, in whole or in part and by any means, solely for non-commercial purposes, provided that the Canadian Institute for Health Information is properly and fully acknowledged as the copyright owner. Any reproduction or </a:t>
            </a:r>
            <a:r>
              <a:rPr lang="en-US" sz="1000" dirty="0" smtClean="0"/>
              <a:t/>
            </a:r>
            <a:br>
              <a:rPr lang="en-US" sz="1000" dirty="0" smtClean="0"/>
            </a:br>
            <a:r>
              <a:rPr lang="en-US" sz="1000" dirty="0" smtClean="0"/>
              <a:t>use </a:t>
            </a:r>
            <a:r>
              <a:rPr lang="en-US" sz="1000" dirty="0"/>
              <a:t>of this publication or its contents for any commercial purpose requires the prior written authorization of the Canadian Institute for Health Information. Reproduction or use that suggests endorsement by, or affiliation with, the Canadian Institute for Health Information is prohibited.</a:t>
            </a:r>
          </a:p>
          <a:p>
            <a:pPr marL="0" indent="0">
              <a:spcBef>
                <a:spcPts val="840"/>
              </a:spcBef>
              <a:buNone/>
            </a:pPr>
            <a:r>
              <a:rPr lang="en-US" sz="1000" dirty="0" smtClean="0"/>
              <a:t>For </a:t>
            </a:r>
            <a:r>
              <a:rPr lang="en-US" sz="1000" dirty="0"/>
              <a:t>permission or information, please contact CIHI:</a:t>
            </a:r>
          </a:p>
          <a:p>
            <a:pPr marL="0" indent="0">
              <a:spcBef>
                <a:spcPts val="840"/>
              </a:spcBef>
              <a:buNone/>
            </a:pPr>
            <a:r>
              <a:rPr lang="en-US" sz="1000" dirty="0" smtClean="0"/>
              <a:t>Canadian </a:t>
            </a:r>
            <a:r>
              <a:rPr lang="en-US" sz="1000" dirty="0"/>
              <a:t>Institute for Health Information</a:t>
            </a:r>
          </a:p>
          <a:p>
            <a:pPr marL="0" indent="0">
              <a:spcBef>
                <a:spcPts val="0"/>
              </a:spcBef>
              <a:buNone/>
            </a:pPr>
            <a:r>
              <a:rPr lang="en-US" sz="1000" dirty="0"/>
              <a:t>495 Richmond Road, Suite 600</a:t>
            </a:r>
          </a:p>
          <a:p>
            <a:pPr marL="0" indent="0">
              <a:spcBef>
                <a:spcPts val="0"/>
              </a:spcBef>
              <a:buNone/>
            </a:pPr>
            <a:r>
              <a:rPr lang="en-US" sz="1000" dirty="0"/>
              <a:t>Ottawa, Ontario  K2A 4H6</a:t>
            </a:r>
          </a:p>
          <a:p>
            <a:pPr marL="0" indent="0">
              <a:spcBef>
                <a:spcPts val="840"/>
              </a:spcBef>
              <a:buNone/>
            </a:pPr>
            <a:r>
              <a:rPr lang="en-US" sz="1000" dirty="0" smtClean="0"/>
              <a:t>Phone</a:t>
            </a:r>
            <a:r>
              <a:rPr lang="en-US" sz="1000" dirty="0"/>
              <a:t>: 613-241-7860</a:t>
            </a:r>
          </a:p>
          <a:p>
            <a:pPr marL="0" indent="0">
              <a:spcBef>
                <a:spcPts val="0"/>
              </a:spcBef>
              <a:buNone/>
            </a:pPr>
            <a:r>
              <a:rPr lang="en-US" sz="1000" dirty="0"/>
              <a:t>Fax: 613-241-8120</a:t>
            </a:r>
          </a:p>
          <a:p>
            <a:pPr marL="0" indent="0">
              <a:spcBef>
                <a:spcPts val="0"/>
              </a:spcBef>
              <a:buNone/>
            </a:pPr>
            <a:r>
              <a:rPr lang="en-US" sz="1000" dirty="0"/>
              <a:t>www.cihi.ca</a:t>
            </a:r>
          </a:p>
          <a:p>
            <a:pPr marL="0" indent="0">
              <a:spcBef>
                <a:spcPts val="0"/>
              </a:spcBef>
              <a:buNone/>
            </a:pPr>
            <a:r>
              <a:rPr lang="en-US" sz="1000" dirty="0"/>
              <a:t>copyright@cihi.ca</a:t>
            </a:r>
          </a:p>
          <a:p>
            <a:pPr marL="0" indent="0">
              <a:spcBef>
                <a:spcPts val="840"/>
              </a:spcBef>
              <a:buNone/>
            </a:pPr>
            <a:r>
              <a:rPr lang="en-US" sz="1000" dirty="0" smtClean="0"/>
              <a:t>ISBN 978-1-77109-336-1</a:t>
            </a:r>
          </a:p>
          <a:p>
            <a:pPr marL="0" indent="0">
              <a:spcBef>
                <a:spcPts val="840"/>
              </a:spcBef>
              <a:buNone/>
            </a:pPr>
            <a:r>
              <a:rPr lang="en-US" sz="1000" dirty="0" smtClean="0"/>
              <a:t>© 2015 </a:t>
            </a:r>
            <a:r>
              <a:rPr lang="en-US" sz="1000" dirty="0"/>
              <a:t>Canadian Institute for Health Information</a:t>
            </a:r>
          </a:p>
          <a:p>
            <a:pPr marL="0" indent="0">
              <a:spcBef>
                <a:spcPts val="840"/>
              </a:spcBef>
              <a:buNone/>
            </a:pPr>
            <a:r>
              <a:rPr lang="en-US" sz="1000" dirty="0" smtClean="0"/>
              <a:t>How </a:t>
            </a:r>
            <a:r>
              <a:rPr lang="en-US" sz="1000" dirty="0"/>
              <a:t>to cite this document:</a:t>
            </a:r>
          </a:p>
          <a:p>
            <a:pPr marL="0" indent="0">
              <a:spcBef>
                <a:spcPts val="0"/>
              </a:spcBef>
              <a:buNone/>
            </a:pPr>
            <a:r>
              <a:rPr lang="en-US" sz="1000" dirty="0"/>
              <a:t>Canadian Institute for Health </a:t>
            </a:r>
            <a:r>
              <a:rPr lang="en-US" sz="1000" dirty="0" smtClean="0"/>
              <a:t>Information. </a:t>
            </a:r>
            <a:r>
              <a:rPr lang="en-US" sz="1000" i="1" dirty="0" smtClean="0"/>
              <a:t>How Canada Compares: Results From The Commonwealth Fund 2014 International Health Policy Survey of Older Adults</a:t>
            </a:r>
            <a:r>
              <a:rPr lang="en-US" sz="1000" dirty="0" smtClean="0"/>
              <a:t>.</a:t>
            </a:r>
            <a:r>
              <a:rPr lang="en-US" sz="1000" dirty="0" smtClean="0">
                <a:solidFill>
                  <a:srgbClr val="00B0F0"/>
                </a:solidFill>
              </a:rPr>
              <a:t> </a:t>
            </a:r>
            <a:r>
              <a:rPr lang="en-US" sz="1000" dirty="0"/>
              <a:t>Ottawa, ON: CIHI; </a:t>
            </a:r>
            <a:r>
              <a:rPr lang="en-US" sz="1000" dirty="0" smtClean="0"/>
              <a:t>2015.</a:t>
            </a:r>
            <a:endParaRPr lang="en-US" sz="1000" dirty="0"/>
          </a:p>
          <a:p>
            <a:pPr marL="0" indent="0">
              <a:spcBef>
                <a:spcPts val="840"/>
              </a:spcBef>
              <a:buNone/>
            </a:pPr>
            <a:r>
              <a:rPr lang="en-US" sz="1000" dirty="0" err="1" smtClean="0"/>
              <a:t>Cette</a:t>
            </a:r>
            <a:r>
              <a:rPr lang="en-US" sz="1000" dirty="0" smtClean="0"/>
              <a:t> </a:t>
            </a:r>
            <a:r>
              <a:rPr lang="en-US" sz="1000" dirty="0"/>
              <a:t>publication </a:t>
            </a:r>
            <a:r>
              <a:rPr lang="en-US" sz="1000" dirty="0" err="1"/>
              <a:t>est</a:t>
            </a:r>
            <a:r>
              <a:rPr lang="en-US" sz="1000" dirty="0"/>
              <a:t> </a:t>
            </a:r>
            <a:r>
              <a:rPr lang="en-US" sz="1000" dirty="0" err="1"/>
              <a:t>aussi</a:t>
            </a:r>
            <a:r>
              <a:rPr lang="en-US" sz="1000" dirty="0"/>
              <a:t> </a:t>
            </a:r>
            <a:r>
              <a:rPr lang="en-US" sz="1000" dirty="0" err="1"/>
              <a:t>disponible</a:t>
            </a:r>
            <a:r>
              <a:rPr lang="en-US" sz="1000" dirty="0"/>
              <a:t> </a:t>
            </a:r>
            <a:r>
              <a:rPr lang="en-US" sz="1000" dirty="0" err="1"/>
              <a:t>en</a:t>
            </a:r>
            <a:r>
              <a:rPr lang="en-US" sz="1000" dirty="0"/>
              <a:t> </a:t>
            </a:r>
            <a:r>
              <a:rPr lang="en-US" sz="1000" dirty="0" err="1"/>
              <a:t>français</a:t>
            </a:r>
            <a:r>
              <a:rPr lang="en-US" sz="1000" dirty="0"/>
              <a:t> sous le </a:t>
            </a:r>
            <a:r>
              <a:rPr lang="en-US" sz="1000" dirty="0" err="1"/>
              <a:t>titre</a:t>
            </a:r>
            <a:r>
              <a:rPr lang="en-US" sz="1000" dirty="0"/>
              <a:t> </a:t>
            </a:r>
            <a:r>
              <a:rPr lang="fr-FR" sz="1000" i="1" dirty="0"/>
              <a:t>Résultats du Canada : Enquête </a:t>
            </a:r>
            <a:r>
              <a:rPr lang="fr-FR" sz="1000" i="1" dirty="0" smtClean="0"/>
              <a:t>internationale de </a:t>
            </a:r>
            <a:r>
              <a:rPr lang="fr-FR" sz="1000" i="1" dirty="0"/>
              <a:t>2014 </a:t>
            </a:r>
            <a:r>
              <a:rPr lang="fr-FR" sz="1000" i="1" dirty="0" smtClean="0"/>
              <a:t>auprès des adultes âgés sur </a:t>
            </a:r>
            <a:r>
              <a:rPr lang="fr-FR" sz="1000" i="1" dirty="0"/>
              <a:t>les politiques de santé </a:t>
            </a:r>
            <a:r>
              <a:rPr lang="fr-FR" sz="1000" i="1" dirty="0" smtClean="0"/>
              <a:t>du </a:t>
            </a:r>
            <a:r>
              <a:rPr lang="fr-FR" sz="1000" i="1" dirty="0"/>
              <a:t>Fonds du </a:t>
            </a:r>
            <a:r>
              <a:rPr lang="fr-FR" sz="1000" i="1" dirty="0" smtClean="0"/>
              <a:t>Commonwealth</a:t>
            </a:r>
            <a:r>
              <a:rPr lang="en-US" sz="1000" dirty="0" smtClean="0"/>
              <a:t>.</a:t>
            </a:r>
            <a:endParaRPr lang="en-US" sz="1000" dirty="0"/>
          </a:p>
          <a:p>
            <a:pPr marL="0" indent="0">
              <a:spcBef>
                <a:spcPts val="0"/>
              </a:spcBef>
              <a:buNone/>
            </a:pPr>
            <a:r>
              <a:rPr lang="en-US" sz="1000" dirty="0"/>
              <a:t>ISBN 978-1-77109-337-8</a:t>
            </a:r>
            <a:endParaRPr lang="en-CA" sz="1000" dirty="0"/>
          </a:p>
        </p:txBody>
      </p:sp>
    </p:spTree>
    <p:extLst>
      <p:ext uri="{BB962C8B-B14F-4D97-AF65-F5344CB8AC3E}">
        <p14:creationId xmlns:p14="http://schemas.microsoft.com/office/powerpoint/2010/main" val="2012436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9"/>
          <p:cNvSpPr/>
          <p:nvPr/>
        </p:nvSpPr>
        <p:spPr>
          <a:xfrm>
            <a:off x="0" y="1574629"/>
            <a:ext cx="8820472" cy="906958"/>
          </a:xfrm>
          <a:prstGeom prst="round1Rect">
            <a:avLst/>
          </a:prstGeom>
          <a:gradFill flip="none" rotWithShape="1">
            <a:gsLst>
              <a:gs pos="80000">
                <a:srgbClr val="E6E7E8"/>
              </a:gs>
              <a:gs pos="0">
                <a:srgbClr val="E6E7E8"/>
              </a:gs>
              <a:gs pos="100000">
                <a:schemeClr val="bg1"/>
              </a:gs>
            </a:gsLst>
            <a:lin ang="10800000" scaled="1"/>
            <a:tileRect/>
          </a:gradFill>
          <a:ln>
            <a:noFill/>
          </a:ln>
          <a:effectLst/>
        </p:spPr>
        <p:style>
          <a:lnRef idx="1">
            <a:schemeClr val="accent2"/>
          </a:lnRef>
          <a:fillRef idx="3">
            <a:schemeClr val="accent2"/>
          </a:fillRef>
          <a:effectRef idx="2">
            <a:schemeClr val="accent2"/>
          </a:effectRef>
          <a:fontRef idx="minor">
            <a:schemeClr val="lt1"/>
          </a:fontRef>
        </p:style>
        <p:txBody>
          <a:bodyPr rtlCol="0" anchor="t"/>
          <a:lstStyle/>
          <a:p>
            <a:pPr algn="ctr"/>
            <a:endParaRPr lang="en-CA" sz="5400" b="1" dirty="0" smtClean="0">
              <a:solidFill>
                <a:srgbClr val="FFFFFF"/>
              </a:solidFill>
            </a:endParaRPr>
          </a:p>
        </p:txBody>
      </p:sp>
      <p:sp>
        <p:nvSpPr>
          <p:cNvPr id="4" name="Title 3"/>
          <p:cNvSpPr>
            <a:spLocks noGrp="1"/>
          </p:cNvSpPr>
          <p:nvPr>
            <p:ph type="title"/>
          </p:nvPr>
        </p:nvSpPr>
        <p:spPr/>
        <p:txBody>
          <a:bodyPr>
            <a:noAutofit/>
          </a:bodyPr>
          <a:lstStyle/>
          <a:p>
            <a:r>
              <a:rPr lang="en-CA" sz="2600" kern="1200" dirty="0" smtClean="0">
                <a:solidFill>
                  <a:srgbClr val="4C898E"/>
                </a:solidFill>
                <a:latin typeface="+mj-lt"/>
              </a:rPr>
              <a:t>Lack of access to timely care has an impact </a:t>
            </a:r>
            <a:br>
              <a:rPr lang="en-CA" sz="2600" kern="1200" dirty="0" smtClean="0">
                <a:solidFill>
                  <a:srgbClr val="4C898E"/>
                </a:solidFill>
                <a:latin typeface="+mj-lt"/>
              </a:rPr>
            </a:br>
            <a:r>
              <a:rPr lang="en-CA" sz="2600" kern="1200" dirty="0" smtClean="0">
                <a:solidFill>
                  <a:srgbClr val="4C898E"/>
                </a:solidFill>
                <a:latin typeface="+mj-lt"/>
              </a:rPr>
              <a:t>on ED use </a:t>
            </a:r>
            <a:endParaRPr lang="en-CA" sz="2600" kern="1200" dirty="0">
              <a:solidFill>
                <a:srgbClr val="4C898E"/>
              </a:solidFill>
              <a:latin typeface="+mj-lt"/>
            </a:endParaRPr>
          </a:p>
        </p:txBody>
      </p:sp>
      <p:sp>
        <p:nvSpPr>
          <p:cNvPr id="14" name="TextBox 13"/>
          <p:cNvSpPr txBox="1"/>
          <p:nvPr/>
        </p:nvSpPr>
        <p:spPr>
          <a:xfrm>
            <a:off x="683568" y="2830870"/>
            <a:ext cx="3726668" cy="307777"/>
          </a:xfrm>
          <a:prstGeom prst="rect">
            <a:avLst/>
          </a:prstGeom>
          <a:noFill/>
        </p:spPr>
        <p:txBody>
          <a:bodyPr wrap="square" rtlCol="0">
            <a:spAutoFit/>
          </a:bodyPr>
          <a:lstStyle/>
          <a:p>
            <a:pPr algn="ctr"/>
            <a:r>
              <a:rPr lang="en-CA" sz="1400" b="1" dirty="0" smtClean="0">
                <a:solidFill>
                  <a:srgbClr val="307D84"/>
                </a:solidFill>
              </a:rPr>
              <a:t>How </a:t>
            </a:r>
            <a:r>
              <a:rPr lang="en-CA" sz="1400" b="1" dirty="0">
                <a:solidFill>
                  <a:srgbClr val="307D84"/>
                </a:solidFill>
              </a:rPr>
              <a:t>does Canada </a:t>
            </a:r>
            <a:r>
              <a:rPr lang="en-CA" sz="1400" b="1" dirty="0" smtClean="0">
                <a:solidFill>
                  <a:srgbClr val="307D84"/>
                </a:solidFill>
              </a:rPr>
              <a:t>compare (2014)?</a:t>
            </a:r>
            <a:endParaRPr lang="en-CA" sz="1400" b="1" dirty="0">
              <a:solidFill>
                <a:srgbClr val="307D84"/>
              </a:solidFill>
            </a:endParaRPr>
          </a:p>
        </p:txBody>
      </p:sp>
      <p:graphicFrame>
        <p:nvGraphicFramePr>
          <p:cNvPr id="19" name="Chart 18"/>
          <p:cNvGraphicFramePr/>
          <p:nvPr>
            <p:extLst>
              <p:ext uri="{D42A27DB-BD31-4B8C-83A1-F6EECF244321}">
                <p14:modId xmlns:p14="http://schemas.microsoft.com/office/powerpoint/2010/main" val="3490955452"/>
              </p:ext>
            </p:extLst>
          </p:nvPr>
        </p:nvGraphicFramePr>
        <p:xfrm>
          <a:off x="611559" y="3262918"/>
          <a:ext cx="4248473" cy="2974394"/>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4716016" y="4387170"/>
            <a:ext cx="4320480" cy="1400383"/>
          </a:xfrm>
          <a:prstGeom prst="rect">
            <a:avLst/>
          </a:prstGeom>
          <a:noFill/>
        </p:spPr>
        <p:txBody>
          <a:bodyPr wrap="square" rtlCol="0">
            <a:spAutoFit/>
          </a:bodyPr>
          <a:lstStyle/>
          <a:p>
            <a:pPr>
              <a:lnSpc>
                <a:spcPts val="1900"/>
              </a:lnSpc>
            </a:pPr>
            <a:r>
              <a:rPr lang="en-CA" sz="1400" dirty="0" smtClean="0"/>
              <a:t>In 2013</a:t>
            </a:r>
            <a:r>
              <a:rPr lang="en-CA" sz="1400" dirty="0"/>
              <a:t>–</a:t>
            </a:r>
            <a:r>
              <a:rPr lang="en-CA" sz="1400" dirty="0" smtClean="0"/>
              <a:t>2014, </a:t>
            </a:r>
            <a:r>
              <a:rPr lang="en-CA" b="1" dirty="0" smtClean="0">
                <a:solidFill>
                  <a:srgbClr val="D78235"/>
                </a:solidFill>
                <a:latin typeface="Franklin Gothic Medium" panose="020B0603020102020204" pitchFamily="34" charset="0"/>
              </a:rPr>
              <a:t>1 in 5 </a:t>
            </a:r>
            <a:r>
              <a:rPr lang="en-CA" sz="1400" dirty="0"/>
              <a:t>emergency visits in </a:t>
            </a:r>
            <a:r>
              <a:rPr lang="en-CA" sz="1400" dirty="0" smtClean="0"/>
              <a:t>Canada</a:t>
            </a:r>
            <a:r>
              <a:rPr lang="en-CA" sz="1400" b="1" dirty="0" smtClean="0"/>
              <a:t> </a:t>
            </a:r>
            <a:r>
              <a:rPr lang="en-CA" sz="1400" dirty="0" smtClean="0"/>
              <a:t>was for a condition that could have been treated elsewhere, such as a doctor’s office.</a:t>
            </a:r>
          </a:p>
          <a:p>
            <a:pPr>
              <a:lnSpc>
                <a:spcPts val="1900"/>
              </a:lnSpc>
              <a:spcBef>
                <a:spcPts val="700"/>
              </a:spcBef>
            </a:pPr>
            <a:r>
              <a:rPr lang="en-CA" sz="1400" dirty="0" smtClean="0"/>
              <a:t>The </a:t>
            </a:r>
            <a:r>
              <a:rPr lang="en-CA" sz="1400" dirty="0"/>
              <a:t>most common </a:t>
            </a:r>
            <a:r>
              <a:rPr lang="en-CA" sz="1400" dirty="0" smtClean="0"/>
              <a:t>conditions were upper respiratory infections (13%) and antibiotic therapy (13%).</a:t>
            </a:r>
          </a:p>
        </p:txBody>
      </p:sp>
      <p:sp>
        <p:nvSpPr>
          <p:cNvPr id="5" name="TextBox 4"/>
          <p:cNvSpPr txBox="1"/>
          <p:nvPr/>
        </p:nvSpPr>
        <p:spPr>
          <a:xfrm>
            <a:off x="4716016" y="5968655"/>
            <a:ext cx="4032448" cy="553998"/>
          </a:xfrm>
          <a:prstGeom prst="rect">
            <a:avLst/>
          </a:prstGeom>
          <a:noFill/>
        </p:spPr>
        <p:txBody>
          <a:bodyPr wrap="square" lIns="91440" rtlCol="0">
            <a:spAutoFit/>
          </a:bodyPr>
          <a:lstStyle/>
          <a:p>
            <a:r>
              <a:rPr lang="en-US" sz="1000" b="1" dirty="0" smtClean="0"/>
              <a:t>Source</a:t>
            </a:r>
          </a:p>
          <a:p>
            <a:r>
              <a:rPr lang="en-US" sz="1000" dirty="0"/>
              <a:t>Canadian Institute for Health Information</a:t>
            </a:r>
            <a:r>
              <a:rPr lang="en-US" sz="1000" dirty="0" smtClean="0"/>
              <a:t>. </a:t>
            </a:r>
            <a:r>
              <a:rPr lang="en-US" sz="1000" i="1" dirty="0" smtClean="0"/>
              <a:t>Sources of Potentially Avoidable Emergency </a:t>
            </a:r>
            <a:r>
              <a:rPr lang="en-US" sz="1000" i="1" dirty="0"/>
              <a:t>Department </a:t>
            </a:r>
            <a:r>
              <a:rPr lang="en-US" sz="1000" i="1" dirty="0" smtClean="0"/>
              <a:t>Visits</a:t>
            </a:r>
            <a:r>
              <a:rPr lang="en-US" sz="1000" dirty="0" smtClean="0"/>
              <a:t>. Ottawa</a:t>
            </a:r>
            <a:r>
              <a:rPr lang="en-US" sz="1000" dirty="0"/>
              <a:t>, ON: CIHI; 2014.</a:t>
            </a:r>
            <a:endParaRPr lang="en-CA" sz="1000" dirty="0"/>
          </a:p>
        </p:txBody>
      </p:sp>
      <p:sp>
        <p:nvSpPr>
          <p:cNvPr id="27" name="Rectangle 26"/>
          <p:cNvSpPr/>
          <p:nvPr/>
        </p:nvSpPr>
        <p:spPr>
          <a:xfrm>
            <a:off x="2051720" y="1737360"/>
            <a:ext cx="6768752" cy="600164"/>
          </a:xfrm>
          <a:prstGeom prst="rect">
            <a:avLst/>
          </a:prstGeom>
        </p:spPr>
        <p:txBody>
          <a:bodyPr wrap="square">
            <a:spAutoFit/>
          </a:bodyPr>
          <a:lstStyle/>
          <a:p>
            <a:pPr lvl="0"/>
            <a:r>
              <a:rPr lang="en-US" sz="1650" b="1" dirty="0">
                <a:solidFill>
                  <a:srgbClr val="037872"/>
                </a:solidFill>
                <a:latin typeface="Franklin Gothic Medium" panose="020B0603020102020204" pitchFamily="34" charset="0"/>
              </a:rPr>
              <a:t>of older Canadians went to an ED for a condition that could have been treated by their regular doctor.</a:t>
            </a:r>
          </a:p>
        </p:txBody>
      </p:sp>
      <p:sp>
        <p:nvSpPr>
          <p:cNvPr id="28" name="Rectangle 27"/>
          <p:cNvSpPr/>
          <p:nvPr/>
        </p:nvSpPr>
        <p:spPr>
          <a:xfrm>
            <a:off x="569400" y="1554177"/>
            <a:ext cx="1537216" cy="938719"/>
          </a:xfrm>
          <a:prstGeom prst="rect">
            <a:avLst/>
          </a:prstGeom>
        </p:spPr>
        <p:txBody>
          <a:bodyPr wrap="none">
            <a:spAutoFit/>
          </a:bodyPr>
          <a:lstStyle/>
          <a:p>
            <a:pPr lvl="0" algn="ctr"/>
            <a:r>
              <a:rPr lang="en-CA" sz="5500" b="1" dirty="0" smtClean="0">
                <a:solidFill>
                  <a:srgbClr val="D78235"/>
                </a:solidFill>
                <a:latin typeface="Franklin Gothic Medium" panose="020B0603020102020204" pitchFamily="34" charset="0"/>
              </a:rPr>
              <a:t>37%</a:t>
            </a:r>
            <a:endParaRPr lang="en-CA" sz="5500" b="1" dirty="0">
              <a:solidFill>
                <a:srgbClr val="D78235"/>
              </a:solidFill>
              <a:latin typeface="Franklin Gothic Medium" panose="020B0603020102020204" pitchFamily="34" charset="0"/>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90714" y="2679006"/>
            <a:ext cx="978163" cy="649224"/>
          </a:xfrm>
          <a:prstGeom prst="rect">
            <a:avLst/>
          </a:prstGeom>
        </p:spPr>
      </p:pic>
      <p:grpSp>
        <p:nvGrpSpPr>
          <p:cNvPr id="9" name="Group 8"/>
          <p:cNvGrpSpPr/>
          <p:nvPr/>
        </p:nvGrpSpPr>
        <p:grpSpPr>
          <a:xfrm>
            <a:off x="4716016" y="4315162"/>
            <a:ext cx="4176464" cy="1512168"/>
            <a:chOff x="5508104" y="4149080"/>
            <a:chExt cx="3312046" cy="1512168"/>
          </a:xfrm>
        </p:grpSpPr>
        <p:cxnSp>
          <p:nvCxnSpPr>
            <p:cNvPr id="32" name="Straight Connector 31"/>
            <p:cNvCxnSpPr/>
            <p:nvPr/>
          </p:nvCxnSpPr>
          <p:spPr>
            <a:xfrm>
              <a:off x="5508104" y="4149080"/>
              <a:ext cx="3312046"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508104" y="5661248"/>
              <a:ext cx="3312046"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gr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47230" y="3499856"/>
            <a:ext cx="2065130" cy="649224"/>
          </a:xfrm>
          <a:prstGeom prst="rect">
            <a:avLst/>
          </a:prstGeom>
        </p:spPr>
      </p:pic>
      <p:sp>
        <p:nvSpPr>
          <p:cNvPr id="15"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20</a:t>
            </a:fld>
            <a:endParaRPr lang="en-US" sz="1200" dirty="0"/>
          </a:p>
        </p:txBody>
      </p:sp>
    </p:spTree>
    <p:extLst>
      <p:ext uri="{BB962C8B-B14F-4D97-AF65-F5344CB8AC3E}">
        <p14:creationId xmlns:p14="http://schemas.microsoft.com/office/powerpoint/2010/main" val="32406908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9"/>
          <p:cNvSpPr/>
          <p:nvPr/>
        </p:nvSpPr>
        <p:spPr>
          <a:xfrm>
            <a:off x="0" y="1574629"/>
            <a:ext cx="8820472" cy="906958"/>
          </a:xfrm>
          <a:prstGeom prst="round1Rect">
            <a:avLst/>
          </a:prstGeom>
          <a:gradFill flip="none" rotWithShape="1">
            <a:gsLst>
              <a:gs pos="80000">
                <a:srgbClr val="E6E7E8"/>
              </a:gs>
              <a:gs pos="0">
                <a:srgbClr val="E6E7E8"/>
              </a:gs>
              <a:gs pos="100000">
                <a:schemeClr val="bg1"/>
              </a:gs>
            </a:gsLst>
            <a:lin ang="10800000" scaled="1"/>
            <a:tileRect/>
          </a:gradFill>
          <a:ln>
            <a:noFill/>
          </a:ln>
          <a:effectLst/>
        </p:spPr>
        <p:style>
          <a:lnRef idx="1">
            <a:schemeClr val="accent2"/>
          </a:lnRef>
          <a:fillRef idx="3">
            <a:schemeClr val="accent2"/>
          </a:fillRef>
          <a:effectRef idx="2">
            <a:schemeClr val="accent2"/>
          </a:effectRef>
          <a:fontRef idx="minor">
            <a:schemeClr val="lt1"/>
          </a:fontRef>
        </p:style>
        <p:txBody>
          <a:bodyPr rtlCol="0" anchor="t"/>
          <a:lstStyle/>
          <a:p>
            <a:pPr algn="ctr"/>
            <a:endParaRPr lang="en-CA" sz="5400" b="1" dirty="0" smtClean="0">
              <a:solidFill>
                <a:srgbClr val="FFFFFF"/>
              </a:solidFill>
            </a:endParaRPr>
          </a:p>
        </p:txBody>
      </p:sp>
      <p:sp>
        <p:nvSpPr>
          <p:cNvPr id="2" name="Title 1"/>
          <p:cNvSpPr>
            <a:spLocks noGrp="1"/>
          </p:cNvSpPr>
          <p:nvPr>
            <p:ph type="title"/>
          </p:nvPr>
        </p:nvSpPr>
        <p:spPr/>
        <p:txBody>
          <a:bodyPr>
            <a:normAutofit/>
          </a:bodyPr>
          <a:lstStyle/>
          <a:p>
            <a:r>
              <a:rPr lang="en-CA" sz="2600" dirty="0" smtClean="0">
                <a:solidFill>
                  <a:srgbClr val="4C898E"/>
                </a:solidFill>
                <a:latin typeface="+mj-lt"/>
              </a:rPr>
              <a:t>Canadians wait longest for specialist care</a:t>
            </a:r>
            <a:endParaRPr lang="en-CA" sz="2600" dirty="0">
              <a:solidFill>
                <a:srgbClr val="4C898E"/>
              </a:solidFill>
              <a:latin typeface="+mj-lt"/>
            </a:endParaRPr>
          </a:p>
        </p:txBody>
      </p:sp>
      <p:sp>
        <p:nvSpPr>
          <p:cNvPr id="15" name="TextBox 14"/>
          <p:cNvSpPr txBox="1"/>
          <p:nvPr/>
        </p:nvSpPr>
        <p:spPr>
          <a:xfrm>
            <a:off x="569008" y="2636912"/>
            <a:ext cx="4075000" cy="307777"/>
          </a:xfrm>
          <a:prstGeom prst="rect">
            <a:avLst/>
          </a:prstGeom>
          <a:noFill/>
        </p:spPr>
        <p:txBody>
          <a:bodyPr wrap="square" rtlCol="0">
            <a:spAutoFit/>
          </a:bodyPr>
          <a:lstStyle/>
          <a:p>
            <a:pPr algn="ctr"/>
            <a:r>
              <a:rPr lang="en-CA" sz="1400" b="1" dirty="0" smtClean="0">
                <a:solidFill>
                  <a:srgbClr val="307D84"/>
                </a:solidFill>
              </a:rPr>
              <a:t>How </a:t>
            </a:r>
            <a:r>
              <a:rPr lang="en-CA" sz="1400" b="1" dirty="0">
                <a:solidFill>
                  <a:srgbClr val="307D84"/>
                </a:solidFill>
              </a:rPr>
              <a:t>does Canada </a:t>
            </a:r>
            <a:r>
              <a:rPr lang="en-CA" sz="1400" b="1" dirty="0" smtClean="0">
                <a:solidFill>
                  <a:srgbClr val="307D84"/>
                </a:solidFill>
              </a:rPr>
              <a:t>compare (2014)?</a:t>
            </a:r>
            <a:endParaRPr lang="en-CA" sz="1400" b="1" dirty="0">
              <a:solidFill>
                <a:srgbClr val="307D84"/>
              </a:solidFill>
            </a:endParaRPr>
          </a:p>
        </p:txBody>
      </p:sp>
      <p:graphicFrame>
        <p:nvGraphicFramePr>
          <p:cNvPr id="13" name="Chart 12"/>
          <p:cNvGraphicFramePr/>
          <p:nvPr>
            <p:extLst>
              <p:ext uri="{D42A27DB-BD31-4B8C-83A1-F6EECF244321}">
                <p14:modId xmlns:p14="http://schemas.microsoft.com/office/powerpoint/2010/main" val="4225358389"/>
              </p:ext>
            </p:extLst>
          </p:nvPr>
        </p:nvGraphicFramePr>
        <p:xfrm>
          <a:off x="611561" y="2970982"/>
          <a:ext cx="3872009" cy="3104603"/>
        </p:xfrm>
        <a:graphic>
          <a:graphicData uri="http://schemas.openxmlformats.org/drawingml/2006/chart">
            <c:chart xmlns:c="http://schemas.openxmlformats.org/drawingml/2006/chart" xmlns:r="http://schemas.openxmlformats.org/officeDocument/2006/relationships" r:id="rId3"/>
          </a:graphicData>
        </a:graphic>
      </p:graphicFrame>
      <p:sp>
        <p:nvSpPr>
          <p:cNvPr id="22" name="TextBox 21"/>
          <p:cNvSpPr txBox="1"/>
          <p:nvPr/>
        </p:nvSpPr>
        <p:spPr>
          <a:xfrm>
            <a:off x="4572000" y="2636912"/>
            <a:ext cx="4248473" cy="307777"/>
          </a:xfrm>
          <a:prstGeom prst="rect">
            <a:avLst/>
          </a:prstGeom>
          <a:noFill/>
        </p:spPr>
        <p:txBody>
          <a:bodyPr wrap="square" rtlCol="0">
            <a:spAutoFit/>
          </a:bodyPr>
          <a:lstStyle/>
          <a:p>
            <a:pPr algn="ctr"/>
            <a:r>
              <a:rPr lang="en-CA" sz="1400" b="1" dirty="0" smtClean="0">
                <a:solidFill>
                  <a:srgbClr val="307D84"/>
                </a:solidFill>
              </a:rPr>
              <a:t>Specialist wait times, by year</a:t>
            </a:r>
            <a:endParaRPr lang="en-CA" sz="1400" b="1" dirty="0">
              <a:solidFill>
                <a:srgbClr val="307D84"/>
              </a:solidFill>
            </a:endParaRPr>
          </a:p>
        </p:txBody>
      </p:sp>
      <p:sp>
        <p:nvSpPr>
          <p:cNvPr id="34" name="Rectangle 33"/>
          <p:cNvSpPr/>
          <p:nvPr/>
        </p:nvSpPr>
        <p:spPr>
          <a:xfrm>
            <a:off x="4499992" y="5899338"/>
            <a:ext cx="4572000" cy="553998"/>
          </a:xfrm>
          <a:prstGeom prst="rect">
            <a:avLst/>
          </a:prstGeom>
        </p:spPr>
        <p:txBody>
          <a:bodyPr wrap="square" lIns="91440">
            <a:spAutoFit/>
          </a:bodyPr>
          <a:lstStyle/>
          <a:p>
            <a:r>
              <a:rPr lang="en-CA" sz="1000" b="1" dirty="0" smtClean="0"/>
              <a:t>Sources</a:t>
            </a:r>
          </a:p>
          <a:p>
            <a:r>
              <a:rPr lang="en-CA" sz="1000" dirty="0" smtClean="0"/>
              <a:t>The Commonwealth Fund, 2010 and 2013 Commonwealth Fund </a:t>
            </a:r>
            <a:r>
              <a:rPr lang="en-US" sz="1000" dirty="0" smtClean="0"/>
              <a:t>International </a:t>
            </a:r>
            <a:r>
              <a:rPr lang="en-US" sz="1000" dirty="0"/>
              <a:t>Health Policy </a:t>
            </a:r>
            <a:r>
              <a:rPr lang="en-US" sz="1000" dirty="0" smtClean="0"/>
              <a:t>Survey.</a:t>
            </a:r>
            <a:endParaRPr lang="en-CA" sz="1000" dirty="0"/>
          </a:p>
        </p:txBody>
      </p:sp>
      <p:sp>
        <p:nvSpPr>
          <p:cNvPr id="20" name="Rectangle 19"/>
          <p:cNvSpPr/>
          <p:nvPr/>
        </p:nvSpPr>
        <p:spPr>
          <a:xfrm>
            <a:off x="2051720" y="1737360"/>
            <a:ext cx="6624736" cy="600164"/>
          </a:xfrm>
          <a:prstGeom prst="rect">
            <a:avLst/>
          </a:prstGeom>
        </p:spPr>
        <p:txBody>
          <a:bodyPr wrap="square">
            <a:spAutoFit/>
          </a:bodyPr>
          <a:lstStyle/>
          <a:p>
            <a:pPr lvl="0"/>
            <a:r>
              <a:rPr lang="en-US" sz="1650" b="1" dirty="0">
                <a:solidFill>
                  <a:srgbClr val="037872"/>
                </a:solidFill>
                <a:latin typeface="Franklin Gothic Medium" panose="020B0603020102020204" pitchFamily="34" charset="0"/>
              </a:rPr>
              <a:t>of older Canadians waited for at least 2 months to see a specialist; these waits had not improved over time. </a:t>
            </a:r>
          </a:p>
        </p:txBody>
      </p:sp>
      <p:sp>
        <p:nvSpPr>
          <p:cNvPr id="23" name="Rectangle 22"/>
          <p:cNvSpPr/>
          <p:nvPr/>
        </p:nvSpPr>
        <p:spPr>
          <a:xfrm>
            <a:off x="559590" y="1554177"/>
            <a:ext cx="1556837" cy="938719"/>
          </a:xfrm>
          <a:prstGeom prst="rect">
            <a:avLst/>
          </a:prstGeom>
        </p:spPr>
        <p:txBody>
          <a:bodyPr wrap="none">
            <a:spAutoFit/>
          </a:bodyPr>
          <a:lstStyle/>
          <a:p>
            <a:pPr lvl="0" algn="ctr"/>
            <a:r>
              <a:rPr lang="en-CA" sz="5500" b="1" dirty="0" smtClean="0">
                <a:solidFill>
                  <a:srgbClr val="D78235"/>
                </a:solidFill>
                <a:latin typeface="Franklin Gothic Medium" panose="020B0603020102020204" pitchFamily="34" charset="0"/>
              </a:rPr>
              <a:t>25%</a:t>
            </a:r>
            <a:endParaRPr lang="en-CA" sz="5500" b="1" dirty="0">
              <a:solidFill>
                <a:srgbClr val="D78235"/>
              </a:solidFill>
              <a:latin typeface="Franklin Gothic Medium" panose="020B0603020102020204" pitchFamily="34" charset="0"/>
            </a:endParaRPr>
          </a:p>
        </p:txBody>
      </p:sp>
      <p:graphicFrame>
        <p:nvGraphicFramePr>
          <p:cNvPr id="4" name="Chart 3"/>
          <p:cNvGraphicFramePr/>
          <p:nvPr>
            <p:extLst>
              <p:ext uri="{D42A27DB-BD31-4B8C-83A1-F6EECF244321}">
                <p14:modId xmlns:p14="http://schemas.microsoft.com/office/powerpoint/2010/main" val="4283778920"/>
              </p:ext>
            </p:extLst>
          </p:nvPr>
        </p:nvGraphicFramePr>
        <p:xfrm>
          <a:off x="4483570" y="3267139"/>
          <a:ext cx="4414083" cy="2468880"/>
        </p:xfrm>
        <a:graphic>
          <a:graphicData uri="http://schemas.openxmlformats.org/drawingml/2006/chart">
            <c:chart xmlns:c="http://schemas.openxmlformats.org/drawingml/2006/chart" xmlns:r="http://schemas.openxmlformats.org/officeDocument/2006/relationships" r:id="rId4"/>
          </a:graphicData>
        </a:graphic>
      </p:graphicFrame>
      <p:sp>
        <p:nvSpPr>
          <p:cNvPr id="11"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21</a:t>
            </a:fld>
            <a:endParaRPr lang="en-US" sz="1200" dirty="0"/>
          </a:p>
        </p:txBody>
      </p:sp>
    </p:spTree>
    <p:extLst>
      <p:ext uri="{BB962C8B-B14F-4D97-AF65-F5344CB8AC3E}">
        <p14:creationId xmlns:p14="http://schemas.microsoft.com/office/powerpoint/2010/main" val="34110495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Autofit/>
          </a:bodyPr>
          <a:lstStyle/>
          <a:p>
            <a:r>
              <a:rPr lang="en-CA" sz="2600" kern="1200" smtClean="0">
                <a:solidFill>
                  <a:srgbClr val="4C898E"/>
                </a:solidFill>
                <a:latin typeface="+mj-lt"/>
              </a:rPr>
              <a:t>How do the provinces compare?</a:t>
            </a:r>
            <a:endParaRPr lang="en-CA" sz="2600" kern="1200" dirty="0">
              <a:solidFill>
                <a:srgbClr val="4C898E"/>
              </a:solidFill>
              <a:latin typeface="+mj-lt"/>
            </a:endParaRPr>
          </a:p>
        </p:txBody>
      </p:sp>
      <p:graphicFrame>
        <p:nvGraphicFramePr>
          <p:cNvPr id="18" name="Table 17"/>
          <p:cNvGraphicFramePr>
            <a:graphicFrameLocks noGrp="1"/>
          </p:cNvGraphicFramePr>
          <p:nvPr>
            <p:extLst>
              <p:ext uri="{D42A27DB-BD31-4B8C-83A1-F6EECF244321}">
                <p14:modId xmlns:p14="http://schemas.microsoft.com/office/powerpoint/2010/main" val="1922050656"/>
              </p:ext>
            </p:extLst>
          </p:nvPr>
        </p:nvGraphicFramePr>
        <p:xfrm>
          <a:off x="708021" y="2708920"/>
          <a:ext cx="8141022" cy="2697480"/>
        </p:xfrm>
        <a:graphic>
          <a:graphicData uri="http://schemas.openxmlformats.org/drawingml/2006/table">
            <a:tbl>
              <a:tblPr/>
              <a:tblGrid>
                <a:gridCol w="1958320"/>
                <a:gridCol w="479064"/>
                <a:gridCol w="479064"/>
                <a:gridCol w="491687"/>
                <a:gridCol w="479064"/>
                <a:gridCol w="479064"/>
                <a:gridCol w="479064"/>
                <a:gridCol w="479064"/>
                <a:gridCol w="479064"/>
                <a:gridCol w="479064"/>
                <a:gridCol w="479064"/>
                <a:gridCol w="479064"/>
                <a:gridCol w="900375"/>
              </a:tblGrid>
              <a:tr h="32004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b" latinLnBrk="0" hangingPunct="1">
                        <a:lnSpc>
                          <a:spcPct val="100000"/>
                        </a:lnSpc>
                        <a:spcBef>
                          <a:spcPts val="0"/>
                        </a:spcBef>
                        <a:spcAft>
                          <a:spcPts val="0"/>
                        </a:spcAft>
                        <a:buClrTx/>
                        <a:buSzTx/>
                        <a:buFontTx/>
                        <a:buNone/>
                        <a:tabLst/>
                        <a:defRPr/>
                      </a:pPr>
                      <a:r>
                        <a:rPr lang="en-CA" sz="1100" b="1" i="0" u="none" strike="noStrike" kern="1200" dirty="0" smtClean="0">
                          <a:solidFill>
                            <a:schemeClr val="tx1"/>
                          </a:solidFill>
                          <a:effectLst/>
                          <a:latin typeface="Arial" panose="020B0604020202020204" pitchFamily="34" charset="0"/>
                          <a:ea typeface="+mn-ea"/>
                          <a:cs typeface="Arial" panose="020B0604020202020204" pitchFamily="34" charset="0"/>
                        </a:rPr>
                        <a:t>Older Canadians (55+) who</a:t>
                      </a:r>
                    </a:p>
                  </a:txBody>
                  <a:tcPr marL="45720" marR="45720" anchor="b">
                    <a:lnL>
                      <a:noFill/>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B.C.</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Alta.</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Sask.</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Man.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Ont.</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Que.</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N.B.</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N.S.</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P.E.I.</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N.L.</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Can.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CMWF Avg.</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a:noFill/>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r>
              <a:tr h="54864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lvl="1" algn="l" fontAlgn="b"/>
                      <a:r>
                        <a:rPr lang="en-US" sz="1100" b="0" i="0" u="none" strike="noStrike" dirty="0" smtClean="0">
                          <a:solidFill>
                            <a:schemeClr val="tx1"/>
                          </a:solidFill>
                          <a:effectLst/>
                          <a:latin typeface="Arial" panose="020B0604020202020204" pitchFamily="34" charset="0"/>
                          <a:cs typeface="Arial" panose="020B0604020202020204" pitchFamily="34" charset="0"/>
                        </a:rPr>
                        <a:t>Waited for at least 2 days </a:t>
                      </a:r>
                      <a:br>
                        <a:rPr lang="en-US" sz="1100" b="0" i="0" u="none" strike="noStrike" dirty="0" smtClean="0">
                          <a:solidFill>
                            <a:schemeClr val="tx1"/>
                          </a:solidFill>
                          <a:effectLst/>
                          <a:latin typeface="Arial" panose="020B0604020202020204" pitchFamily="34" charset="0"/>
                          <a:cs typeface="Arial" panose="020B0604020202020204" pitchFamily="34" charset="0"/>
                        </a:rPr>
                      </a:br>
                      <a:r>
                        <a:rPr lang="en-US" sz="1100" b="0" i="0" u="none" strike="noStrike" dirty="0" smtClean="0">
                          <a:solidFill>
                            <a:schemeClr val="tx1"/>
                          </a:solidFill>
                          <a:effectLst/>
                          <a:latin typeface="Arial" panose="020B0604020202020204" pitchFamily="34" charset="0"/>
                          <a:cs typeface="Arial" panose="020B0604020202020204" pitchFamily="34" charset="0"/>
                        </a:rPr>
                        <a:t>to see a doctor </a:t>
                      </a:r>
                      <a:endParaRPr lang="en-US" sz="1100" b="0"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50%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55%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57%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54%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50%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58%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54%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55%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53%</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53%</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53%</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32%</a:t>
                      </a:r>
                    </a:p>
                  </a:txBody>
                  <a:tcPr marL="45720" marR="45720" anchor="ctr">
                    <a:lnL w="6350" cap="flat" cmpd="sng" algn="ctr">
                      <a:solidFill>
                        <a:schemeClr val="bg1"/>
                      </a:solidFill>
                      <a:prstDash val="solid"/>
                      <a:round/>
                      <a:headEnd type="none" w="med" len="med"/>
                      <a:tailEnd type="none" w="med" len="med"/>
                    </a:lnL>
                    <a:lnR>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8B8B8E"/>
                    </a:solidFill>
                  </a:tcPr>
                </a:tc>
              </a:tr>
              <a:tr h="64008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lvl="1" algn="l" fontAlgn="b"/>
                      <a:r>
                        <a:rPr lang="en-US" sz="1100" b="0" i="0" u="none" strike="noStrike" dirty="0" smtClean="0">
                          <a:solidFill>
                            <a:schemeClr val="tx1"/>
                          </a:solidFill>
                          <a:effectLst/>
                          <a:latin typeface="Arial" panose="020B0604020202020204" pitchFamily="34" charset="0"/>
                          <a:cs typeface="Arial" panose="020B0604020202020204" pitchFamily="34" charset="0"/>
                        </a:rPr>
                        <a:t>Said</a:t>
                      </a:r>
                      <a:r>
                        <a:rPr lang="en-US" sz="1100" b="0" i="0" u="none" strike="noStrike" baseline="0" dirty="0" smtClean="0">
                          <a:solidFill>
                            <a:schemeClr val="tx1"/>
                          </a:solidFill>
                          <a:effectLst/>
                          <a:latin typeface="Arial" panose="020B0604020202020204" pitchFamily="34" charset="0"/>
                          <a:cs typeface="Arial" panose="020B0604020202020204" pitchFamily="34" charset="0"/>
                        </a:rPr>
                        <a:t> it was</a:t>
                      </a:r>
                      <a:r>
                        <a:rPr lang="en-US" sz="1100" b="0" i="0" u="none" strike="noStrike" dirty="0" smtClean="0">
                          <a:solidFill>
                            <a:schemeClr val="tx1"/>
                          </a:solidFill>
                          <a:effectLst/>
                          <a:latin typeface="Arial" panose="020B0604020202020204" pitchFamily="34" charset="0"/>
                          <a:cs typeface="Arial" panose="020B0604020202020204" pitchFamily="34" charset="0"/>
                        </a:rPr>
                        <a:t> very or somewhat difficult to get medical care </a:t>
                      </a:r>
                      <a:br>
                        <a:rPr lang="en-US" sz="1100" b="0" i="0" u="none" strike="noStrike" dirty="0" smtClean="0">
                          <a:solidFill>
                            <a:schemeClr val="tx1"/>
                          </a:solidFill>
                          <a:effectLst/>
                          <a:latin typeface="Arial" panose="020B0604020202020204" pitchFamily="34" charset="0"/>
                          <a:cs typeface="Arial" panose="020B0604020202020204" pitchFamily="34" charset="0"/>
                        </a:rPr>
                      </a:br>
                      <a:r>
                        <a:rPr lang="en-US" sz="1100" b="0" i="0" u="none" strike="noStrike" dirty="0" smtClean="0">
                          <a:solidFill>
                            <a:schemeClr val="tx1"/>
                          </a:solidFill>
                          <a:effectLst/>
                          <a:latin typeface="Arial" panose="020B0604020202020204" pitchFamily="34" charset="0"/>
                          <a:cs typeface="Arial" panose="020B0604020202020204" pitchFamily="34" charset="0"/>
                        </a:rPr>
                        <a:t>after hours </a:t>
                      </a:r>
                      <a:endParaRPr lang="en-US" sz="1100" b="0"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47%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45%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49%</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55%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47%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60%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53%</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59%</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57%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65%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51%</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29%</a:t>
                      </a:r>
                    </a:p>
                  </a:txBody>
                  <a:tcPr marL="45720" marR="45720" anchor="ctr">
                    <a:lnL w="6350" cap="flat" cmpd="sng" algn="ctr">
                      <a:solidFill>
                        <a:schemeClr val="bg1"/>
                      </a:solidFill>
                      <a:prstDash val="solid"/>
                      <a:round/>
                      <a:headEnd type="none" w="med" len="med"/>
                      <a:tailEnd type="none" w="med" len="med"/>
                    </a:lnL>
                    <a:lnR>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8B8B8E"/>
                    </a:solidFill>
                  </a:tcPr>
                </a:tc>
              </a:tr>
              <a:tr h="64008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lvl="1" algn="l" fontAlgn="b"/>
                      <a:r>
                        <a:rPr lang="en-US" sz="1100" b="0" i="0" u="none" strike="noStrike" dirty="0" smtClean="0">
                          <a:solidFill>
                            <a:schemeClr val="tx1"/>
                          </a:solidFill>
                          <a:effectLst/>
                          <a:latin typeface="Arial" panose="020B0604020202020204" pitchFamily="34" charset="0"/>
                          <a:cs typeface="Arial" panose="020B0604020202020204" pitchFamily="34" charset="0"/>
                        </a:rPr>
                        <a:t>Went to the ED for a condition that could have been treated </a:t>
                      </a:r>
                      <a:br>
                        <a:rPr lang="en-US" sz="1100" b="0" i="0" u="none" strike="noStrike" dirty="0" smtClean="0">
                          <a:solidFill>
                            <a:schemeClr val="tx1"/>
                          </a:solidFill>
                          <a:effectLst/>
                          <a:latin typeface="Arial" panose="020B0604020202020204" pitchFamily="34" charset="0"/>
                          <a:cs typeface="Arial" panose="020B0604020202020204" pitchFamily="34" charset="0"/>
                        </a:rPr>
                      </a:br>
                      <a:r>
                        <a:rPr lang="en-US" sz="1100" b="0" i="0" u="none" strike="noStrike" dirty="0" smtClean="0">
                          <a:solidFill>
                            <a:schemeClr val="tx1"/>
                          </a:solidFill>
                          <a:effectLst/>
                          <a:latin typeface="Arial" panose="020B0604020202020204" pitchFamily="34" charset="0"/>
                          <a:cs typeface="Arial" panose="020B0604020202020204" pitchFamily="34" charset="0"/>
                        </a:rPr>
                        <a:t>by their regular doctor</a:t>
                      </a: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30%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39%</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33%</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34%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39%</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38%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42%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37%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40%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50%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37%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28%</a:t>
                      </a:r>
                    </a:p>
                  </a:txBody>
                  <a:tcPr marL="45720" marR="45720" anchor="ctr">
                    <a:lnL w="6350" cap="flat" cmpd="sng" algn="ctr">
                      <a:solidFill>
                        <a:schemeClr val="bg1"/>
                      </a:solidFill>
                      <a:prstDash val="solid"/>
                      <a:round/>
                      <a:headEnd type="none" w="med" len="med"/>
                      <a:tailEnd type="none" w="med" len="med"/>
                    </a:lnL>
                    <a:lnR>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8B8B8E"/>
                    </a:solidFill>
                  </a:tcPr>
                </a:tc>
              </a:tr>
              <a:tr h="54864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lvl="1" algn="l" fontAlgn="b"/>
                      <a:r>
                        <a:rPr lang="en-US" sz="1100" b="0" i="0" u="none" strike="noStrike" kern="1200" dirty="0" smtClean="0">
                          <a:solidFill>
                            <a:schemeClr val="tx1"/>
                          </a:solidFill>
                          <a:effectLst/>
                          <a:latin typeface="Arial" panose="020B0604020202020204" pitchFamily="34" charset="0"/>
                          <a:ea typeface="+mn-ea"/>
                          <a:cs typeface="Arial" panose="020B0604020202020204" pitchFamily="34" charset="0"/>
                        </a:rPr>
                        <a:t>W</a:t>
                      </a:r>
                      <a:r>
                        <a:rPr lang="en-US" sz="1100" b="0" i="0" u="none" strike="noStrike" dirty="0" smtClean="0">
                          <a:solidFill>
                            <a:schemeClr val="tx1"/>
                          </a:solidFill>
                          <a:effectLst/>
                          <a:latin typeface="Arial" panose="020B0604020202020204" pitchFamily="34" charset="0"/>
                          <a:cs typeface="Arial" panose="020B0604020202020204" pitchFamily="34" charset="0"/>
                        </a:rPr>
                        <a:t>aited for at least 2 months </a:t>
                      </a:r>
                      <a:br>
                        <a:rPr lang="en-US" sz="1100" b="0" i="0" u="none" strike="noStrike" dirty="0" smtClean="0">
                          <a:solidFill>
                            <a:schemeClr val="tx1"/>
                          </a:solidFill>
                          <a:effectLst/>
                          <a:latin typeface="Arial" panose="020B0604020202020204" pitchFamily="34" charset="0"/>
                          <a:cs typeface="Arial" panose="020B0604020202020204" pitchFamily="34" charset="0"/>
                        </a:rPr>
                      </a:br>
                      <a:r>
                        <a:rPr lang="en-US" sz="1100" b="0" i="0" u="none" strike="noStrike" dirty="0" smtClean="0">
                          <a:solidFill>
                            <a:schemeClr val="tx1"/>
                          </a:solidFill>
                          <a:effectLst/>
                          <a:latin typeface="Arial" panose="020B0604020202020204" pitchFamily="34" charset="0"/>
                          <a:cs typeface="Arial" panose="020B0604020202020204" pitchFamily="34" charset="0"/>
                        </a:rPr>
                        <a:t>to see their specialist</a:t>
                      </a: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24%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28%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32%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32%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24%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25%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29%</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27%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28%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34%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25%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350" b="1" i="0" u="none" strike="noStrike" dirty="0">
                          <a:solidFill>
                            <a:schemeClr val="bg1"/>
                          </a:solidFill>
                          <a:effectLst/>
                          <a:latin typeface="Arial" panose="020B0604020202020204" pitchFamily="34" charset="0"/>
                          <a:cs typeface="Arial" panose="020B0604020202020204" pitchFamily="34" charset="0"/>
                        </a:rPr>
                        <a:t>15%</a:t>
                      </a:r>
                    </a:p>
                  </a:txBody>
                  <a:tcPr marL="45720" marR="45720" anchor="ctr">
                    <a:lnL w="6350" cap="flat" cmpd="sng" algn="ctr">
                      <a:solidFill>
                        <a:schemeClr val="bg1"/>
                      </a:solidFill>
                      <a:prstDash val="solid"/>
                      <a:round/>
                      <a:headEnd type="none" w="med" len="med"/>
                      <a:tailEnd type="none" w="med" len="med"/>
                    </a:lnL>
                    <a:lnR>
                      <a:noFill/>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8B8B8E"/>
                    </a:solidFill>
                  </a:tcPr>
                </a:tc>
              </a:tr>
            </a:tbl>
          </a:graphicData>
        </a:graphic>
      </p:graphicFrame>
      <p:cxnSp>
        <p:nvCxnSpPr>
          <p:cNvPr id="7" name="Straight Connector 6"/>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0" y="2348880"/>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02323" y="1628800"/>
            <a:ext cx="8046140" cy="600164"/>
          </a:xfrm>
          <a:prstGeom prst="rect">
            <a:avLst/>
          </a:prstGeom>
          <a:noFill/>
        </p:spPr>
        <p:txBody>
          <a:bodyPr wrap="square" lIns="0" rtlCol="0">
            <a:spAutoFit/>
          </a:bodyPr>
          <a:lstStyle/>
          <a:p>
            <a:r>
              <a:rPr lang="en-US" sz="1650" b="1" dirty="0">
                <a:solidFill>
                  <a:srgbClr val="037872"/>
                </a:solidFill>
                <a:latin typeface="Franklin Gothic Medium" panose="020B0603020102020204" pitchFamily="34" charset="0"/>
              </a:rPr>
              <a:t>The timeliness of primary and specialist care was significantly below the international average for all Canadian provinces. </a:t>
            </a:r>
          </a:p>
        </p:txBody>
      </p:sp>
      <p:grpSp>
        <p:nvGrpSpPr>
          <p:cNvPr id="3" name="Group 2"/>
          <p:cNvGrpSpPr/>
          <p:nvPr/>
        </p:nvGrpSpPr>
        <p:grpSpPr>
          <a:xfrm>
            <a:off x="611560" y="5589240"/>
            <a:ext cx="4706528" cy="549642"/>
            <a:chOff x="611560" y="5543654"/>
            <a:chExt cx="4706528" cy="549642"/>
          </a:xfrm>
        </p:grpSpPr>
        <p:sp>
          <p:nvSpPr>
            <p:cNvPr id="4" name="TextBox 3"/>
            <p:cNvSpPr txBox="1"/>
            <p:nvPr/>
          </p:nvSpPr>
          <p:spPr>
            <a:xfrm>
              <a:off x="611560" y="5543654"/>
              <a:ext cx="2519636" cy="261610"/>
            </a:xfrm>
            <a:prstGeom prst="rect">
              <a:avLst/>
            </a:prstGeom>
            <a:noFill/>
          </p:spPr>
          <p:txBody>
            <a:bodyPr wrap="square" rtlCol="0">
              <a:spAutoFit/>
            </a:bodyPr>
            <a:lstStyle/>
            <a:p>
              <a:r>
                <a:rPr lang="en-CA" sz="1100" b="1" dirty="0" smtClean="0"/>
                <a:t>Compared with the CMWF average</a:t>
              </a:r>
              <a:endParaRPr lang="en-CA" sz="1100" b="1" dirty="0"/>
            </a:p>
          </p:txBody>
        </p:sp>
        <p:grpSp>
          <p:nvGrpSpPr>
            <p:cNvPr id="21" name="Group 20"/>
            <p:cNvGrpSpPr/>
            <p:nvPr/>
          </p:nvGrpSpPr>
          <p:grpSpPr>
            <a:xfrm>
              <a:off x="702323" y="5831686"/>
              <a:ext cx="1598406" cy="261610"/>
              <a:chOff x="2848727" y="6289575"/>
              <a:chExt cx="1741128" cy="273209"/>
            </a:xfrm>
          </p:grpSpPr>
          <p:sp>
            <p:nvSpPr>
              <p:cNvPr id="22" name="TextBox 21"/>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23" name="Oval 22"/>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24" name="Group 23"/>
            <p:cNvGrpSpPr/>
            <p:nvPr/>
          </p:nvGrpSpPr>
          <p:grpSpPr>
            <a:xfrm>
              <a:off x="2208809" y="5831686"/>
              <a:ext cx="1453097" cy="261610"/>
              <a:chOff x="4423909" y="6289575"/>
              <a:chExt cx="1741129" cy="273209"/>
            </a:xfrm>
          </p:grpSpPr>
          <p:sp>
            <p:nvSpPr>
              <p:cNvPr id="25" name="TextBox 24"/>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26" name="Oval 25"/>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27" name="Group 26"/>
            <p:cNvGrpSpPr/>
            <p:nvPr/>
          </p:nvGrpSpPr>
          <p:grpSpPr>
            <a:xfrm>
              <a:off x="3864993" y="5831686"/>
              <a:ext cx="1453095" cy="261610"/>
              <a:chOff x="6161096" y="6289575"/>
              <a:chExt cx="1741127" cy="273209"/>
            </a:xfrm>
          </p:grpSpPr>
          <p:sp>
            <p:nvSpPr>
              <p:cNvPr id="28" name="TextBox 27"/>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29" name="Oval 28"/>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sp>
        <p:nvSpPr>
          <p:cNvPr id="30"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22</a:t>
            </a:fld>
            <a:endParaRPr lang="en-US" sz="1200" dirty="0"/>
          </a:p>
        </p:txBody>
      </p:sp>
    </p:spTree>
    <p:extLst>
      <p:ext uri="{BB962C8B-B14F-4D97-AF65-F5344CB8AC3E}">
        <p14:creationId xmlns:p14="http://schemas.microsoft.com/office/powerpoint/2010/main" val="36626468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a:xfrm>
            <a:off x="653916" y="2564904"/>
            <a:ext cx="7516883" cy="3433451"/>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aphicFrame>
        <p:nvGraphicFramePr>
          <p:cNvPr id="3" name="Table 2"/>
          <p:cNvGraphicFramePr>
            <a:graphicFrameLocks noGrp="1"/>
          </p:cNvGraphicFramePr>
          <p:nvPr>
            <p:extLst>
              <p:ext uri="{D42A27DB-BD31-4B8C-83A1-F6EECF244321}">
                <p14:modId xmlns:p14="http://schemas.microsoft.com/office/powerpoint/2010/main" val="2619354076"/>
              </p:ext>
            </p:extLst>
          </p:nvPr>
        </p:nvGraphicFramePr>
        <p:xfrm>
          <a:off x="689387" y="2564903"/>
          <a:ext cx="7483013" cy="3384377"/>
        </p:xfrm>
        <a:graphic>
          <a:graphicData uri="http://schemas.openxmlformats.org/drawingml/2006/table">
            <a:tbl>
              <a:tblPr firstRow="1" bandRow="1">
                <a:tableStyleId>{2D5ABB26-0587-4C30-8999-92F81FD0307C}</a:tableStyleId>
              </a:tblPr>
              <a:tblGrid>
                <a:gridCol w="3462949"/>
                <a:gridCol w="1441410"/>
                <a:gridCol w="1324174"/>
                <a:gridCol w="1254480"/>
              </a:tblGrid>
              <a:tr h="306552">
                <a:tc>
                  <a:txBody>
                    <a:bodyPr/>
                    <a:lstStyle/>
                    <a:p>
                      <a:r>
                        <a:rPr lang="en-CA" sz="1200" b="1" dirty="0" smtClean="0">
                          <a:solidFill>
                            <a:schemeClr val="tx1"/>
                          </a:solidFill>
                        </a:rPr>
                        <a:t>In the past year</a:t>
                      </a:r>
                    </a:p>
                  </a:txBody>
                  <a:tcPr marL="118872" marR="45720" anchor="b">
                    <a:solidFill>
                      <a:srgbClr val="E4EDEE"/>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b="1" dirty="0" smtClean="0">
                          <a:solidFill>
                            <a:schemeClr val="tx1"/>
                          </a:solidFill>
                        </a:rPr>
                        <a:t>Canada</a:t>
                      </a:r>
                    </a:p>
                  </a:txBody>
                  <a:tcPr marL="118872" marR="45720" anchor="b">
                    <a:solidFill>
                      <a:srgbClr val="E4EDEE"/>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b="1" dirty="0" smtClean="0">
                          <a:solidFill>
                            <a:schemeClr val="tx1"/>
                          </a:solidFill>
                        </a:rPr>
                        <a:t>CMWF average</a:t>
                      </a:r>
                    </a:p>
                  </a:txBody>
                  <a:tcPr marL="118872" marR="45720" anchor="b">
                    <a:solidFill>
                      <a:srgbClr val="E4EDEE"/>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b="1" dirty="0" smtClean="0">
                          <a:solidFill>
                            <a:schemeClr val="tx1"/>
                          </a:solidFill>
                        </a:rPr>
                        <a:t>United States</a:t>
                      </a:r>
                    </a:p>
                  </a:txBody>
                  <a:tcPr marL="118872" marR="45720" anchor="b">
                    <a:solidFill>
                      <a:srgbClr val="E4EDEE"/>
                    </a:solidFill>
                  </a:tcPr>
                </a:tc>
              </a:tr>
              <a:tr h="7463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dirty="0" smtClean="0">
                          <a:solidFill>
                            <a:schemeClr val="tx1"/>
                          </a:solidFill>
                        </a:rPr>
                        <a:t>Did not see a doctor for a medical problem because of the cost</a:t>
                      </a:r>
                      <a:endParaRPr lang="en-CA" sz="1200" dirty="0">
                        <a:solidFill>
                          <a:schemeClr val="tx1"/>
                        </a:solidFill>
                      </a:endParaRPr>
                    </a:p>
                  </a:txBody>
                  <a:tcPr marL="118872" marR="45720" anchor="ctr"/>
                </a:tc>
                <a:tc>
                  <a:txBody>
                    <a:bodyPr/>
                    <a:lstStyle/>
                    <a:p>
                      <a:endParaRPr lang="en-CA" sz="1200" dirty="0">
                        <a:solidFill>
                          <a:schemeClr val="tx1"/>
                        </a:solidFill>
                      </a:endParaRPr>
                    </a:p>
                  </a:txBody>
                  <a:tcPr marL="118872" marR="45720"/>
                </a:tc>
                <a:tc>
                  <a:txBody>
                    <a:bodyPr/>
                    <a:lstStyle/>
                    <a:p>
                      <a:endParaRPr lang="en-CA" sz="1200" dirty="0">
                        <a:solidFill>
                          <a:schemeClr val="tx1"/>
                        </a:solidFill>
                      </a:endParaRPr>
                    </a:p>
                  </a:txBody>
                  <a:tcPr marL="118872" marR="45720"/>
                </a:tc>
                <a:tc>
                  <a:txBody>
                    <a:bodyPr/>
                    <a:lstStyle/>
                    <a:p>
                      <a:endParaRPr lang="en-CA" sz="1200" dirty="0">
                        <a:solidFill>
                          <a:schemeClr val="tx1"/>
                        </a:solidFill>
                      </a:endParaRPr>
                    </a:p>
                  </a:txBody>
                  <a:tcPr marL="118872" marR="45720"/>
                </a:tc>
              </a:tr>
              <a:tr h="8272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dirty="0" smtClean="0">
                          <a:solidFill>
                            <a:schemeClr val="tx1"/>
                          </a:solidFill>
                        </a:rPr>
                        <a:t>Skipped a medical test, treatment or follow-up recommended by a doctor because of the cost</a:t>
                      </a:r>
                      <a:endParaRPr lang="en-CA" sz="1200" dirty="0">
                        <a:solidFill>
                          <a:schemeClr val="tx1"/>
                        </a:solidFill>
                      </a:endParaRPr>
                    </a:p>
                  </a:txBody>
                  <a:tcPr marL="118872" marR="45720" anchor="ctr"/>
                </a:tc>
                <a:tc>
                  <a:txBody>
                    <a:bodyPr/>
                    <a:lstStyle/>
                    <a:p>
                      <a:endParaRPr lang="en-CA" sz="1200" dirty="0">
                        <a:solidFill>
                          <a:schemeClr val="tx1"/>
                        </a:solidFill>
                      </a:endParaRPr>
                    </a:p>
                  </a:txBody>
                  <a:tcPr marL="118872" marR="45720"/>
                </a:tc>
                <a:tc>
                  <a:txBody>
                    <a:bodyPr/>
                    <a:lstStyle/>
                    <a:p>
                      <a:endParaRPr lang="en-CA" sz="1200" dirty="0">
                        <a:solidFill>
                          <a:schemeClr val="tx1"/>
                        </a:solidFill>
                      </a:endParaRPr>
                    </a:p>
                  </a:txBody>
                  <a:tcPr marL="118872" marR="45720"/>
                </a:tc>
                <a:tc>
                  <a:txBody>
                    <a:bodyPr/>
                    <a:lstStyle/>
                    <a:p>
                      <a:endParaRPr lang="en-CA" sz="1200">
                        <a:solidFill>
                          <a:schemeClr val="tx1"/>
                        </a:solidFill>
                      </a:endParaRPr>
                    </a:p>
                  </a:txBody>
                  <a:tcPr marL="118872" marR="45720"/>
                </a:tc>
              </a:tr>
              <a:tr h="7520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dirty="0" smtClean="0">
                          <a:solidFill>
                            <a:schemeClr val="tx1"/>
                          </a:solidFill>
                        </a:rPr>
                        <a:t>Did not fill a prescription for medicine or skipped </a:t>
                      </a:r>
                      <a:br>
                        <a:rPr lang="en-CA" sz="1200" dirty="0" smtClean="0">
                          <a:solidFill>
                            <a:schemeClr val="tx1"/>
                          </a:solidFill>
                        </a:rPr>
                      </a:br>
                      <a:r>
                        <a:rPr lang="en-CA" sz="1200" dirty="0" smtClean="0">
                          <a:solidFill>
                            <a:schemeClr val="tx1"/>
                          </a:solidFill>
                        </a:rPr>
                        <a:t>doses of medications because of the cost</a:t>
                      </a:r>
                      <a:endParaRPr lang="en-CA" sz="1200" dirty="0">
                        <a:solidFill>
                          <a:schemeClr val="tx1"/>
                        </a:solidFill>
                      </a:endParaRPr>
                    </a:p>
                  </a:txBody>
                  <a:tcPr marL="118872" marR="45720" anchor="ctr"/>
                </a:tc>
                <a:tc>
                  <a:txBody>
                    <a:bodyPr/>
                    <a:lstStyle/>
                    <a:p>
                      <a:endParaRPr lang="en-CA" sz="1200">
                        <a:solidFill>
                          <a:schemeClr val="tx1"/>
                        </a:solidFill>
                      </a:endParaRPr>
                    </a:p>
                  </a:txBody>
                  <a:tcPr marL="118872" marR="45720"/>
                </a:tc>
                <a:tc>
                  <a:txBody>
                    <a:bodyPr/>
                    <a:lstStyle/>
                    <a:p>
                      <a:endParaRPr lang="en-CA" sz="1200" dirty="0">
                        <a:solidFill>
                          <a:schemeClr val="tx1"/>
                        </a:solidFill>
                      </a:endParaRPr>
                    </a:p>
                  </a:txBody>
                  <a:tcPr marL="118872" marR="45720"/>
                </a:tc>
                <a:tc>
                  <a:txBody>
                    <a:bodyPr/>
                    <a:lstStyle/>
                    <a:p>
                      <a:endParaRPr lang="en-CA" sz="1200">
                        <a:solidFill>
                          <a:schemeClr val="tx1"/>
                        </a:solidFill>
                      </a:endParaRPr>
                    </a:p>
                  </a:txBody>
                  <a:tcPr marL="118872" marR="45720"/>
                </a:tc>
              </a:tr>
              <a:tr h="7520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dirty="0" smtClean="0">
                          <a:solidFill>
                            <a:schemeClr val="tx1"/>
                          </a:solidFill>
                        </a:rPr>
                        <a:t>Did not see a dentist when needed to because </a:t>
                      </a:r>
                      <a:br>
                        <a:rPr lang="en-CA" sz="1200" dirty="0" smtClean="0">
                          <a:solidFill>
                            <a:schemeClr val="tx1"/>
                          </a:solidFill>
                        </a:rPr>
                      </a:br>
                      <a:r>
                        <a:rPr lang="en-CA" sz="1200" dirty="0" smtClean="0">
                          <a:solidFill>
                            <a:schemeClr val="tx1"/>
                          </a:solidFill>
                        </a:rPr>
                        <a:t>of the cost</a:t>
                      </a:r>
                      <a:endParaRPr lang="en-CA" sz="1200" dirty="0">
                        <a:solidFill>
                          <a:schemeClr val="tx1"/>
                        </a:solidFill>
                      </a:endParaRPr>
                    </a:p>
                  </a:txBody>
                  <a:tcPr marL="118872" marR="45720" anchor="ctr"/>
                </a:tc>
                <a:tc>
                  <a:txBody>
                    <a:bodyPr/>
                    <a:lstStyle/>
                    <a:p>
                      <a:endParaRPr lang="en-CA" sz="1200" dirty="0">
                        <a:solidFill>
                          <a:schemeClr val="tx1"/>
                        </a:solidFill>
                      </a:endParaRPr>
                    </a:p>
                  </a:txBody>
                  <a:tcPr marL="118872" marR="45720"/>
                </a:tc>
                <a:tc>
                  <a:txBody>
                    <a:bodyPr/>
                    <a:lstStyle/>
                    <a:p>
                      <a:endParaRPr lang="en-CA" sz="1200" dirty="0">
                        <a:solidFill>
                          <a:schemeClr val="tx1"/>
                        </a:solidFill>
                      </a:endParaRPr>
                    </a:p>
                  </a:txBody>
                  <a:tcPr marL="118872" marR="45720"/>
                </a:tc>
                <a:tc>
                  <a:txBody>
                    <a:bodyPr/>
                    <a:lstStyle/>
                    <a:p>
                      <a:endParaRPr lang="en-CA" sz="1200" dirty="0">
                        <a:solidFill>
                          <a:schemeClr val="tx1"/>
                        </a:solidFill>
                      </a:endParaRPr>
                    </a:p>
                  </a:txBody>
                  <a:tcPr marL="118872" marR="45720"/>
                </a:tc>
              </a:tr>
            </a:tbl>
          </a:graphicData>
        </a:graphic>
      </p:graphicFrame>
      <p:sp>
        <p:nvSpPr>
          <p:cNvPr id="2" name="Title 1"/>
          <p:cNvSpPr>
            <a:spLocks noGrp="1"/>
          </p:cNvSpPr>
          <p:nvPr>
            <p:ph type="title"/>
          </p:nvPr>
        </p:nvSpPr>
        <p:spPr/>
        <p:txBody>
          <a:bodyPr vert="horz" lIns="91440" tIns="45720" rIns="91440" bIns="45720" rtlCol="0" anchor="ctr">
            <a:noAutofit/>
          </a:bodyPr>
          <a:lstStyle/>
          <a:p>
            <a:r>
              <a:rPr lang="en-CA" sz="2600" kern="1200" dirty="0">
                <a:solidFill>
                  <a:srgbClr val="4C898E"/>
                </a:solidFill>
                <a:latin typeface="+mj-lt"/>
              </a:rPr>
              <a:t>Is cost a barrier to </a:t>
            </a:r>
            <a:r>
              <a:rPr lang="en-CA" sz="2600" kern="1200" dirty="0" smtClean="0">
                <a:solidFill>
                  <a:srgbClr val="4C898E"/>
                </a:solidFill>
                <a:latin typeface="+mj-lt"/>
              </a:rPr>
              <a:t>accessin</a:t>
            </a:r>
            <a:r>
              <a:rPr lang="en-CA" sz="2600" kern="1200" dirty="0">
                <a:solidFill>
                  <a:srgbClr val="4C898E"/>
                </a:solidFill>
                <a:latin typeface="+mj-lt"/>
              </a:rPr>
              <a:t>g</a:t>
            </a:r>
            <a:r>
              <a:rPr lang="en-CA" sz="2600" kern="1200" dirty="0" smtClean="0">
                <a:solidFill>
                  <a:srgbClr val="4C898E"/>
                </a:solidFill>
                <a:latin typeface="+mj-lt"/>
              </a:rPr>
              <a:t> care? </a:t>
            </a:r>
            <a:endParaRPr lang="en-CA" sz="2600" kern="1200" dirty="0">
              <a:solidFill>
                <a:srgbClr val="4C898E"/>
              </a:solidFill>
              <a:latin typeface="+mj-lt"/>
            </a:endParaRPr>
          </a:p>
        </p:txBody>
      </p:sp>
      <p:grpSp>
        <p:nvGrpSpPr>
          <p:cNvPr id="10" name="Group 9"/>
          <p:cNvGrpSpPr/>
          <p:nvPr/>
        </p:nvGrpSpPr>
        <p:grpSpPr>
          <a:xfrm>
            <a:off x="4628555" y="2934354"/>
            <a:ext cx="638662" cy="638662"/>
            <a:chOff x="4862337" y="3081819"/>
            <a:chExt cx="638662" cy="638662"/>
          </a:xfrm>
        </p:grpSpPr>
        <p:sp>
          <p:nvSpPr>
            <p:cNvPr id="32" name="Oval 31"/>
            <p:cNvSpPr/>
            <p:nvPr/>
          </p:nvSpPr>
          <p:spPr>
            <a:xfrm>
              <a:off x="4862337" y="3081819"/>
              <a:ext cx="638662" cy="638662"/>
            </a:xfrm>
            <a:prstGeom prst="ellipse">
              <a:avLst/>
            </a:prstGeom>
            <a:solidFill>
              <a:srgbClr val="93A445"/>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33" name="Rectangle 32"/>
            <p:cNvSpPr/>
            <p:nvPr/>
          </p:nvSpPr>
          <p:spPr>
            <a:xfrm>
              <a:off x="4862338" y="3201095"/>
              <a:ext cx="638661" cy="400110"/>
            </a:xfrm>
            <a:prstGeom prst="rect">
              <a:avLst/>
            </a:prstGeom>
          </p:spPr>
          <p:txBody>
            <a:bodyPr wrap="square">
              <a:spAutoFit/>
            </a:bodyPr>
            <a:lstStyle/>
            <a:p>
              <a:pPr algn="ctr"/>
              <a:r>
                <a:rPr lang="en-CA" sz="2000" b="1" dirty="0">
                  <a:solidFill>
                    <a:schemeClr val="bg1"/>
                  </a:solidFill>
                  <a:latin typeface="Franklin Gothic Medium" panose="020B0603020102020204" pitchFamily="34" charset="0"/>
                </a:rPr>
                <a:t>4</a:t>
              </a:r>
              <a:r>
                <a:rPr lang="en-CA" sz="2000" b="1" dirty="0" smtClean="0">
                  <a:solidFill>
                    <a:schemeClr val="bg1"/>
                  </a:solidFill>
                  <a:latin typeface="Franklin Gothic Medium" panose="020B0603020102020204" pitchFamily="34" charset="0"/>
                </a:rPr>
                <a:t>%</a:t>
              </a:r>
              <a:endParaRPr lang="en-CA" sz="2000" b="1" dirty="0">
                <a:solidFill>
                  <a:schemeClr val="bg1"/>
                </a:solidFill>
                <a:latin typeface="Franklin Gothic Medium" panose="020B0603020102020204" pitchFamily="34" charset="0"/>
              </a:endParaRPr>
            </a:p>
          </p:txBody>
        </p:sp>
      </p:grpSp>
      <p:cxnSp>
        <p:nvCxnSpPr>
          <p:cNvPr id="47" name="Straight Connector 46"/>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0" y="2348880"/>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590550" y="1628800"/>
            <a:ext cx="8157914" cy="600164"/>
          </a:xfrm>
          <a:prstGeom prst="rect">
            <a:avLst/>
          </a:prstGeom>
          <a:noFill/>
        </p:spPr>
        <p:txBody>
          <a:bodyPr wrap="square" rtlCol="0">
            <a:spAutoFit/>
          </a:bodyPr>
          <a:lstStyle/>
          <a:p>
            <a:r>
              <a:rPr lang="en-US" sz="1650" b="1" dirty="0">
                <a:solidFill>
                  <a:srgbClr val="037872"/>
                </a:solidFill>
                <a:latin typeface="Franklin Gothic Medium" panose="020B0603020102020204" pitchFamily="34" charset="0"/>
              </a:rPr>
              <a:t>In Canada’s publicly funded health care system, most older Canadians accessed </a:t>
            </a:r>
            <a:r>
              <a:rPr lang="en-US" sz="1650" b="1" dirty="0" smtClean="0">
                <a:solidFill>
                  <a:srgbClr val="037872"/>
                </a:solidFill>
                <a:latin typeface="Franklin Gothic Medium" panose="020B0603020102020204" pitchFamily="34" charset="0"/>
              </a:rPr>
              <a:t/>
            </a:r>
            <a:br>
              <a:rPr lang="en-US" sz="1650" b="1" dirty="0" smtClean="0">
                <a:solidFill>
                  <a:srgbClr val="037872"/>
                </a:solidFill>
                <a:latin typeface="Franklin Gothic Medium" panose="020B0603020102020204" pitchFamily="34" charset="0"/>
              </a:rPr>
            </a:br>
            <a:r>
              <a:rPr lang="en-US" sz="1650" b="1" dirty="0" smtClean="0">
                <a:solidFill>
                  <a:srgbClr val="037872"/>
                </a:solidFill>
                <a:latin typeface="Franklin Gothic Medium" panose="020B0603020102020204" pitchFamily="34" charset="0"/>
              </a:rPr>
              <a:t>the </a:t>
            </a:r>
            <a:r>
              <a:rPr lang="en-US" sz="1650" b="1" dirty="0">
                <a:solidFill>
                  <a:srgbClr val="037872"/>
                </a:solidFill>
                <a:latin typeface="Franklin Gothic Medium" panose="020B0603020102020204" pitchFamily="34" charset="0"/>
              </a:rPr>
              <a:t>medical care they needed without having to worry about costs. </a:t>
            </a:r>
          </a:p>
        </p:txBody>
      </p:sp>
      <p:grpSp>
        <p:nvGrpSpPr>
          <p:cNvPr id="12" name="Group 11"/>
          <p:cNvGrpSpPr/>
          <p:nvPr/>
        </p:nvGrpSpPr>
        <p:grpSpPr>
          <a:xfrm>
            <a:off x="5962741" y="2934354"/>
            <a:ext cx="638662" cy="638662"/>
            <a:chOff x="6165586" y="3081819"/>
            <a:chExt cx="638662" cy="638662"/>
          </a:xfrm>
        </p:grpSpPr>
        <p:sp>
          <p:nvSpPr>
            <p:cNvPr id="77" name="Oval 76"/>
            <p:cNvSpPr/>
            <p:nvPr/>
          </p:nvSpPr>
          <p:spPr>
            <a:xfrm>
              <a:off x="6165586" y="3081819"/>
              <a:ext cx="638662" cy="638662"/>
            </a:xfrm>
            <a:prstGeom prst="ellipse">
              <a:avLst/>
            </a:prstGeom>
            <a:solidFill>
              <a:srgbClr val="8B8B8E"/>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78" name="Rectangle 77"/>
            <p:cNvSpPr/>
            <p:nvPr/>
          </p:nvSpPr>
          <p:spPr>
            <a:xfrm>
              <a:off x="6165586" y="3201095"/>
              <a:ext cx="638661"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5%</a:t>
              </a:r>
              <a:endParaRPr lang="en-CA" sz="2000" b="1" dirty="0">
                <a:solidFill>
                  <a:schemeClr val="bg1"/>
                </a:solidFill>
                <a:latin typeface="Franklin Gothic Medium" panose="020B0603020102020204" pitchFamily="34" charset="0"/>
              </a:endParaRPr>
            </a:p>
          </p:txBody>
        </p:sp>
      </p:grpSp>
      <p:grpSp>
        <p:nvGrpSpPr>
          <p:cNvPr id="21" name="Group 20"/>
          <p:cNvGrpSpPr/>
          <p:nvPr/>
        </p:nvGrpSpPr>
        <p:grpSpPr>
          <a:xfrm>
            <a:off x="7177468" y="2934354"/>
            <a:ext cx="792088" cy="638662"/>
            <a:chOff x="7380313" y="3081819"/>
            <a:chExt cx="792088" cy="638662"/>
          </a:xfrm>
        </p:grpSpPr>
        <p:sp>
          <p:nvSpPr>
            <p:cNvPr id="80" name="Oval 79"/>
            <p:cNvSpPr/>
            <p:nvPr/>
          </p:nvSpPr>
          <p:spPr>
            <a:xfrm>
              <a:off x="7454625" y="3081819"/>
              <a:ext cx="638662" cy="638662"/>
            </a:xfrm>
            <a:prstGeom prst="ellipse">
              <a:avLst/>
            </a:prstGeom>
            <a:solidFill>
              <a:srgbClr val="D78235"/>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81" name="Rectangle 80"/>
            <p:cNvSpPr/>
            <p:nvPr/>
          </p:nvSpPr>
          <p:spPr>
            <a:xfrm>
              <a:off x="7380313" y="3201095"/>
              <a:ext cx="792088"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15%</a:t>
              </a:r>
              <a:endParaRPr lang="en-CA" sz="2000" b="1" dirty="0">
                <a:solidFill>
                  <a:schemeClr val="bg1"/>
                </a:solidFill>
                <a:latin typeface="Franklin Gothic Medium" panose="020B0603020102020204" pitchFamily="34" charset="0"/>
              </a:endParaRPr>
            </a:p>
          </p:txBody>
        </p:sp>
      </p:grpSp>
      <p:grpSp>
        <p:nvGrpSpPr>
          <p:cNvPr id="11" name="Group 10"/>
          <p:cNvGrpSpPr/>
          <p:nvPr/>
        </p:nvGrpSpPr>
        <p:grpSpPr>
          <a:xfrm>
            <a:off x="4628555" y="3717032"/>
            <a:ext cx="638662" cy="638662"/>
            <a:chOff x="4862337" y="3861048"/>
            <a:chExt cx="638662" cy="638662"/>
          </a:xfrm>
        </p:grpSpPr>
        <p:sp>
          <p:nvSpPr>
            <p:cNvPr id="83" name="Oval 82"/>
            <p:cNvSpPr/>
            <p:nvPr/>
          </p:nvSpPr>
          <p:spPr>
            <a:xfrm>
              <a:off x="4862337" y="3861048"/>
              <a:ext cx="638662" cy="638662"/>
            </a:xfrm>
            <a:prstGeom prst="ellipse">
              <a:avLst/>
            </a:prstGeom>
            <a:solidFill>
              <a:srgbClr val="00A8CB"/>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84" name="Rectangle 83"/>
            <p:cNvSpPr/>
            <p:nvPr/>
          </p:nvSpPr>
          <p:spPr>
            <a:xfrm>
              <a:off x="4862337" y="3980324"/>
              <a:ext cx="638661"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5%</a:t>
              </a:r>
              <a:endParaRPr lang="en-CA" sz="2000" b="1" dirty="0">
                <a:solidFill>
                  <a:schemeClr val="bg1"/>
                </a:solidFill>
                <a:latin typeface="Franklin Gothic Medium" panose="020B0603020102020204" pitchFamily="34" charset="0"/>
              </a:endParaRPr>
            </a:p>
          </p:txBody>
        </p:sp>
      </p:grpSp>
      <p:grpSp>
        <p:nvGrpSpPr>
          <p:cNvPr id="13" name="Group 12"/>
          <p:cNvGrpSpPr/>
          <p:nvPr/>
        </p:nvGrpSpPr>
        <p:grpSpPr>
          <a:xfrm>
            <a:off x="5962741" y="3717032"/>
            <a:ext cx="638662" cy="638662"/>
            <a:chOff x="6165586" y="3861048"/>
            <a:chExt cx="638662" cy="638662"/>
          </a:xfrm>
        </p:grpSpPr>
        <p:sp>
          <p:nvSpPr>
            <p:cNvPr id="86" name="Oval 85"/>
            <p:cNvSpPr/>
            <p:nvPr/>
          </p:nvSpPr>
          <p:spPr>
            <a:xfrm>
              <a:off x="6165586" y="3861048"/>
              <a:ext cx="638662" cy="638662"/>
            </a:xfrm>
            <a:prstGeom prst="ellipse">
              <a:avLst/>
            </a:prstGeom>
            <a:solidFill>
              <a:srgbClr val="8B8B8E"/>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87" name="Rectangle 86"/>
            <p:cNvSpPr/>
            <p:nvPr/>
          </p:nvSpPr>
          <p:spPr>
            <a:xfrm>
              <a:off x="6165586" y="3980324"/>
              <a:ext cx="638661"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5%</a:t>
              </a:r>
              <a:endParaRPr lang="en-CA" sz="2000" b="1" dirty="0">
                <a:solidFill>
                  <a:schemeClr val="bg1"/>
                </a:solidFill>
                <a:latin typeface="Franklin Gothic Medium" panose="020B0603020102020204" pitchFamily="34" charset="0"/>
              </a:endParaRPr>
            </a:p>
          </p:txBody>
        </p:sp>
      </p:grpSp>
      <p:grpSp>
        <p:nvGrpSpPr>
          <p:cNvPr id="20" name="Group 19"/>
          <p:cNvGrpSpPr/>
          <p:nvPr/>
        </p:nvGrpSpPr>
        <p:grpSpPr>
          <a:xfrm>
            <a:off x="7177468" y="3717032"/>
            <a:ext cx="792088" cy="638662"/>
            <a:chOff x="7380313" y="3861048"/>
            <a:chExt cx="792088" cy="638662"/>
          </a:xfrm>
        </p:grpSpPr>
        <p:sp>
          <p:nvSpPr>
            <p:cNvPr id="90" name="Oval 89"/>
            <p:cNvSpPr/>
            <p:nvPr/>
          </p:nvSpPr>
          <p:spPr>
            <a:xfrm>
              <a:off x="7454625" y="3861048"/>
              <a:ext cx="638662" cy="638662"/>
            </a:xfrm>
            <a:prstGeom prst="ellipse">
              <a:avLst/>
            </a:prstGeom>
            <a:solidFill>
              <a:srgbClr val="D78235"/>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91" name="Rectangle 90"/>
            <p:cNvSpPr/>
            <p:nvPr/>
          </p:nvSpPr>
          <p:spPr>
            <a:xfrm>
              <a:off x="7380313" y="3980324"/>
              <a:ext cx="792088"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15%</a:t>
              </a:r>
              <a:endParaRPr lang="en-CA" sz="2000" b="1" dirty="0">
                <a:solidFill>
                  <a:schemeClr val="bg1"/>
                </a:solidFill>
                <a:latin typeface="Franklin Gothic Medium" panose="020B0603020102020204" pitchFamily="34" charset="0"/>
              </a:endParaRPr>
            </a:p>
          </p:txBody>
        </p:sp>
      </p:grpSp>
      <p:grpSp>
        <p:nvGrpSpPr>
          <p:cNvPr id="7" name="Group 6"/>
          <p:cNvGrpSpPr/>
          <p:nvPr/>
        </p:nvGrpSpPr>
        <p:grpSpPr>
          <a:xfrm>
            <a:off x="4628555" y="4537695"/>
            <a:ext cx="638662" cy="638662"/>
            <a:chOff x="4862337" y="4581128"/>
            <a:chExt cx="638662" cy="638662"/>
          </a:xfrm>
        </p:grpSpPr>
        <p:sp>
          <p:nvSpPr>
            <p:cNvPr id="93" name="Oval 92"/>
            <p:cNvSpPr/>
            <p:nvPr/>
          </p:nvSpPr>
          <p:spPr>
            <a:xfrm>
              <a:off x="4862337" y="4581128"/>
              <a:ext cx="638662" cy="638662"/>
            </a:xfrm>
            <a:prstGeom prst="ellipse">
              <a:avLst/>
            </a:prstGeom>
            <a:solidFill>
              <a:srgbClr val="D78235"/>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94" name="Rectangle 93"/>
            <p:cNvSpPr/>
            <p:nvPr/>
          </p:nvSpPr>
          <p:spPr>
            <a:xfrm>
              <a:off x="4862337" y="4700404"/>
              <a:ext cx="638661" cy="400110"/>
            </a:xfrm>
            <a:prstGeom prst="rect">
              <a:avLst/>
            </a:prstGeom>
          </p:spPr>
          <p:txBody>
            <a:bodyPr wrap="square">
              <a:spAutoFit/>
            </a:bodyPr>
            <a:lstStyle/>
            <a:p>
              <a:pPr algn="ctr"/>
              <a:r>
                <a:rPr lang="en-CA" sz="2000" b="1" dirty="0" smtClean="0">
                  <a:solidFill>
                    <a:schemeClr val="bg1"/>
                  </a:solidFill>
                  <a:latin typeface="Franklin Gothic Medium" panose="020B0603020102020204" pitchFamily="34" charset="0"/>
                </a:rPr>
                <a:t>7%</a:t>
              </a:r>
              <a:endParaRPr lang="en-CA" sz="2000" b="1" dirty="0">
                <a:solidFill>
                  <a:schemeClr val="bg1"/>
                </a:solidFill>
                <a:latin typeface="Franklin Gothic Medium" panose="020B0603020102020204" pitchFamily="34" charset="0"/>
              </a:endParaRPr>
            </a:p>
          </p:txBody>
        </p:sp>
      </p:grpSp>
      <p:grpSp>
        <p:nvGrpSpPr>
          <p:cNvPr id="15" name="Group 14"/>
          <p:cNvGrpSpPr/>
          <p:nvPr/>
        </p:nvGrpSpPr>
        <p:grpSpPr>
          <a:xfrm>
            <a:off x="5962741" y="4537695"/>
            <a:ext cx="638662" cy="638662"/>
            <a:chOff x="6175111" y="4609703"/>
            <a:chExt cx="638662" cy="638662"/>
          </a:xfrm>
        </p:grpSpPr>
        <p:sp>
          <p:nvSpPr>
            <p:cNvPr id="96" name="Oval 95"/>
            <p:cNvSpPr/>
            <p:nvPr/>
          </p:nvSpPr>
          <p:spPr>
            <a:xfrm>
              <a:off x="6175111" y="4609703"/>
              <a:ext cx="638662" cy="638662"/>
            </a:xfrm>
            <a:prstGeom prst="ellipse">
              <a:avLst/>
            </a:prstGeom>
            <a:solidFill>
              <a:srgbClr val="8B8B8E"/>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97" name="Rectangle 96"/>
            <p:cNvSpPr/>
            <p:nvPr/>
          </p:nvSpPr>
          <p:spPr>
            <a:xfrm>
              <a:off x="6175111" y="4728979"/>
              <a:ext cx="638661" cy="400110"/>
            </a:xfrm>
            <a:prstGeom prst="rect">
              <a:avLst/>
            </a:prstGeom>
            <a:noFill/>
          </p:spPr>
          <p:txBody>
            <a:bodyPr wrap="square">
              <a:spAutoFit/>
            </a:bodyPr>
            <a:lstStyle/>
            <a:p>
              <a:pPr algn="ctr"/>
              <a:r>
                <a:rPr lang="en-CA" sz="2000" b="1" dirty="0">
                  <a:solidFill>
                    <a:schemeClr val="bg1"/>
                  </a:solidFill>
                  <a:latin typeface="Franklin Gothic Medium" panose="020B0603020102020204" pitchFamily="34" charset="0"/>
                </a:rPr>
                <a:t>4</a:t>
              </a:r>
              <a:r>
                <a:rPr lang="en-CA" sz="2000" b="1" dirty="0" smtClean="0">
                  <a:solidFill>
                    <a:schemeClr val="bg1"/>
                  </a:solidFill>
                  <a:latin typeface="Franklin Gothic Medium" panose="020B0603020102020204" pitchFamily="34" charset="0"/>
                </a:rPr>
                <a:t>%</a:t>
              </a:r>
              <a:endParaRPr lang="en-CA" sz="2000" b="1" dirty="0">
                <a:solidFill>
                  <a:schemeClr val="bg1"/>
                </a:solidFill>
                <a:latin typeface="Franklin Gothic Medium" panose="020B0603020102020204" pitchFamily="34" charset="0"/>
              </a:endParaRPr>
            </a:p>
          </p:txBody>
        </p:sp>
      </p:grpSp>
      <p:grpSp>
        <p:nvGrpSpPr>
          <p:cNvPr id="17" name="Group 16"/>
          <p:cNvGrpSpPr/>
          <p:nvPr/>
        </p:nvGrpSpPr>
        <p:grpSpPr>
          <a:xfrm>
            <a:off x="7177468" y="4537695"/>
            <a:ext cx="792088" cy="638662"/>
            <a:chOff x="7389838" y="4609703"/>
            <a:chExt cx="792088" cy="638662"/>
          </a:xfrm>
        </p:grpSpPr>
        <p:sp>
          <p:nvSpPr>
            <p:cNvPr id="99" name="Oval 98"/>
            <p:cNvSpPr/>
            <p:nvPr/>
          </p:nvSpPr>
          <p:spPr>
            <a:xfrm>
              <a:off x="7464150" y="4609703"/>
              <a:ext cx="638662" cy="638662"/>
            </a:xfrm>
            <a:prstGeom prst="ellipse">
              <a:avLst/>
            </a:prstGeom>
            <a:solidFill>
              <a:srgbClr val="D78235"/>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100" name="Rectangle 99"/>
            <p:cNvSpPr/>
            <p:nvPr/>
          </p:nvSpPr>
          <p:spPr>
            <a:xfrm>
              <a:off x="7389838" y="4728979"/>
              <a:ext cx="792088"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15%</a:t>
              </a:r>
              <a:endParaRPr lang="en-CA" sz="2000" b="1" dirty="0">
                <a:solidFill>
                  <a:schemeClr val="bg1"/>
                </a:solidFill>
                <a:latin typeface="Franklin Gothic Medium" panose="020B0603020102020204" pitchFamily="34" charset="0"/>
              </a:endParaRPr>
            </a:p>
          </p:txBody>
        </p:sp>
      </p:grpSp>
      <p:grpSp>
        <p:nvGrpSpPr>
          <p:cNvPr id="9" name="Group 8"/>
          <p:cNvGrpSpPr/>
          <p:nvPr/>
        </p:nvGrpSpPr>
        <p:grpSpPr>
          <a:xfrm>
            <a:off x="4551842" y="5283322"/>
            <a:ext cx="792088" cy="638662"/>
            <a:chOff x="4788025" y="5301208"/>
            <a:chExt cx="792088" cy="638662"/>
          </a:xfrm>
        </p:grpSpPr>
        <p:sp>
          <p:nvSpPr>
            <p:cNvPr id="102" name="Oval 101"/>
            <p:cNvSpPr/>
            <p:nvPr/>
          </p:nvSpPr>
          <p:spPr>
            <a:xfrm>
              <a:off x="4862337" y="5301208"/>
              <a:ext cx="638662" cy="638662"/>
            </a:xfrm>
            <a:prstGeom prst="ellipse">
              <a:avLst/>
            </a:prstGeom>
            <a:solidFill>
              <a:srgbClr val="94B8BB"/>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103" name="Rectangle 102"/>
            <p:cNvSpPr/>
            <p:nvPr/>
          </p:nvSpPr>
          <p:spPr>
            <a:xfrm>
              <a:off x="4788025" y="5420484"/>
              <a:ext cx="792088" cy="400110"/>
            </a:xfrm>
            <a:prstGeom prst="rect">
              <a:avLst/>
            </a:prstGeom>
          </p:spPr>
          <p:txBody>
            <a:bodyPr wrap="square">
              <a:spAutoFit/>
            </a:bodyPr>
            <a:lstStyle/>
            <a:p>
              <a:pPr algn="ctr"/>
              <a:r>
                <a:rPr lang="en-CA" sz="2000" b="1" dirty="0" smtClean="0">
                  <a:solidFill>
                    <a:schemeClr val="bg1"/>
                  </a:solidFill>
                  <a:latin typeface="Franklin Gothic Medium" panose="020B0603020102020204" pitchFamily="34" charset="0"/>
                </a:rPr>
                <a:t>15%</a:t>
              </a:r>
              <a:endParaRPr lang="en-CA" sz="2000" b="1" dirty="0">
                <a:solidFill>
                  <a:schemeClr val="bg1"/>
                </a:solidFill>
                <a:latin typeface="Franklin Gothic Medium" panose="020B0603020102020204" pitchFamily="34" charset="0"/>
              </a:endParaRPr>
            </a:p>
          </p:txBody>
        </p:sp>
      </p:grpSp>
      <p:grpSp>
        <p:nvGrpSpPr>
          <p:cNvPr id="14" name="Group 13"/>
          <p:cNvGrpSpPr/>
          <p:nvPr/>
        </p:nvGrpSpPr>
        <p:grpSpPr>
          <a:xfrm>
            <a:off x="5962741" y="5283322"/>
            <a:ext cx="638662" cy="638662"/>
            <a:chOff x="6175111" y="5329783"/>
            <a:chExt cx="638662" cy="638662"/>
          </a:xfrm>
        </p:grpSpPr>
        <p:sp>
          <p:nvSpPr>
            <p:cNvPr id="105" name="Oval 104"/>
            <p:cNvSpPr/>
            <p:nvPr/>
          </p:nvSpPr>
          <p:spPr>
            <a:xfrm>
              <a:off x="6175111" y="5329783"/>
              <a:ext cx="638662" cy="638662"/>
            </a:xfrm>
            <a:prstGeom prst="ellipse">
              <a:avLst/>
            </a:prstGeom>
            <a:solidFill>
              <a:srgbClr val="8B8B8E"/>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106" name="Rectangle 105"/>
            <p:cNvSpPr/>
            <p:nvPr/>
          </p:nvSpPr>
          <p:spPr>
            <a:xfrm>
              <a:off x="6175111" y="5449059"/>
              <a:ext cx="638661"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N/A</a:t>
              </a:r>
              <a:endParaRPr lang="en-CA" sz="2000" b="1" dirty="0">
                <a:solidFill>
                  <a:schemeClr val="bg1"/>
                </a:solidFill>
                <a:latin typeface="Franklin Gothic Medium" panose="020B0603020102020204" pitchFamily="34" charset="0"/>
              </a:endParaRPr>
            </a:p>
          </p:txBody>
        </p:sp>
      </p:grpSp>
      <p:grpSp>
        <p:nvGrpSpPr>
          <p:cNvPr id="16" name="Group 15"/>
          <p:cNvGrpSpPr/>
          <p:nvPr/>
        </p:nvGrpSpPr>
        <p:grpSpPr>
          <a:xfrm>
            <a:off x="7254181" y="5283322"/>
            <a:ext cx="638662" cy="638662"/>
            <a:chOff x="7464150" y="5329783"/>
            <a:chExt cx="638662" cy="638662"/>
          </a:xfrm>
        </p:grpSpPr>
        <p:sp>
          <p:nvSpPr>
            <p:cNvPr id="108" name="Oval 107"/>
            <p:cNvSpPr/>
            <p:nvPr/>
          </p:nvSpPr>
          <p:spPr>
            <a:xfrm>
              <a:off x="7464150" y="5329783"/>
              <a:ext cx="638662" cy="638662"/>
            </a:xfrm>
            <a:prstGeom prst="ellipse">
              <a:avLst/>
            </a:prstGeom>
            <a:solidFill>
              <a:srgbClr val="8B8B8E"/>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109" name="Rectangle 108"/>
            <p:cNvSpPr/>
            <p:nvPr/>
          </p:nvSpPr>
          <p:spPr>
            <a:xfrm>
              <a:off x="7464151" y="5449059"/>
              <a:ext cx="638661" cy="400110"/>
            </a:xfrm>
            <a:prstGeom prst="rect">
              <a:avLst/>
            </a:prstGeom>
            <a:noFill/>
          </p:spPr>
          <p:txBody>
            <a:bodyPr wrap="square">
              <a:spAutoFit/>
            </a:bodyPr>
            <a:lstStyle/>
            <a:p>
              <a:pPr algn="ctr"/>
              <a:r>
                <a:rPr lang="en-CA" sz="2000" b="1" dirty="0">
                  <a:solidFill>
                    <a:schemeClr val="bg1"/>
                  </a:solidFill>
                  <a:latin typeface="Franklin Gothic Medium" panose="020B0603020102020204" pitchFamily="34" charset="0"/>
                </a:rPr>
                <a:t>N/A</a:t>
              </a:r>
            </a:p>
          </p:txBody>
        </p:sp>
      </p:grpSp>
      <p:grpSp>
        <p:nvGrpSpPr>
          <p:cNvPr id="40" name="Group 39"/>
          <p:cNvGrpSpPr/>
          <p:nvPr/>
        </p:nvGrpSpPr>
        <p:grpSpPr>
          <a:xfrm>
            <a:off x="598625" y="6119716"/>
            <a:ext cx="5629559" cy="549644"/>
            <a:chOff x="598625" y="6047708"/>
            <a:chExt cx="5629559" cy="549644"/>
          </a:xfrm>
        </p:grpSpPr>
        <p:sp>
          <p:nvSpPr>
            <p:cNvPr id="110" name="TextBox 109"/>
            <p:cNvSpPr txBox="1"/>
            <p:nvPr/>
          </p:nvSpPr>
          <p:spPr>
            <a:xfrm>
              <a:off x="598625" y="6047708"/>
              <a:ext cx="2519636" cy="261610"/>
            </a:xfrm>
            <a:prstGeom prst="rect">
              <a:avLst/>
            </a:prstGeom>
            <a:noFill/>
          </p:spPr>
          <p:txBody>
            <a:bodyPr wrap="square" rtlCol="0">
              <a:spAutoFit/>
            </a:bodyPr>
            <a:lstStyle/>
            <a:p>
              <a:r>
                <a:rPr lang="en-CA" sz="1100" b="1" dirty="0" smtClean="0"/>
                <a:t>Compared with the CMWF average</a:t>
              </a:r>
              <a:endParaRPr lang="en-CA" sz="1100" b="1" dirty="0"/>
            </a:p>
          </p:txBody>
        </p:sp>
        <p:grpSp>
          <p:nvGrpSpPr>
            <p:cNvPr id="111" name="Group 110"/>
            <p:cNvGrpSpPr/>
            <p:nvPr/>
          </p:nvGrpSpPr>
          <p:grpSpPr>
            <a:xfrm>
              <a:off x="689388" y="6335740"/>
              <a:ext cx="1598406" cy="261610"/>
              <a:chOff x="2848727" y="6289575"/>
              <a:chExt cx="1741128" cy="273209"/>
            </a:xfrm>
          </p:grpSpPr>
          <p:sp>
            <p:nvSpPr>
              <p:cNvPr id="112" name="TextBox 111"/>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113" name="Oval 112"/>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14" name="Group 113"/>
            <p:cNvGrpSpPr/>
            <p:nvPr/>
          </p:nvGrpSpPr>
          <p:grpSpPr>
            <a:xfrm>
              <a:off x="2038785" y="6335740"/>
              <a:ext cx="1453097" cy="261610"/>
              <a:chOff x="4423909" y="6289575"/>
              <a:chExt cx="1741129" cy="273209"/>
            </a:xfrm>
          </p:grpSpPr>
          <p:sp>
            <p:nvSpPr>
              <p:cNvPr id="115" name="TextBox 114"/>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116" name="Oval 115"/>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17" name="Group 116"/>
            <p:cNvGrpSpPr/>
            <p:nvPr/>
          </p:nvGrpSpPr>
          <p:grpSpPr>
            <a:xfrm>
              <a:off x="3478945" y="6335740"/>
              <a:ext cx="1453095" cy="261610"/>
              <a:chOff x="6161096" y="6289575"/>
              <a:chExt cx="1741127" cy="273209"/>
            </a:xfrm>
          </p:grpSpPr>
          <p:sp>
            <p:nvSpPr>
              <p:cNvPr id="118" name="TextBox 117"/>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119" name="Oval 118"/>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20" name="Group 119"/>
            <p:cNvGrpSpPr/>
            <p:nvPr/>
          </p:nvGrpSpPr>
          <p:grpSpPr>
            <a:xfrm>
              <a:off x="4775089" y="6335742"/>
              <a:ext cx="1453095" cy="261610"/>
              <a:chOff x="6161096" y="6289570"/>
              <a:chExt cx="1741127" cy="273209"/>
            </a:xfrm>
          </p:grpSpPr>
          <p:sp>
            <p:nvSpPr>
              <p:cNvPr id="121" name="TextBox 120"/>
              <p:cNvSpPr txBox="1"/>
              <p:nvPr/>
            </p:nvSpPr>
            <p:spPr>
              <a:xfrm>
                <a:off x="6305111" y="6289570"/>
                <a:ext cx="1597112" cy="273209"/>
              </a:xfrm>
              <a:prstGeom prst="rect">
                <a:avLst/>
              </a:prstGeom>
              <a:noFill/>
            </p:spPr>
            <p:txBody>
              <a:bodyPr wrap="square" rtlCol="0">
                <a:spAutoFit/>
              </a:bodyPr>
              <a:lstStyle/>
              <a:p>
                <a:r>
                  <a:rPr lang="en-CA" sz="1100" dirty="0">
                    <a:solidFill>
                      <a:srgbClr val="000000"/>
                    </a:solidFill>
                  </a:rPr>
                  <a:t>Not applicable</a:t>
                </a:r>
              </a:p>
            </p:txBody>
          </p:sp>
          <p:sp>
            <p:nvSpPr>
              <p:cNvPr id="122" name="Oval 121"/>
              <p:cNvSpPr/>
              <p:nvPr/>
            </p:nvSpPr>
            <p:spPr>
              <a:xfrm>
                <a:off x="6161096" y="6353466"/>
                <a:ext cx="186261" cy="162340"/>
              </a:xfrm>
              <a:prstGeom prst="ellipse">
                <a:avLst/>
              </a:prstGeom>
              <a:solidFill>
                <a:srgbClr val="94B8B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pic>
        <p:nvPicPr>
          <p:cNvPr id="57" name="Picture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079" y="5407119"/>
            <a:ext cx="295657" cy="326137"/>
          </a:xfrm>
          <a:prstGeom prst="rect">
            <a:avLst/>
          </a:prstGeom>
        </p:spPr>
      </p:pic>
      <p:grpSp>
        <p:nvGrpSpPr>
          <p:cNvPr id="4" name="Group 3"/>
          <p:cNvGrpSpPr/>
          <p:nvPr/>
        </p:nvGrpSpPr>
        <p:grpSpPr>
          <a:xfrm>
            <a:off x="653916" y="3645024"/>
            <a:ext cx="7516883" cy="1584176"/>
            <a:chOff x="684213" y="3573016"/>
            <a:chExt cx="7540036" cy="1584176"/>
          </a:xfrm>
        </p:grpSpPr>
        <p:cxnSp>
          <p:nvCxnSpPr>
            <p:cNvPr id="60" name="Straight Connector 59"/>
            <p:cNvCxnSpPr/>
            <p:nvPr/>
          </p:nvCxnSpPr>
          <p:spPr>
            <a:xfrm>
              <a:off x="684213" y="3573016"/>
              <a:ext cx="7540036"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84213" y="4365104"/>
              <a:ext cx="7540036"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84213" y="5157192"/>
              <a:ext cx="7540036"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grpSp>
      <p:sp>
        <p:nvSpPr>
          <p:cNvPr id="65"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23</a:t>
            </a:fld>
            <a:endParaRPr lang="en-US" sz="1200" dirty="0"/>
          </a:p>
        </p:txBody>
      </p:sp>
    </p:spTree>
    <p:extLst>
      <p:ext uri="{BB962C8B-B14F-4D97-AF65-F5344CB8AC3E}">
        <p14:creationId xmlns:p14="http://schemas.microsoft.com/office/powerpoint/2010/main" val="42467667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683568" y="2348880"/>
            <a:ext cx="3996878" cy="3528392"/>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Rectangle 26"/>
          <p:cNvSpPr/>
          <p:nvPr/>
        </p:nvSpPr>
        <p:spPr>
          <a:xfrm>
            <a:off x="4734696" y="2348880"/>
            <a:ext cx="3996878" cy="3528392"/>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aphicFrame>
        <p:nvGraphicFramePr>
          <p:cNvPr id="21" name="Chart 20"/>
          <p:cNvGraphicFramePr/>
          <p:nvPr>
            <p:extLst>
              <p:ext uri="{D42A27DB-BD31-4B8C-83A1-F6EECF244321}">
                <p14:modId xmlns:p14="http://schemas.microsoft.com/office/powerpoint/2010/main" val="687488586"/>
              </p:ext>
            </p:extLst>
          </p:nvPr>
        </p:nvGraphicFramePr>
        <p:xfrm>
          <a:off x="899592" y="3284984"/>
          <a:ext cx="4206240" cy="2592288"/>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normAutofit/>
          </a:bodyPr>
          <a:lstStyle/>
          <a:p>
            <a:r>
              <a:rPr lang="en-CA" sz="2600" dirty="0" smtClean="0">
                <a:solidFill>
                  <a:srgbClr val="4C898E"/>
                </a:solidFill>
                <a:latin typeface="+mj-lt"/>
              </a:rPr>
              <a:t>Cost can be a barrier for prescription drugs</a:t>
            </a:r>
            <a:endParaRPr lang="en-CA" sz="2600" dirty="0">
              <a:solidFill>
                <a:srgbClr val="4C898E"/>
              </a:solidFill>
              <a:latin typeface="+mj-lt"/>
            </a:endParaRPr>
          </a:p>
        </p:txBody>
      </p:sp>
      <p:sp>
        <p:nvSpPr>
          <p:cNvPr id="17" name="TextBox 16"/>
          <p:cNvSpPr txBox="1"/>
          <p:nvPr/>
        </p:nvSpPr>
        <p:spPr>
          <a:xfrm>
            <a:off x="684211" y="2492896"/>
            <a:ext cx="3985295" cy="307777"/>
          </a:xfrm>
          <a:prstGeom prst="rect">
            <a:avLst/>
          </a:prstGeom>
          <a:noFill/>
        </p:spPr>
        <p:txBody>
          <a:bodyPr wrap="square" rtlCol="0">
            <a:spAutoFit/>
          </a:bodyPr>
          <a:lstStyle/>
          <a:p>
            <a:pPr algn="ctr"/>
            <a:r>
              <a:rPr lang="en-CA" sz="1400" b="1" dirty="0" smtClean="0">
                <a:solidFill>
                  <a:srgbClr val="307D84"/>
                </a:solidFill>
              </a:rPr>
              <a:t> How </a:t>
            </a:r>
            <a:r>
              <a:rPr lang="en-CA" sz="1400" b="1" dirty="0">
                <a:solidFill>
                  <a:srgbClr val="307D84"/>
                </a:solidFill>
              </a:rPr>
              <a:t>does Canada </a:t>
            </a:r>
            <a:r>
              <a:rPr lang="en-CA" sz="1400" b="1" dirty="0" smtClean="0">
                <a:solidFill>
                  <a:srgbClr val="307D84"/>
                </a:solidFill>
              </a:rPr>
              <a:t>compare (2014)?</a:t>
            </a:r>
            <a:endParaRPr lang="en-CA" sz="1400" b="1" dirty="0">
              <a:solidFill>
                <a:srgbClr val="307D84"/>
              </a:solidFill>
            </a:endParaRPr>
          </a:p>
        </p:txBody>
      </p:sp>
      <p:sp>
        <p:nvSpPr>
          <p:cNvPr id="10" name="Rectangle 9"/>
          <p:cNvSpPr/>
          <p:nvPr/>
        </p:nvSpPr>
        <p:spPr>
          <a:xfrm>
            <a:off x="4734696" y="2492896"/>
            <a:ext cx="3996878" cy="523220"/>
          </a:xfrm>
          <a:prstGeom prst="rect">
            <a:avLst/>
          </a:prstGeom>
        </p:spPr>
        <p:txBody>
          <a:bodyPr wrap="square">
            <a:spAutoFit/>
          </a:bodyPr>
          <a:lstStyle/>
          <a:p>
            <a:pPr algn="ctr"/>
            <a:r>
              <a:rPr lang="en-CA" sz="1400" b="1" dirty="0" smtClean="0">
                <a:solidFill>
                  <a:srgbClr val="307D84"/>
                </a:solidFill>
              </a:rPr>
              <a:t>Public share of total prescribed drug spending, 2012 or nearest year</a:t>
            </a:r>
            <a:endParaRPr lang="en-CA" sz="1400" b="1" dirty="0">
              <a:solidFill>
                <a:srgbClr val="307D84"/>
              </a:solidFill>
            </a:endParaRPr>
          </a:p>
        </p:txBody>
      </p:sp>
      <p:sp>
        <p:nvSpPr>
          <p:cNvPr id="4" name="TextBox 3"/>
          <p:cNvSpPr txBox="1"/>
          <p:nvPr/>
        </p:nvSpPr>
        <p:spPr>
          <a:xfrm>
            <a:off x="4734696" y="5877272"/>
            <a:ext cx="3996878" cy="861774"/>
          </a:xfrm>
          <a:prstGeom prst="rect">
            <a:avLst/>
          </a:prstGeom>
          <a:noFill/>
        </p:spPr>
        <p:txBody>
          <a:bodyPr wrap="square" rtlCol="0">
            <a:spAutoFit/>
          </a:bodyPr>
          <a:lstStyle/>
          <a:p>
            <a:r>
              <a:rPr lang="en-CA" sz="1000" b="1" dirty="0" smtClean="0">
                <a:latin typeface="+mj-lt"/>
              </a:rPr>
              <a:t>Notes</a:t>
            </a:r>
          </a:p>
          <a:p>
            <a:pPr lvl="0"/>
            <a:r>
              <a:rPr lang="en-CA" sz="1000" dirty="0">
                <a:latin typeface="+mj-lt"/>
              </a:rPr>
              <a:t>*  </a:t>
            </a:r>
            <a:r>
              <a:rPr lang="en-CA" sz="1000" dirty="0" smtClean="0">
                <a:latin typeface="+mj-lt"/>
              </a:rPr>
              <a:t>2008 </a:t>
            </a:r>
            <a:r>
              <a:rPr lang="en-CA" sz="1000" dirty="0">
                <a:latin typeface="+mj-lt"/>
              </a:rPr>
              <a:t>data.</a:t>
            </a:r>
          </a:p>
          <a:p>
            <a:pPr lvl="0"/>
            <a:r>
              <a:rPr lang="en-CA" sz="1000" dirty="0" smtClean="0">
                <a:latin typeface="+mj-lt"/>
                <a:cs typeface="Arial"/>
              </a:rPr>
              <a:t>† </a:t>
            </a:r>
            <a:r>
              <a:rPr lang="en-CA" sz="1000" dirty="0" smtClean="0">
                <a:latin typeface="+mj-lt"/>
              </a:rPr>
              <a:t>2011 </a:t>
            </a:r>
            <a:r>
              <a:rPr lang="en-CA" sz="1000" dirty="0">
                <a:latin typeface="+mj-lt"/>
              </a:rPr>
              <a:t>data</a:t>
            </a:r>
            <a:r>
              <a:rPr lang="en-CA" sz="1000" dirty="0" smtClean="0">
                <a:latin typeface="+mj-lt"/>
              </a:rPr>
              <a:t>.</a:t>
            </a:r>
            <a:endParaRPr lang="en-CA" sz="1000" b="1" dirty="0" smtClean="0">
              <a:latin typeface="+mj-lt"/>
            </a:endParaRPr>
          </a:p>
          <a:p>
            <a:r>
              <a:rPr lang="en-CA" sz="1000" b="1" dirty="0" smtClean="0">
                <a:latin typeface="+mj-lt"/>
              </a:rPr>
              <a:t>Source</a:t>
            </a:r>
          </a:p>
          <a:p>
            <a:r>
              <a:rPr lang="en-CA" sz="1000" i="1" dirty="0" smtClean="0"/>
              <a:t>OECD </a:t>
            </a:r>
            <a:r>
              <a:rPr lang="en-CA" sz="1000" i="1" dirty="0"/>
              <a:t>Health Statistics </a:t>
            </a:r>
            <a:r>
              <a:rPr lang="en-CA" sz="1000" i="1" dirty="0" smtClean="0"/>
              <a:t>2014. </a:t>
            </a:r>
            <a:endParaRPr lang="en-CA" sz="1000" strike="sngStrike" dirty="0" smtClean="0"/>
          </a:p>
        </p:txBody>
      </p:sp>
      <p:sp>
        <p:nvSpPr>
          <p:cNvPr id="18" name="Rectangle 17"/>
          <p:cNvSpPr/>
          <p:nvPr/>
        </p:nvSpPr>
        <p:spPr>
          <a:xfrm>
            <a:off x="684212" y="2780928"/>
            <a:ext cx="3996234" cy="461665"/>
          </a:xfrm>
          <a:prstGeom prst="rect">
            <a:avLst/>
          </a:prstGeom>
        </p:spPr>
        <p:txBody>
          <a:bodyPr wrap="square">
            <a:spAutoFit/>
          </a:bodyPr>
          <a:lstStyle/>
          <a:p>
            <a:pPr lvl="0" algn="ctr"/>
            <a:r>
              <a:rPr lang="en-US" sz="1200" dirty="0"/>
              <a:t>Did not fill a prescription for medicine or </a:t>
            </a:r>
            <a:r>
              <a:rPr lang="en-US" sz="1200" dirty="0" smtClean="0"/>
              <a:t/>
            </a:r>
            <a:br>
              <a:rPr lang="en-US" sz="1200" dirty="0" smtClean="0"/>
            </a:br>
            <a:r>
              <a:rPr lang="en-US" sz="1200" dirty="0" smtClean="0"/>
              <a:t>skipped </a:t>
            </a:r>
            <a:r>
              <a:rPr lang="en-US" sz="1200" dirty="0"/>
              <a:t>doses </a:t>
            </a:r>
            <a:r>
              <a:rPr lang="en-US" sz="1200" dirty="0" smtClean="0"/>
              <a:t>because </a:t>
            </a:r>
            <a:r>
              <a:rPr lang="en-US" sz="1200" dirty="0"/>
              <a:t>of </a:t>
            </a:r>
            <a:r>
              <a:rPr lang="en-US" sz="1200" dirty="0" smtClean="0"/>
              <a:t>the </a:t>
            </a:r>
            <a:r>
              <a:rPr lang="en-US" sz="1200" b="1" dirty="0" smtClean="0"/>
              <a:t>cost</a:t>
            </a:r>
            <a:endParaRPr lang="en-US" sz="1200" b="1" strike="sngStrike" dirty="0"/>
          </a:p>
        </p:txBody>
      </p:sp>
      <p:cxnSp>
        <p:nvCxnSpPr>
          <p:cNvPr id="20" name="Straight Connector 19"/>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0" y="2348880"/>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90550" y="1628800"/>
            <a:ext cx="8157914" cy="600164"/>
          </a:xfrm>
          <a:prstGeom prst="rect">
            <a:avLst/>
          </a:prstGeom>
          <a:noFill/>
        </p:spPr>
        <p:txBody>
          <a:bodyPr wrap="square" rtlCol="0">
            <a:spAutoFit/>
          </a:bodyPr>
          <a:lstStyle/>
          <a:p>
            <a:r>
              <a:rPr lang="en-US" sz="1650" b="1" dirty="0">
                <a:solidFill>
                  <a:srgbClr val="037872"/>
                </a:solidFill>
                <a:latin typeface="Franklin Gothic Medium" panose="020B0603020102020204" pitchFamily="34" charset="0"/>
              </a:rPr>
              <a:t>Canada was second to only the United States in the proportion of older people </a:t>
            </a:r>
            <a:r>
              <a:rPr lang="en-US" sz="1650" b="1" dirty="0" smtClean="0">
                <a:solidFill>
                  <a:srgbClr val="037872"/>
                </a:solidFill>
                <a:latin typeface="Franklin Gothic Medium" panose="020B0603020102020204" pitchFamily="34" charset="0"/>
              </a:rPr>
              <a:t/>
            </a:r>
            <a:br>
              <a:rPr lang="en-US" sz="1650" b="1" dirty="0" smtClean="0">
                <a:solidFill>
                  <a:srgbClr val="037872"/>
                </a:solidFill>
                <a:latin typeface="Franklin Gothic Medium" panose="020B0603020102020204" pitchFamily="34" charset="0"/>
              </a:rPr>
            </a:br>
            <a:r>
              <a:rPr lang="en-US" sz="1650" b="1" dirty="0" smtClean="0">
                <a:solidFill>
                  <a:srgbClr val="037872"/>
                </a:solidFill>
                <a:latin typeface="Franklin Gothic Medium" panose="020B0603020102020204" pitchFamily="34" charset="0"/>
              </a:rPr>
              <a:t>who </a:t>
            </a:r>
            <a:r>
              <a:rPr lang="en-US" sz="1650" b="1" dirty="0">
                <a:solidFill>
                  <a:srgbClr val="037872"/>
                </a:solidFill>
                <a:latin typeface="Franklin Gothic Medium" panose="020B0603020102020204" pitchFamily="34" charset="0"/>
              </a:rPr>
              <a:t>did not fill a prescription because of costs.</a:t>
            </a:r>
          </a:p>
        </p:txBody>
      </p:sp>
      <p:graphicFrame>
        <p:nvGraphicFramePr>
          <p:cNvPr id="22" name="Chart 21"/>
          <p:cNvGraphicFramePr/>
          <p:nvPr>
            <p:extLst>
              <p:ext uri="{D42A27DB-BD31-4B8C-83A1-F6EECF244321}">
                <p14:modId xmlns:p14="http://schemas.microsoft.com/office/powerpoint/2010/main" val="3863522738"/>
              </p:ext>
            </p:extLst>
          </p:nvPr>
        </p:nvGraphicFramePr>
        <p:xfrm>
          <a:off x="5004048" y="3284984"/>
          <a:ext cx="3888432" cy="2592288"/>
        </p:xfrm>
        <a:graphic>
          <a:graphicData uri="http://schemas.openxmlformats.org/drawingml/2006/chart">
            <c:chart xmlns:c="http://schemas.openxmlformats.org/drawingml/2006/chart" xmlns:r="http://schemas.openxmlformats.org/officeDocument/2006/relationships" r:id="rId4"/>
          </a:graphicData>
        </a:graphic>
      </p:graphicFrame>
      <p:sp>
        <p:nvSpPr>
          <p:cNvPr id="23" name="TextBox 22"/>
          <p:cNvSpPr txBox="1"/>
          <p:nvPr/>
        </p:nvSpPr>
        <p:spPr>
          <a:xfrm>
            <a:off x="5960918" y="4189764"/>
            <a:ext cx="216024" cy="194925"/>
          </a:xfrm>
          <a:prstGeom prst="rect">
            <a:avLst/>
          </a:prstGeom>
          <a:noFill/>
        </p:spPr>
        <p:txBody>
          <a:bodyPr wrap="square" rtlCol="0">
            <a:spAutoFit/>
          </a:bodyPr>
          <a:lstStyle/>
          <a:p>
            <a:r>
              <a:rPr lang="en-CA" sz="1000" baseline="30000" dirty="0" smtClean="0">
                <a:latin typeface="Arial Narrow" panose="020B0606020202030204" pitchFamily="34" charset="0"/>
              </a:rPr>
              <a:t>†</a:t>
            </a:r>
            <a:endParaRPr lang="en-CA" sz="1000" baseline="30000" dirty="0">
              <a:latin typeface="Arial Narrow" panose="020B0606020202030204" pitchFamily="34" charset="0"/>
            </a:endParaRPr>
          </a:p>
        </p:txBody>
      </p:sp>
      <p:sp>
        <p:nvSpPr>
          <p:cNvPr id="24" name="TextBox 23"/>
          <p:cNvSpPr txBox="1"/>
          <p:nvPr/>
        </p:nvSpPr>
        <p:spPr>
          <a:xfrm>
            <a:off x="5960918" y="5342108"/>
            <a:ext cx="216024" cy="194925"/>
          </a:xfrm>
          <a:prstGeom prst="rect">
            <a:avLst/>
          </a:prstGeom>
          <a:noFill/>
        </p:spPr>
        <p:txBody>
          <a:bodyPr wrap="square" rtlCol="0">
            <a:spAutoFit/>
          </a:bodyPr>
          <a:lstStyle/>
          <a:p>
            <a:r>
              <a:rPr lang="en-CA" sz="1000" baseline="30000" dirty="0" smtClean="0">
                <a:latin typeface="Arial Narrow" panose="020B0606020202030204" pitchFamily="34" charset="0"/>
              </a:rPr>
              <a:t>†</a:t>
            </a:r>
            <a:endParaRPr lang="en-CA" sz="1000" baseline="30000" dirty="0">
              <a:latin typeface="Arial Narrow" panose="020B0606020202030204" pitchFamily="34" charset="0"/>
            </a:endParaRPr>
          </a:p>
        </p:txBody>
      </p:sp>
      <p:sp>
        <p:nvSpPr>
          <p:cNvPr id="31" name="TextBox 30"/>
          <p:cNvSpPr txBox="1"/>
          <p:nvPr/>
        </p:nvSpPr>
        <p:spPr>
          <a:xfrm>
            <a:off x="5960918" y="4941168"/>
            <a:ext cx="216024" cy="194925"/>
          </a:xfrm>
          <a:prstGeom prst="rect">
            <a:avLst/>
          </a:prstGeom>
          <a:noFill/>
        </p:spPr>
        <p:txBody>
          <a:bodyPr wrap="square" rtlCol="0">
            <a:spAutoFit/>
          </a:bodyPr>
          <a:lstStyle/>
          <a:p>
            <a:r>
              <a:rPr lang="en-CA" sz="1000" baseline="30000" dirty="0" smtClean="0">
                <a:latin typeface="Arial Narrow" panose="020B0606020202030204" pitchFamily="34" charset="0"/>
              </a:rPr>
              <a:t>†</a:t>
            </a:r>
            <a:endParaRPr lang="en-CA" sz="1000" baseline="30000" dirty="0">
              <a:latin typeface="Arial Narrow" panose="020B0606020202030204" pitchFamily="34" charset="0"/>
            </a:endParaRPr>
          </a:p>
        </p:txBody>
      </p:sp>
      <p:sp>
        <p:nvSpPr>
          <p:cNvPr id="19"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24</a:t>
            </a:fld>
            <a:endParaRPr lang="en-US" dirty="0"/>
          </a:p>
        </p:txBody>
      </p:sp>
    </p:spTree>
    <p:extLst>
      <p:ext uri="{BB962C8B-B14F-4D97-AF65-F5344CB8AC3E}">
        <p14:creationId xmlns:p14="http://schemas.microsoft.com/office/powerpoint/2010/main" val="9248018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9"/>
          <p:cNvSpPr/>
          <p:nvPr/>
        </p:nvSpPr>
        <p:spPr>
          <a:xfrm>
            <a:off x="0" y="1556792"/>
            <a:ext cx="8820472" cy="906958"/>
          </a:xfrm>
          <a:prstGeom prst="round1Rect">
            <a:avLst/>
          </a:prstGeom>
          <a:gradFill flip="none" rotWithShape="1">
            <a:gsLst>
              <a:gs pos="80000">
                <a:srgbClr val="E6E7E8"/>
              </a:gs>
              <a:gs pos="0">
                <a:srgbClr val="E6E7E8"/>
              </a:gs>
              <a:gs pos="100000">
                <a:schemeClr val="bg1"/>
              </a:gs>
            </a:gsLst>
            <a:lin ang="10800000" scaled="1"/>
            <a:tileRect/>
          </a:gradFill>
          <a:ln>
            <a:noFill/>
          </a:ln>
          <a:effectLst/>
        </p:spPr>
        <p:style>
          <a:lnRef idx="1">
            <a:schemeClr val="accent2"/>
          </a:lnRef>
          <a:fillRef idx="3">
            <a:schemeClr val="accent2"/>
          </a:fillRef>
          <a:effectRef idx="2">
            <a:schemeClr val="accent2"/>
          </a:effectRef>
          <a:fontRef idx="minor">
            <a:schemeClr val="lt1"/>
          </a:fontRef>
        </p:style>
        <p:txBody>
          <a:bodyPr rtlCol="0" anchor="t"/>
          <a:lstStyle/>
          <a:p>
            <a:pPr algn="ctr"/>
            <a:endParaRPr lang="en-CA" sz="5400" b="1" dirty="0" smtClean="0">
              <a:solidFill>
                <a:srgbClr val="FFFFFF"/>
              </a:solidFill>
            </a:endParaRPr>
          </a:p>
        </p:txBody>
      </p:sp>
      <p:sp>
        <p:nvSpPr>
          <p:cNvPr id="2" name="Title 1"/>
          <p:cNvSpPr>
            <a:spLocks noGrp="1"/>
          </p:cNvSpPr>
          <p:nvPr>
            <p:ph type="title"/>
          </p:nvPr>
        </p:nvSpPr>
        <p:spPr/>
        <p:txBody>
          <a:bodyPr>
            <a:normAutofit/>
          </a:bodyPr>
          <a:lstStyle/>
          <a:p>
            <a:r>
              <a:rPr lang="en-CA" sz="2600" dirty="0" smtClean="0">
                <a:solidFill>
                  <a:srgbClr val="4C898E"/>
                </a:solidFill>
              </a:rPr>
              <a:t>Drug costs affect a higher proportion </a:t>
            </a:r>
            <a:r>
              <a:rPr lang="en-CA" sz="2600" dirty="0" smtClean="0">
                <a:solidFill>
                  <a:srgbClr val="307D84"/>
                </a:solidFill>
              </a:rPr>
              <a:t>of people age 55 to 65</a:t>
            </a:r>
            <a:endParaRPr lang="en-CA" sz="2600" dirty="0">
              <a:solidFill>
                <a:srgbClr val="307D84"/>
              </a:solidFill>
            </a:endParaRPr>
          </a:p>
        </p:txBody>
      </p:sp>
      <p:sp>
        <p:nvSpPr>
          <p:cNvPr id="18" name="TextBox 17"/>
          <p:cNvSpPr txBox="1"/>
          <p:nvPr/>
        </p:nvSpPr>
        <p:spPr>
          <a:xfrm>
            <a:off x="683568" y="2636912"/>
            <a:ext cx="4896544" cy="307777"/>
          </a:xfrm>
          <a:prstGeom prst="rect">
            <a:avLst/>
          </a:prstGeom>
          <a:noFill/>
        </p:spPr>
        <p:txBody>
          <a:bodyPr wrap="square" rtlCol="0">
            <a:spAutoFit/>
          </a:bodyPr>
          <a:lstStyle/>
          <a:p>
            <a:pPr algn="ctr"/>
            <a:r>
              <a:rPr lang="en-CA" sz="1400" b="1" dirty="0" smtClean="0">
                <a:solidFill>
                  <a:srgbClr val="307D84"/>
                </a:solidFill>
              </a:rPr>
              <a:t>Proportion by age</a:t>
            </a:r>
            <a:endParaRPr lang="en-CA" sz="1400" b="1" dirty="0">
              <a:solidFill>
                <a:srgbClr val="307D84"/>
              </a:solidFill>
            </a:endParaRPr>
          </a:p>
        </p:txBody>
      </p:sp>
      <p:sp>
        <p:nvSpPr>
          <p:cNvPr id="17" name="Rectangle 16"/>
          <p:cNvSpPr/>
          <p:nvPr/>
        </p:nvSpPr>
        <p:spPr>
          <a:xfrm>
            <a:off x="2670513" y="1737360"/>
            <a:ext cx="6221967" cy="600164"/>
          </a:xfrm>
          <a:prstGeom prst="rect">
            <a:avLst/>
          </a:prstGeom>
        </p:spPr>
        <p:txBody>
          <a:bodyPr wrap="square">
            <a:spAutoFit/>
          </a:bodyPr>
          <a:lstStyle/>
          <a:p>
            <a:pPr lvl="0"/>
            <a:r>
              <a:rPr lang="en-US" sz="1650" b="1" dirty="0">
                <a:solidFill>
                  <a:srgbClr val="037872"/>
                </a:solidFill>
                <a:latin typeface="Franklin Gothic Medium" panose="020B0603020102020204" pitchFamily="34" charset="0"/>
              </a:rPr>
              <a:t>Canadians age 55 to 64 did not fill their prescriptions or </a:t>
            </a:r>
            <a:r>
              <a:rPr lang="en-US" sz="1650" b="1" dirty="0" smtClean="0">
                <a:solidFill>
                  <a:srgbClr val="037872"/>
                </a:solidFill>
                <a:latin typeface="Franklin Gothic Medium" panose="020B0603020102020204" pitchFamily="34" charset="0"/>
              </a:rPr>
              <a:t>skipped </a:t>
            </a:r>
            <a:r>
              <a:rPr lang="en-US" sz="1650" b="1" dirty="0">
                <a:solidFill>
                  <a:srgbClr val="037872"/>
                </a:solidFill>
                <a:latin typeface="Franklin Gothic Medium" panose="020B0603020102020204" pitchFamily="34" charset="0"/>
              </a:rPr>
              <a:t>their medications because of the cost.</a:t>
            </a:r>
          </a:p>
        </p:txBody>
      </p:sp>
      <p:sp>
        <p:nvSpPr>
          <p:cNvPr id="19" name="Rectangle 18"/>
          <p:cNvSpPr/>
          <p:nvPr/>
        </p:nvSpPr>
        <p:spPr>
          <a:xfrm>
            <a:off x="480979" y="1554177"/>
            <a:ext cx="2276457" cy="938719"/>
          </a:xfrm>
          <a:prstGeom prst="rect">
            <a:avLst/>
          </a:prstGeom>
        </p:spPr>
        <p:txBody>
          <a:bodyPr wrap="none">
            <a:spAutoFit/>
          </a:bodyPr>
          <a:lstStyle/>
          <a:p>
            <a:pPr lvl="0" algn="ctr"/>
            <a:r>
              <a:rPr lang="en-CA" sz="5500" b="1" dirty="0" smtClean="0">
                <a:solidFill>
                  <a:srgbClr val="D78235"/>
                </a:solidFill>
                <a:latin typeface="Franklin Gothic Medium" panose="020B0603020102020204" pitchFamily="34" charset="0"/>
              </a:rPr>
              <a:t>1 in</a:t>
            </a:r>
            <a:r>
              <a:rPr lang="en-CA" sz="4000" b="1" spc="-10" dirty="0" smtClean="0">
                <a:solidFill>
                  <a:srgbClr val="D78235"/>
                </a:solidFill>
                <a:latin typeface="Franklin Gothic Medium" panose="020B0603020102020204" pitchFamily="34" charset="0"/>
              </a:rPr>
              <a:t> </a:t>
            </a:r>
            <a:r>
              <a:rPr lang="en-CA" sz="5500" b="1" dirty="0" smtClean="0">
                <a:solidFill>
                  <a:srgbClr val="D78235"/>
                </a:solidFill>
                <a:latin typeface="Franklin Gothic Medium" panose="020B0603020102020204" pitchFamily="34" charset="0"/>
              </a:rPr>
              <a:t>10</a:t>
            </a:r>
            <a:endParaRPr lang="en-CA" sz="5500" b="1" dirty="0">
              <a:solidFill>
                <a:srgbClr val="D78235"/>
              </a:solidFill>
              <a:latin typeface="Franklin Gothic Medium" panose="020B0603020102020204" pitchFamily="34" charset="0"/>
            </a:endParaRPr>
          </a:p>
        </p:txBody>
      </p:sp>
      <p:grpSp>
        <p:nvGrpSpPr>
          <p:cNvPr id="3" name="Group 2"/>
          <p:cNvGrpSpPr/>
          <p:nvPr/>
        </p:nvGrpSpPr>
        <p:grpSpPr>
          <a:xfrm>
            <a:off x="395536" y="3286145"/>
            <a:ext cx="5492913" cy="2663135"/>
            <a:chOff x="395536" y="3354302"/>
            <a:chExt cx="5203812" cy="2522970"/>
          </a:xfrm>
        </p:grpSpPr>
        <p:sp>
          <p:nvSpPr>
            <p:cNvPr id="13" name="TextBox 12"/>
            <p:cNvSpPr txBox="1"/>
            <p:nvPr/>
          </p:nvSpPr>
          <p:spPr>
            <a:xfrm>
              <a:off x="1885410" y="3354302"/>
              <a:ext cx="691708" cy="408209"/>
            </a:xfrm>
            <a:prstGeom prst="rect">
              <a:avLst/>
            </a:prstGeom>
            <a:noFill/>
          </p:spPr>
          <p:txBody>
            <a:bodyPr wrap="none" rtlCol="0">
              <a:spAutoFit/>
            </a:bodyPr>
            <a:lstStyle/>
            <a:p>
              <a:pPr algn="ctr"/>
              <a:r>
                <a:rPr lang="en-CA" sz="2200" b="1" dirty="0" smtClean="0">
                  <a:latin typeface="Franklin Gothic Medium" panose="020B0603020102020204" pitchFamily="34" charset="0"/>
                </a:rPr>
                <a:t>10%</a:t>
              </a:r>
              <a:endParaRPr lang="en-CA" sz="2200" b="1" dirty="0">
                <a:latin typeface="Franklin Gothic Medium" panose="020B0603020102020204" pitchFamily="34" charset="0"/>
              </a:endParaRPr>
            </a:p>
          </p:txBody>
        </p:sp>
        <p:graphicFrame>
          <p:nvGraphicFramePr>
            <p:cNvPr id="27" name="Chart 26"/>
            <p:cNvGraphicFramePr/>
            <p:nvPr>
              <p:extLst>
                <p:ext uri="{D42A27DB-BD31-4B8C-83A1-F6EECF244321}">
                  <p14:modId xmlns:p14="http://schemas.microsoft.com/office/powerpoint/2010/main" val="1143296291"/>
                </p:ext>
              </p:extLst>
            </p:nvPr>
          </p:nvGraphicFramePr>
          <p:xfrm>
            <a:off x="395536" y="3563671"/>
            <a:ext cx="2632782" cy="231360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8" name="Chart 27"/>
            <p:cNvGraphicFramePr/>
            <p:nvPr>
              <p:extLst>
                <p:ext uri="{D42A27DB-BD31-4B8C-83A1-F6EECF244321}">
                  <p14:modId xmlns:p14="http://schemas.microsoft.com/office/powerpoint/2010/main" val="3209647896"/>
                </p:ext>
              </p:extLst>
            </p:nvPr>
          </p:nvGraphicFramePr>
          <p:xfrm>
            <a:off x="2966566" y="3563671"/>
            <a:ext cx="2632782" cy="2313601"/>
          </p:xfrm>
          <a:graphic>
            <a:graphicData uri="http://schemas.openxmlformats.org/drawingml/2006/chart">
              <c:chart xmlns:c="http://schemas.openxmlformats.org/drawingml/2006/chart" xmlns:r="http://schemas.openxmlformats.org/officeDocument/2006/relationships" r:id="rId4"/>
            </a:graphicData>
          </a:graphic>
        </p:graphicFrame>
        <p:sp>
          <p:nvSpPr>
            <p:cNvPr id="26" name="Rectangle 25"/>
            <p:cNvSpPr/>
            <p:nvPr/>
          </p:nvSpPr>
          <p:spPr>
            <a:xfrm>
              <a:off x="1081393" y="4854000"/>
              <a:ext cx="1245585" cy="524840"/>
            </a:xfrm>
            <a:prstGeom prst="rect">
              <a:avLst/>
            </a:prstGeom>
          </p:spPr>
          <p:txBody>
            <a:bodyPr wrap="none">
              <a:spAutoFit/>
            </a:bodyPr>
            <a:lstStyle/>
            <a:p>
              <a:pPr lvl="0" algn="ctr"/>
              <a:r>
                <a:rPr lang="en-CA" sz="3000" b="1" dirty="0" smtClean="0">
                  <a:solidFill>
                    <a:schemeClr val="bg1"/>
                  </a:solidFill>
                  <a:latin typeface="Franklin Gothic Medium" panose="020B0603020102020204" pitchFamily="34" charset="0"/>
                </a:rPr>
                <a:t>55–64</a:t>
              </a:r>
              <a:endParaRPr lang="en-CA" sz="3000" b="1" dirty="0">
                <a:solidFill>
                  <a:schemeClr val="bg1"/>
                </a:solidFill>
                <a:latin typeface="Franklin Gothic Medium" panose="020B0603020102020204" pitchFamily="34" charset="0"/>
              </a:endParaRPr>
            </a:p>
          </p:txBody>
        </p:sp>
        <p:sp>
          <p:nvSpPr>
            <p:cNvPr id="25" name="Rectangle 24"/>
            <p:cNvSpPr/>
            <p:nvPr/>
          </p:nvSpPr>
          <p:spPr>
            <a:xfrm>
              <a:off x="3895160" y="4854000"/>
              <a:ext cx="817330" cy="524840"/>
            </a:xfrm>
            <a:prstGeom prst="rect">
              <a:avLst/>
            </a:prstGeom>
          </p:spPr>
          <p:txBody>
            <a:bodyPr wrap="none">
              <a:spAutoFit/>
            </a:bodyPr>
            <a:lstStyle/>
            <a:p>
              <a:pPr lvl="0" algn="ctr"/>
              <a:r>
                <a:rPr lang="en-CA" sz="3000" b="1" dirty="0" smtClean="0">
                  <a:solidFill>
                    <a:schemeClr val="bg1"/>
                  </a:solidFill>
                  <a:latin typeface="Franklin Gothic Medium" panose="020B0603020102020204" pitchFamily="34" charset="0"/>
                </a:rPr>
                <a:t>65+</a:t>
              </a:r>
              <a:endParaRPr lang="en-CA" sz="3000" b="1" dirty="0">
                <a:solidFill>
                  <a:schemeClr val="bg1"/>
                </a:solidFill>
                <a:latin typeface="Franklin Gothic Medium" panose="020B0603020102020204" pitchFamily="34" charset="0"/>
              </a:endParaRPr>
            </a:p>
          </p:txBody>
        </p:sp>
        <p:sp>
          <p:nvSpPr>
            <p:cNvPr id="31" name="TextBox 30"/>
            <p:cNvSpPr txBox="1"/>
            <p:nvPr/>
          </p:nvSpPr>
          <p:spPr>
            <a:xfrm>
              <a:off x="4274712" y="3354302"/>
              <a:ext cx="537900" cy="408209"/>
            </a:xfrm>
            <a:prstGeom prst="rect">
              <a:avLst/>
            </a:prstGeom>
            <a:noFill/>
          </p:spPr>
          <p:txBody>
            <a:bodyPr wrap="none" rtlCol="0">
              <a:spAutoFit/>
            </a:bodyPr>
            <a:lstStyle/>
            <a:p>
              <a:pPr algn="ctr"/>
              <a:r>
                <a:rPr lang="en-CA" sz="2200" b="1" dirty="0" smtClean="0">
                  <a:latin typeface="Franklin Gothic Medium" panose="020B0603020102020204" pitchFamily="34" charset="0"/>
                </a:rPr>
                <a:t>5%</a:t>
              </a:r>
              <a:endParaRPr lang="en-CA" sz="2200" b="1" dirty="0">
                <a:latin typeface="Franklin Gothic Medium" panose="020B0603020102020204" pitchFamily="34" charset="0"/>
              </a:endParaRPr>
            </a:p>
          </p:txBody>
        </p:sp>
      </p:grpSp>
      <p:sp>
        <p:nvSpPr>
          <p:cNvPr id="9" name="Rectangle 8"/>
          <p:cNvSpPr/>
          <p:nvPr/>
        </p:nvSpPr>
        <p:spPr>
          <a:xfrm>
            <a:off x="6141858" y="4259064"/>
            <a:ext cx="2750622" cy="738664"/>
          </a:xfrm>
          <a:prstGeom prst="rect">
            <a:avLst/>
          </a:prstGeom>
        </p:spPr>
        <p:txBody>
          <a:bodyPr wrap="square">
            <a:spAutoFit/>
          </a:bodyPr>
          <a:lstStyle/>
          <a:p>
            <a:r>
              <a:rPr lang="en-US" sz="1400" dirty="0" smtClean="0"/>
              <a:t>Most </a:t>
            </a:r>
            <a:r>
              <a:rPr lang="en-US" sz="1400" dirty="0"/>
              <a:t>Canadian provinces have public drug coverage programs for seniors age </a:t>
            </a:r>
            <a:r>
              <a:rPr lang="en-US" sz="1400" dirty="0" smtClean="0"/>
              <a:t>65+. </a:t>
            </a:r>
            <a:endParaRPr lang="en-US" sz="1400" dirty="0"/>
          </a:p>
        </p:txBody>
      </p:sp>
      <p:grpSp>
        <p:nvGrpSpPr>
          <p:cNvPr id="5" name="Group 4"/>
          <p:cNvGrpSpPr/>
          <p:nvPr/>
        </p:nvGrpSpPr>
        <p:grpSpPr>
          <a:xfrm>
            <a:off x="6069526" y="4164528"/>
            <a:ext cx="2750623" cy="920656"/>
            <a:chOff x="5508104" y="3501008"/>
            <a:chExt cx="3312046" cy="1080120"/>
          </a:xfrm>
        </p:grpSpPr>
        <p:cxnSp>
          <p:nvCxnSpPr>
            <p:cNvPr id="21" name="Straight Connector 20"/>
            <p:cNvCxnSpPr/>
            <p:nvPr/>
          </p:nvCxnSpPr>
          <p:spPr>
            <a:xfrm>
              <a:off x="5508104" y="3501008"/>
              <a:ext cx="3312046"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508104" y="4581128"/>
              <a:ext cx="3312046"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grpSp>
      <p:sp>
        <p:nvSpPr>
          <p:cNvPr id="23"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25</a:t>
            </a:fld>
            <a:endParaRPr lang="en-US" sz="1200" dirty="0"/>
          </a:p>
        </p:txBody>
      </p:sp>
    </p:spTree>
    <p:extLst>
      <p:ext uri="{BB962C8B-B14F-4D97-AF65-F5344CB8AC3E}">
        <p14:creationId xmlns:p14="http://schemas.microsoft.com/office/powerpoint/2010/main" val="5146872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Chart 25"/>
          <p:cNvGraphicFramePr/>
          <p:nvPr>
            <p:extLst>
              <p:ext uri="{D42A27DB-BD31-4B8C-83A1-F6EECF244321}">
                <p14:modId xmlns:p14="http://schemas.microsoft.com/office/powerpoint/2010/main" val="835517332"/>
              </p:ext>
            </p:extLst>
          </p:nvPr>
        </p:nvGraphicFramePr>
        <p:xfrm>
          <a:off x="395536" y="3075098"/>
          <a:ext cx="2779048" cy="2442134"/>
        </p:xfrm>
        <a:graphic>
          <a:graphicData uri="http://schemas.openxmlformats.org/drawingml/2006/chart">
            <c:chart xmlns:c="http://schemas.openxmlformats.org/drawingml/2006/chart" xmlns:r="http://schemas.openxmlformats.org/officeDocument/2006/relationships" r:id="rId3"/>
          </a:graphicData>
        </a:graphic>
      </p:graphicFrame>
      <p:sp>
        <p:nvSpPr>
          <p:cNvPr id="27" name="Rounded Rectangle 9"/>
          <p:cNvSpPr/>
          <p:nvPr/>
        </p:nvSpPr>
        <p:spPr>
          <a:xfrm>
            <a:off x="0" y="1574629"/>
            <a:ext cx="8820472" cy="906958"/>
          </a:xfrm>
          <a:prstGeom prst="round1Rect">
            <a:avLst/>
          </a:prstGeom>
          <a:gradFill flip="none" rotWithShape="1">
            <a:gsLst>
              <a:gs pos="80000">
                <a:srgbClr val="E6E7E8"/>
              </a:gs>
              <a:gs pos="0">
                <a:srgbClr val="E6E7E8"/>
              </a:gs>
              <a:gs pos="100000">
                <a:schemeClr val="bg1"/>
              </a:gs>
            </a:gsLst>
            <a:lin ang="10800000" scaled="1"/>
            <a:tileRect/>
          </a:gradFill>
          <a:ln>
            <a:noFill/>
          </a:ln>
          <a:effectLst/>
        </p:spPr>
        <p:style>
          <a:lnRef idx="1">
            <a:schemeClr val="accent2"/>
          </a:lnRef>
          <a:fillRef idx="3">
            <a:schemeClr val="accent2"/>
          </a:fillRef>
          <a:effectRef idx="2">
            <a:schemeClr val="accent2"/>
          </a:effectRef>
          <a:fontRef idx="minor">
            <a:schemeClr val="lt1"/>
          </a:fontRef>
        </p:style>
        <p:txBody>
          <a:bodyPr rtlCol="0" anchor="t"/>
          <a:lstStyle/>
          <a:p>
            <a:pPr algn="ctr"/>
            <a:endParaRPr lang="en-CA" sz="5400" b="1" dirty="0" smtClean="0">
              <a:solidFill>
                <a:srgbClr val="FFFFFF"/>
              </a:solidFill>
            </a:endParaRPr>
          </a:p>
        </p:txBody>
      </p:sp>
      <p:sp>
        <p:nvSpPr>
          <p:cNvPr id="2" name="Title 1"/>
          <p:cNvSpPr>
            <a:spLocks noGrp="1"/>
          </p:cNvSpPr>
          <p:nvPr>
            <p:ph type="title"/>
          </p:nvPr>
        </p:nvSpPr>
        <p:spPr/>
        <p:txBody>
          <a:bodyPr>
            <a:normAutofit/>
          </a:bodyPr>
          <a:lstStyle/>
          <a:p>
            <a:r>
              <a:rPr lang="en-CA" sz="2600" dirty="0" smtClean="0">
                <a:solidFill>
                  <a:srgbClr val="4C898E"/>
                </a:solidFill>
              </a:rPr>
              <a:t>Cost can be a barrier for dental care </a:t>
            </a:r>
            <a:endParaRPr lang="en-CA" sz="2600" dirty="0">
              <a:solidFill>
                <a:srgbClr val="4C898E"/>
              </a:solidFill>
            </a:endParaRPr>
          </a:p>
        </p:txBody>
      </p:sp>
      <p:sp>
        <p:nvSpPr>
          <p:cNvPr id="3" name="TextBox 2"/>
          <p:cNvSpPr txBox="1"/>
          <p:nvPr/>
        </p:nvSpPr>
        <p:spPr>
          <a:xfrm>
            <a:off x="6069525" y="3323093"/>
            <a:ext cx="2822955" cy="1066959"/>
          </a:xfrm>
          <a:prstGeom prst="rect">
            <a:avLst/>
          </a:prstGeom>
          <a:noFill/>
        </p:spPr>
        <p:txBody>
          <a:bodyPr wrap="square" rtlCol="0">
            <a:spAutoFit/>
          </a:bodyPr>
          <a:lstStyle/>
          <a:p>
            <a:pPr>
              <a:lnSpc>
                <a:spcPts val="1900"/>
              </a:lnSpc>
            </a:pPr>
            <a:r>
              <a:rPr lang="en-CA" sz="1400" dirty="0" smtClean="0"/>
              <a:t>Only </a:t>
            </a:r>
            <a:r>
              <a:rPr lang="en-CA" b="1" dirty="0" smtClean="0">
                <a:solidFill>
                  <a:srgbClr val="D78235"/>
                </a:solidFill>
                <a:latin typeface="Franklin Gothic Medium" panose="020B0603020102020204" pitchFamily="34" charset="0"/>
              </a:rPr>
              <a:t>4</a:t>
            </a:r>
            <a:r>
              <a:rPr lang="en-CA" dirty="0" smtClean="0">
                <a:latin typeface="Franklin Gothic Medium" panose="020B0603020102020204" pitchFamily="34" charset="0"/>
              </a:rPr>
              <a:t> </a:t>
            </a:r>
            <a:r>
              <a:rPr lang="en-CA" sz="1400" dirty="0"/>
              <a:t>jurisdictions (Alberta</a:t>
            </a:r>
            <a:r>
              <a:rPr lang="en-CA" sz="1400" dirty="0" smtClean="0"/>
              <a:t>, Yukon, the Northwest Territories and Nunavut) have public oral health care services for seniors.</a:t>
            </a:r>
          </a:p>
        </p:txBody>
      </p:sp>
      <p:sp>
        <p:nvSpPr>
          <p:cNvPr id="6" name="TextBox 5"/>
          <p:cNvSpPr txBox="1"/>
          <p:nvPr/>
        </p:nvSpPr>
        <p:spPr>
          <a:xfrm>
            <a:off x="587177" y="2636912"/>
            <a:ext cx="4967907" cy="307777"/>
          </a:xfrm>
          <a:prstGeom prst="rect">
            <a:avLst/>
          </a:prstGeom>
          <a:noFill/>
        </p:spPr>
        <p:txBody>
          <a:bodyPr wrap="square" rtlCol="0">
            <a:spAutoFit/>
          </a:bodyPr>
          <a:lstStyle/>
          <a:p>
            <a:pPr algn="ctr"/>
            <a:r>
              <a:rPr lang="en-CA" sz="1400" b="1" dirty="0" smtClean="0">
                <a:solidFill>
                  <a:srgbClr val="307D84"/>
                </a:solidFill>
              </a:rPr>
              <a:t>Proportion who did not receive dental care by age, 2014</a:t>
            </a:r>
            <a:endParaRPr lang="en-CA" sz="1400" b="1" dirty="0">
              <a:solidFill>
                <a:srgbClr val="307D84"/>
              </a:solidFill>
            </a:endParaRPr>
          </a:p>
        </p:txBody>
      </p:sp>
      <p:sp>
        <p:nvSpPr>
          <p:cNvPr id="9" name="Rectangle 8"/>
          <p:cNvSpPr/>
          <p:nvPr/>
        </p:nvSpPr>
        <p:spPr>
          <a:xfrm>
            <a:off x="6069524" y="4437112"/>
            <a:ext cx="2750947" cy="861774"/>
          </a:xfrm>
          <a:prstGeom prst="rect">
            <a:avLst/>
          </a:prstGeom>
        </p:spPr>
        <p:txBody>
          <a:bodyPr wrap="square">
            <a:spAutoFit/>
          </a:bodyPr>
          <a:lstStyle/>
          <a:p>
            <a:r>
              <a:rPr lang="en-US" sz="1000" b="1" dirty="0" smtClean="0"/>
              <a:t>Source</a:t>
            </a:r>
          </a:p>
          <a:p>
            <a:r>
              <a:rPr lang="en-US" sz="1000" dirty="0" smtClean="0"/>
              <a:t>Canadian </a:t>
            </a:r>
            <a:r>
              <a:rPr lang="en-US" sz="1000" dirty="0"/>
              <a:t>Academy of Health </a:t>
            </a:r>
            <a:r>
              <a:rPr lang="en-US" sz="1000" dirty="0" smtClean="0"/>
              <a:t>Sciences. </a:t>
            </a:r>
            <a:r>
              <a:rPr lang="en-US" sz="1000" i="1" dirty="0"/>
              <a:t>Improving </a:t>
            </a:r>
            <a:r>
              <a:rPr lang="en-US" sz="1000" i="1" dirty="0" smtClean="0"/>
              <a:t>Access </a:t>
            </a:r>
            <a:r>
              <a:rPr lang="en-US" sz="1000" i="1" dirty="0"/>
              <a:t>to </a:t>
            </a:r>
            <a:r>
              <a:rPr lang="en-US" sz="1000" i="1" dirty="0" smtClean="0"/>
              <a:t>Oral Health Care </a:t>
            </a:r>
            <a:r>
              <a:rPr lang="en-US" sz="1000" i="1" dirty="0"/>
              <a:t>for </a:t>
            </a:r>
            <a:r>
              <a:rPr lang="en-US" sz="1000" i="1" dirty="0" smtClean="0"/>
              <a:t>Vulnerable People Living </a:t>
            </a:r>
            <a:r>
              <a:rPr lang="en-US" sz="1000" i="1" dirty="0"/>
              <a:t>in </a:t>
            </a:r>
            <a:r>
              <a:rPr lang="en-US" sz="1000" i="1" dirty="0" smtClean="0"/>
              <a:t>Canada</a:t>
            </a:r>
            <a:r>
              <a:rPr lang="en-US" sz="1000" dirty="0" smtClean="0"/>
              <a:t>. Ottawa, ON: CAHS; 2014.</a:t>
            </a:r>
            <a:endParaRPr lang="en-CA" sz="1000" dirty="0"/>
          </a:p>
        </p:txBody>
      </p:sp>
      <p:sp>
        <p:nvSpPr>
          <p:cNvPr id="24" name="Rectangle 23"/>
          <p:cNvSpPr/>
          <p:nvPr/>
        </p:nvSpPr>
        <p:spPr>
          <a:xfrm>
            <a:off x="2051720" y="1737360"/>
            <a:ext cx="6624736" cy="600164"/>
          </a:xfrm>
          <a:prstGeom prst="rect">
            <a:avLst/>
          </a:prstGeom>
        </p:spPr>
        <p:txBody>
          <a:bodyPr wrap="square">
            <a:spAutoFit/>
          </a:bodyPr>
          <a:lstStyle/>
          <a:p>
            <a:pPr lvl="0"/>
            <a:r>
              <a:rPr lang="en-US" sz="1650" b="1" dirty="0">
                <a:solidFill>
                  <a:srgbClr val="037872"/>
                </a:solidFill>
                <a:latin typeface="Franklin Gothic Medium" panose="020B0603020102020204" pitchFamily="34" charset="0"/>
              </a:rPr>
              <a:t>of older Canadians did not receive the dental care they needed </a:t>
            </a:r>
            <a:r>
              <a:rPr lang="en-US" sz="1650" b="1" dirty="0" smtClean="0">
                <a:solidFill>
                  <a:srgbClr val="037872"/>
                </a:solidFill>
                <a:latin typeface="Franklin Gothic Medium" panose="020B0603020102020204" pitchFamily="34" charset="0"/>
              </a:rPr>
              <a:t/>
            </a:r>
            <a:br>
              <a:rPr lang="en-US" sz="1650" b="1" dirty="0" smtClean="0">
                <a:solidFill>
                  <a:srgbClr val="037872"/>
                </a:solidFill>
                <a:latin typeface="Franklin Gothic Medium" panose="020B0603020102020204" pitchFamily="34" charset="0"/>
              </a:rPr>
            </a:br>
            <a:r>
              <a:rPr lang="en-US" sz="1650" b="1" dirty="0" smtClean="0">
                <a:solidFill>
                  <a:srgbClr val="037872"/>
                </a:solidFill>
                <a:latin typeface="Franklin Gothic Medium" panose="020B0603020102020204" pitchFamily="34" charset="0"/>
              </a:rPr>
              <a:t>because </a:t>
            </a:r>
            <a:r>
              <a:rPr lang="en-US" sz="1650" b="1" dirty="0">
                <a:solidFill>
                  <a:srgbClr val="037872"/>
                </a:solidFill>
                <a:latin typeface="Franklin Gothic Medium" panose="020B0603020102020204" pitchFamily="34" charset="0"/>
              </a:rPr>
              <a:t>of the cost.</a:t>
            </a:r>
          </a:p>
        </p:txBody>
      </p:sp>
      <p:sp>
        <p:nvSpPr>
          <p:cNvPr id="25" name="Rectangle 24"/>
          <p:cNvSpPr/>
          <p:nvPr/>
        </p:nvSpPr>
        <p:spPr>
          <a:xfrm>
            <a:off x="559590" y="1554177"/>
            <a:ext cx="1556837" cy="938719"/>
          </a:xfrm>
          <a:prstGeom prst="rect">
            <a:avLst/>
          </a:prstGeom>
        </p:spPr>
        <p:txBody>
          <a:bodyPr wrap="none">
            <a:spAutoFit/>
          </a:bodyPr>
          <a:lstStyle/>
          <a:p>
            <a:pPr lvl="0" algn="ctr"/>
            <a:r>
              <a:rPr lang="en-CA" sz="5500" b="1" dirty="0" smtClean="0">
                <a:solidFill>
                  <a:srgbClr val="D78235"/>
                </a:solidFill>
                <a:latin typeface="Franklin Gothic Medium" panose="020B0603020102020204" pitchFamily="34" charset="0"/>
              </a:rPr>
              <a:t>15%</a:t>
            </a:r>
            <a:endParaRPr lang="en-CA" sz="5500" b="1" dirty="0">
              <a:solidFill>
                <a:srgbClr val="D78235"/>
              </a:solidFill>
              <a:latin typeface="Franklin Gothic Medium" panose="020B0603020102020204" pitchFamily="34" charset="0"/>
            </a:endParaRPr>
          </a:p>
        </p:txBody>
      </p:sp>
      <p:grpSp>
        <p:nvGrpSpPr>
          <p:cNvPr id="28" name="Group 27"/>
          <p:cNvGrpSpPr/>
          <p:nvPr/>
        </p:nvGrpSpPr>
        <p:grpSpPr>
          <a:xfrm>
            <a:off x="6069525" y="3257550"/>
            <a:ext cx="2750623" cy="1179562"/>
            <a:chOff x="5508104" y="3501008"/>
            <a:chExt cx="3312046" cy="1080120"/>
          </a:xfrm>
        </p:grpSpPr>
        <p:cxnSp>
          <p:nvCxnSpPr>
            <p:cNvPr id="29" name="Straight Connector 28"/>
            <p:cNvCxnSpPr/>
            <p:nvPr/>
          </p:nvCxnSpPr>
          <p:spPr>
            <a:xfrm>
              <a:off x="5508104" y="3501008"/>
              <a:ext cx="3312046"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508104" y="4581128"/>
              <a:ext cx="3312046"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grpSp>
      <p:sp>
        <p:nvSpPr>
          <p:cNvPr id="33" name="TextBox 32"/>
          <p:cNvSpPr txBox="1"/>
          <p:nvPr/>
        </p:nvSpPr>
        <p:spPr>
          <a:xfrm>
            <a:off x="1831250" y="3470813"/>
            <a:ext cx="747319" cy="438582"/>
          </a:xfrm>
          <a:prstGeom prst="rect">
            <a:avLst/>
          </a:prstGeom>
          <a:noFill/>
        </p:spPr>
        <p:txBody>
          <a:bodyPr wrap="none" rtlCol="0">
            <a:spAutoFit/>
          </a:bodyPr>
          <a:lstStyle/>
          <a:p>
            <a:pPr algn="ctr"/>
            <a:r>
              <a:rPr lang="en-CA" sz="2200" b="1" dirty="0" smtClean="0">
                <a:latin typeface="Franklin Gothic Medium" panose="020B0603020102020204" pitchFamily="34" charset="0"/>
              </a:rPr>
              <a:t>19%</a:t>
            </a:r>
            <a:endParaRPr lang="en-CA" sz="2200" b="1" dirty="0">
              <a:latin typeface="Franklin Gothic Medium" panose="020B0603020102020204" pitchFamily="34" charset="0"/>
            </a:endParaRPr>
          </a:p>
        </p:txBody>
      </p:sp>
      <p:sp>
        <p:nvSpPr>
          <p:cNvPr id="36" name="Rectangle 35"/>
          <p:cNvSpPr/>
          <p:nvPr/>
        </p:nvSpPr>
        <p:spPr>
          <a:xfrm>
            <a:off x="1119496" y="4372365"/>
            <a:ext cx="1314784" cy="553998"/>
          </a:xfrm>
          <a:prstGeom prst="rect">
            <a:avLst/>
          </a:prstGeom>
        </p:spPr>
        <p:txBody>
          <a:bodyPr wrap="none">
            <a:spAutoFit/>
          </a:bodyPr>
          <a:lstStyle/>
          <a:p>
            <a:pPr lvl="0" algn="ctr"/>
            <a:r>
              <a:rPr lang="en-CA" sz="3000" b="1" dirty="0" smtClean="0">
                <a:solidFill>
                  <a:schemeClr val="bg1"/>
                </a:solidFill>
                <a:latin typeface="Franklin Gothic Medium" panose="020B0603020102020204" pitchFamily="34" charset="0"/>
              </a:rPr>
              <a:t>55–64</a:t>
            </a:r>
            <a:endParaRPr lang="en-CA" sz="3000" b="1" dirty="0">
              <a:solidFill>
                <a:schemeClr val="bg1"/>
              </a:solidFill>
              <a:latin typeface="Franklin Gothic Medium" panose="020B0603020102020204" pitchFamily="34" charset="0"/>
            </a:endParaRPr>
          </a:p>
        </p:txBody>
      </p:sp>
      <p:cxnSp>
        <p:nvCxnSpPr>
          <p:cNvPr id="37" name="Straight Connector 36"/>
          <p:cNvCxnSpPr/>
          <p:nvPr/>
        </p:nvCxnSpPr>
        <p:spPr>
          <a:xfrm>
            <a:off x="0" y="5661248"/>
            <a:ext cx="9144000"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836712"/>
            <a:ext cx="295657" cy="326137"/>
          </a:xfrm>
          <a:prstGeom prst="rect">
            <a:avLst/>
          </a:prstGeom>
        </p:spPr>
      </p:pic>
      <p:graphicFrame>
        <p:nvGraphicFramePr>
          <p:cNvPr id="38" name="Chart 37"/>
          <p:cNvGraphicFramePr/>
          <p:nvPr>
            <p:extLst>
              <p:ext uri="{D42A27DB-BD31-4B8C-83A1-F6EECF244321}">
                <p14:modId xmlns:p14="http://schemas.microsoft.com/office/powerpoint/2010/main" val="2345962172"/>
              </p:ext>
            </p:extLst>
          </p:nvPr>
        </p:nvGraphicFramePr>
        <p:xfrm>
          <a:off x="3020712" y="3075098"/>
          <a:ext cx="2779048" cy="2442134"/>
        </p:xfrm>
        <a:graphic>
          <a:graphicData uri="http://schemas.openxmlformats.org/drawingml/2006/chart">
            <c:chart xmlns:c="http://schemas.openxmlformats.org/drawingml/2006/chart" xmlns:r="http://schemas.openxmlformats.org/officeDocument/2006/relationships" r:id="rId5"/>
          </a:graphicData>
        </a:graphic>
      </p:graphicFrame>
      <p:sp>
        <p:nvSpPr>
          <p:cNvPr id="39" name="TextBox 38"/>
          <p:cNvSpPr txBox="1"/>
          <p:nvPr/>
        </p:nvSpPr>
        <p:spPr>
          <a:xfrm>
            <a:off x="4333512" y="3337995"/>
            <a:ext cx="750847" cy="438582"/>
          </a:xfrm>
          <a:prstGeom prst="rect">
            <a:avLst/>
          </a:prstGeom>
          <a:noFill/>
        </p:spPr>
        <p:txBody>
          <a:bodyPr wrap="none" rtlCol="0">
            <a:spAutoFit/>
          </a:bodyPr>
          <a:lstStyle/>
          <a:p>
            <a:pPr algn="ctr"/>
            <a:r>
              <a:rPr lang="en-CA" sz="2200" b="1" dirty="0" smtClean="0">
                <a:latin typeface="Franklin Gothic Medium" panose="020B0603020102020204" pitchFamily="34" charset="0"/>
              </a:rPr>
              <a:t>12%</a:t>
            </a:r>
            <a:endParaRPr lang="en-CA" sz="2200" b="1" dirty="0">
              <a:latin typeface="Franklin Gothic Medium" panose="020B0603020102020204" pitchFamily="34" charset="0"/>
            </a:endParaRPr>
          </a:p>
        </p:txBody>
      </p:sp>
      <p:sp>
        <p:nvSpPr>
          <p:cNvPr id="40" name="Rectangle 39"/>
          <p:cNvSpPr/>
          <p:nvPr/>
        </p:nvSpPr>
        <p:spPr>
          <a:xfrm>
            <a:off x="3997296" y="4372365"/>
            <a:ext cx="862736" cy="553998"/>
          </a:xfrm>
          <a:prstGeom prst="rect">
            <a:avLst/>
          </a:prstGeom>
        </p:spPr>
        <p:txBody>
          <a:bodyPr wrap="none">
            <a:spAutoFit/>
          </a:bodyPr>
          <a:lstStyle/>
          <a:p>
            <a:pPr lvl="0" algn="ctr"/>
            <a:r>
              <a:rPr lang="en-CA" sz="3000" b="1" dirty="0" smtClean="0">
                <a:solidFill>
                  <a:schemeClr val="bg1"/>
                </a:solidFill>
                <a:latin typeface="Franklin Gothic Medium" panose="020B0603020102020204" pitchFamily="34" charset="0"/>
              </a:rPr>
              <a:t>65+</a:t>
            </a:r>
            <a:endParaRPr lang="en-CA" sz="3000" b="1" dirty="0">
              <a:solidFill>
                <a:schemeClr val="bg1"/>
              </a:solidFill>
              <a:latin typeface="Franklin Gothic Medium" panose="020B0603020102020204" pitchFamily="34" charset="0"/>
            </a:endParaRPr>
          </a:p>
        </p:txBody>
      </p:sp>
      <p:sp>
        <p:nvSpPr>
          <p:cNvPr id="22"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26</a:t>
            </a:fld>
            <a:endParaRPr lang="en-US" sz="1200" dirty="0"/>
          </a:p>
        </p:txBody>
      </p:sp>
    </p:spTree>
    <p:extLst>
      <p:ext uri="{BB962C8B-B14F-4D97-AF65-F5344CB8AC3E}">
        <p14:creationId xmlns:p14="http://schemas.microsoft.com/office/powerpoint/2010/main" val="28739863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683568" y="1574629"/>
            <a:ext cx="3996878" cy="4088941"/>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aphicFrame>
        <p:nvGraphicFramePr>
          <p:cNvPr id="34" name="Chart 33"/>
          <p:cNvGraphicFramePr/>
          <p:nvPr>
            <p:extLst>
              <p:ext uri="{D42A27DB-BD31-4B8C-83A1-F6EECF244321}">
                <p14:modId xmlns:p14="http://schemas.microsoft.com/office/powerpoint/2010/main" val="1472273116"/>
              </p:ext>
            </p:extLst>
          </p:nvPr>
        </p:nvGraphicFramePr>
        <p:xfrm>
          <a:off x="2464653" y="3101159"/>
          <a:ext cx="2370488" cy="2083105"/>
        </p:xfrm>
        <a:graphic>
          <a:graphicData uri="http://schemas.openxmlformats.org/drawingml/2006/chart">
            <c:chart xmlns:c="http://schemas.openxmlformats.org/drawingml/2006/chart" xmlns:r="http://schemas.openxmlformats.org/officeDocument/2006/relationships" r:id="rId3"/>
          </a:graphicData>
        </a:graphic>
      </p:graphicFrame>
      <p:sp>
        <p:nvSpPr>
          <p:cNvPr id="28" name="Rectangle 27"/>
          <p:cNvSpPr/>
          <p:nvPr/>
        </p:nvSpPr>
        <p:spPr>
          <a:xfrm>
            <a:off x="4734696" y="1574629"/>
            <a:ext cx="4085776" cy="4088941"/>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594360" y="533400"/>
            <a:ext cx="7690047" cy="914400"/>
          </a:xfrm>
        </p:spPr>
        <p:txBody>
          <a:bodyPr>
            <a:normAutofit/>
          </a:bodyPr>
          <a:lstStyle/>
          <a:p>
            <a:r>
              <a:rPr lang="en-CA" sz="2600" dirty="0" smtClean="0">
                <a:solidFill>
                  <a:srgbClr val="4C898E"/>
                </a:solidFill>
              </a:rPr>
              <a:t>Public coverage of dental care is lower in Canada</a:t>
            </a:r>
            <a:endParaRPr lang="en-CA" sz="2600" dirty="0">
              <a:solidFill>
                <a:srgbClr val="4C898E"/>
              </a:solidFill>
            </a:endParaRPr>
          </a:p>
        </p:txBody>
      </p:sp>
      <p:sp>
        <p:nvSpPr>
          <p:cNvPr id="41" name="TextBox 40"/>
          <p:cNvSpPr txBox="1"/>
          <p:nvPr/>
        </p:nvSpPr>
        <p:spPr>
          <a:xfrm>
            <a:off x="4734696" y="2011487"/>
            <a:ext cx="3996878" cy="523220"/>
          </a:xfrm>
          <a:prstGeom prst="rect">
            <a:avLst/>
          </a:prstGeom>
          <a:noFill/>
        </p:spPr>
        <p:txBody>
          <a:bodyPr wrap="square" rtlCol="0">
            <a:spAutoFit/>
          </a:bodyPr>
          <a:lstStyle/>
          <a:p>
            <a:pPr algn="ctr"/>
            <a:r>
              <a:rPr lang="en-CA" sz="1400" b="1" dirty="0" smtClean="0">
                <a:solidFill>
                  <a:srgbClr val="307D84"/>
                </a:solidFill>
              </a:rPr>
              <a:t>Share of public spending on outpatient </a:t>
            </a:r>
            <a:r>
              <a:rPr lang="en-CA" sz="1400" b="1" dirty="0">
                <a:solidFill>
                  <a:srgbClr val="307D84"/>
                </a:solidFill>
              </a:rPr>
              <a:t>d</a:t>
            </a:r>
            <a:r>
              <a:rPr lang="en-CA" sz="1400" b="1" dirty="0" smtClean="0">
                <a:solidFill>
                  <a:srgbClr val="307D84"/>
                </a:solidFill>
              </a:rPr>
              <a:t>ental </a:t>
            </a:r>
            <a:r>
              <a:rPr lang="en-CA" sz="1400" b="1" dirty="0">
                <a:solidFill>
                  <a:srgbClr val="307D84"/>
                </a:solidFill>
              </a:rPr>
              <a:t>c</a:t>
            </a:r>
            <a:r>
              <a:rPr lang="en-CA" sz="1400" b="1" dirty="0" smtClean="0">
                <a:solidFill>
                  <a:srgbClr val="307D84"/>
                </a:solidFill>
              </a:rPr>
              <a:t>are, 2012 or nearest year</a:t>
            </a:r>
            <a:endParaRPr lang="en-CA" sz="1400" b="1" dirty="0">
              <a:solidFill>
                <a:srgbClr val="307D84"/>
              </a:solidFill>
            </a:endParaRPr>
          </a:p>
        </p:txBody>
      </p:sp>
      <p:sp>
        <p:nvSpPr>
          <p:cNvPr id="3" name="TextBox 2"/>
          <p:cNvSpPr txBox="1"/>
          <p:nvPr/>
        </p:nvSpPr>
        <p:spPr>
          <a:xfrm>
            <a:off x="683568" y="5663570"/>
            <a:ext cx="4032448" cy="553998"/>
          </a:xfrm>
          <a:prstGeom prst="rect">
            <a:avLst/>
          </a:prstGeom>
          <a:noFill/>
        </p:spPr>
        <p:txBody>
          <a:bodyPr wrap="square" rtlCol="0">
            <a:spAutoFit/>
          </a:bodyPr>
          <a:lstStyle/>
          <a:p>
            <a:r>
              <a:rPr lang="en-CA" sz="1000" b="1" dirty="0"/>
              <a:t>Source</a:t>
            </a:r>
          </a:p>
          <a:p>
            <a:r>
              <a:rPr lang="en-CA" sz="1000" dirty="0"/>
              <a:t>Organisation for Economic Co‑operation and </a:t>
            </a:r>
            <a:r>
              <a:rPr lang="en-CA" sz="1000" dirty="0" smtClean="0"/>
              <a:t>Development. </a:t>
            </a:r>
            <a:br>
              <a:rPr lang="en-CA" sz="1000" dirty="0" smtClean="0"/>
            </a:br>
            <a:r>
              <a:rPr lang="en-CA" sz="1000" i="1" dirty="0" smtClean="0"/>
              <a:t>Health </a:t>
            </a:r>
            <a:r>
              <a:rPr lang="en-CA" sz="1000" i="1" dirty="0"/>
              <a:t>at a Glance 2013: OECD </a:t>
            </a:r>
            <a:r>
              <a:rPr lang="en-CA" sz="1000" i="1" dirty="0" smtClean="0"/>
              <a:t>Indicators</a:t>
            </a:r>
            <a:r>
              <a:rPr lang="en-CA" sz="1000" dirty="0" smtClean="0"/>
              <a:t>. </a:t>
            </a:r>
            <a:r>
              <a:rPr lang="en-CA" sz="1000" dirty="0"/>
              <a:t>2013.</a:t>
            </a:r>
          </a:p>
        </p:txBody>
      </p:sp>
      <p:sp>
        <p:nvSpPr>
          <p:cNvPr id="7" name="TextBox 6"/>
          <p:cNvSpPr txBox="1"/>
          <p:nvPr/>
        </p:nvSpPr>
        <p:spPr>
          <a:xfrm>
            <a:off x="1331640" y="2011487"/>
            <a:ext cx="2649929" cy="523220"/>
          </a:xfrm>
          <a:prstGeom prst="rect">
            <a:avLst/>
          </a:prstGeom>
          <a:noFill/>
        </p:spPr>
        <p:txBody>
          <a:bodyPr wrap="square" rtlCol="0">
            <a:spAutoFit/>
          </a:bodyPr>
          <a:lstStyle/>
          <a:p>
            <a:pPr algn="ctr"/>
            <a:r>
              <a:rPr lang="en-CA" sz="1400" b="1" dirty="0" smtClean="0">
                <a:solidFill>
                  <a:srgbClr val="307D84"/>
                </a:solidFill>
              </a:rPr>
              <a:t>Probability of a dental visit, by income, 2009</a:t>
            </a:r>
            <a:endParaRPr lang="en-CA" sz="1400" b="1" dirty="0">
              <a:solidFill>
                <a:srgbClr val="307D84"/>
              </a:solidFill>
            </a:endParaRPr>
          </a:p>
        </p:txBody>
      </p:sp>
      <p:sp>
        <p:nvSpPr>
          <p:cNvPr id="8" name="TextBox 7"/>
          <p:cNvSpPr txBox="1"/>
          <p:nvPr/>
        </p:nvSpPr>
        <p:spPr>
          <a:xfrm>
            <a:off x="1127688" y="2721952"/>
            <a:ext cx="1140056" cy="307777"/>
          </a:xfrm>
          <a:prstGeom prst="rect">
            <a:avLst/>
          </a:prstGeom>
          <a:noFill/>
        </p:spPr>
        <p:txBody>
          <a:bodyPr wrap="none" rtlCol="0">
            <a:spAutoFit/>
          </a:bodyPr>
          <a:lstStyle/>
          <a:p>
            <a:r>
              <a:rPr lang="en-CA" sz="1400" dirty="0" smtClean="0"/>
              <a:t>Low income</a:t>
            </a:r>
            <a:endParaRPr lang="en-CA" sz="1400" dirty="0"/>
          </a:p>
        </p:txBody>
      </p:sp>
      <p:sp>
        <p:nvSpPr>
          <p:cNvPr id="27" name="TextBox 26"/>
          <p:cNvSpPr txBox="1"/>
          <p:nvPr/>
        </p:nvSpPr>
        <p:spPr>
          <a:xfrm>
            <a:off x="3059832" y="2721952"/>
            <a:ext cx="1180131" cy="307777"/>
          </a:xfrm>
          <a:prstGeom prst="rect">
            <a:avLst/>
          </a:prstGeom>
          <a:noFill/>
        </p:spPr>
        <p:txBody>
          <a:bodyPr wrap="none" rtlCol="0">
            <a:spAutoFit/>
          </a:bodyPr>
          <a:lstStyle/>
          <a:p>
            <a:r>
              <a:rPr lang="en-CA" sz="1400" dirty="0" smtClean="0"/>
              <a:t>High income</a:t>
            </a:r>
            <a:endParaRPr lang="en-CA" sz="1400" dirty="0"/>
          </a:p>
        </p:txBody>
      </p:sp>
      <p:sp>
        <p:nvSpPr>
          <p:cNvPr id="29" name="TextBox 28"/>
          <p:cNvSpPr txBox="1"/>
          <p:nvPr/>
        </p:nvSpPr>
        <p:spPr>
          <a:xfrm>
            <a:off x="4734696" y="5663570"/>
            <a:ext cx="3864114" cy="707886"/>
          </a:xfrm>
          <a:prstGeom prst="rect">
            <a:avLst/>
          </a:prstGeom>
          <a:noFill/>
        </p:spPr>
        <p:txBody>
          <a:bodyPr wrap="square" rtlCol="0">
            <a:spAutoFit/>
          </a:bodyPr>
          <a:lstStyle/>
          <a:p>
            <a:r>
              <a:rPr lang="en-CA" sz="1000" b="1" dirty="0" smtClean="0"/>
              <a:t>Notes</a:t>
            </a:r>
          </a:p>
          <a:p>
            <a:pPr lvl="0"/>
            <a:r>
              <a:rPr lang="en-CA" sz="1000" dirty="0" smtClean="0">
                <a:cs typeface="Arial"/>
              </a:rPr>
              <a:t>† </a:t>
            </a:r>
            <a:r>
              <a:rPr lang="en-CA" sz="1000" dirty="0"/>
              <a:t>2011 data</a:t>
            </a:r>
            <a:r>
              <a:rPr lang="en-CA" sz="1000" dirty="0" smtClean="0"/>
              <a:t>.</a:t>
            </a:r>
            <a:endParaRPr lang="en-CA" sz="1000" b="1" dirty="0" smtClean="0"/>
          </a:p>
          <a:p>
            <a:r>
              <a:rPr lang="en-CA" sz="1000" b="1" dirty="0" smtClean="0"/>
              <a:t>Source</a:t>
            </a:r>
            <a:endParaRPr lang="en-CA" sz="1000" b="1" dirty="0"/>
          </a:p>
          <a:p>
            <a:r>
              <a:rPr lang="en-CA" sz="1000" i="1" dirty="0" smtClean="0"/>
              <a:t>OECD </a:t>
            </a:r>
            <a:r>
              <a:rPr lang="en-CA" sz="1000" i="1" dirty="0"/>
              <a:t>Health Statistics </a:t>
            </a:r>
            <a:r>
              <a:rPr lang="en-CA" sz="1000" i="1" dirty="0" smtClean="0"/>
              <a:t>2014. </a:t>
            </a:r>
            <a:endParaRPr lang="en-CA" sz="1000" strike="sngStrike" dirty="0"/>
          </a:p>
        </p:txBody>
      </p:sp>
      <p:graphicFrame>
        <p:nvGraphicFramePr>
          <p:cNvPr id="19" name="Chart 18"/>
          <p:cNvGraphicFramePr/>
          <p:nvPr>
            <p:extLst>
              <p:ext uri="{D42A27DB-BD31-4B8C-83A1-F6EECF244321}">
                <p14:modId xmlns:p14="http://schemas.microsoft.com/office/powerpoint/2010/main" val="588683083"/>
              </p:ext>
            </p:extLst>
          </p:nvPr>
        </p:nvGraphicFramePr>
        <p:xfrm>
          <a:off x="520309" y="3101159"/>
          <a:ext cx="2370488" cy="2083105"/>
        </p:xfrm>
        <a:graphic>
          <a:graphicData uri="http://schemas.openxmlformats.org/drawingml/2006/chart">
            <c:chart xmlns:c="http://schemas.openxmlformats.org/drawingml/2006/chart" xmlns:r="http://schemas.openxmlformats.org/officeDocument/2006/relationships" r:id="rId4"/>
          </a:graphicData>
        </a:graphic>
      </p:graphicFrame>
      <p:sp>
        <p:nvSpPr>
          <p:cNvPr id="35" name="Rectangle 34"/>
          <p:cNvSpPr/>
          <p:nvPr/>
        </p:nvSpPr>
        <p:spPr>
          <a:xfrm>
            <a:off x="1694444" y="3851978"/>
            <a:ext cx="912429" cy="553998"/>
          </a:xfrm>
          <a:prstGeom prst="rect">
            <a:avLst/>
          </a:prstGeom>
        </p:spPr>
        <p:txBody>
          <a:bodyPr wrap="none">
            <a:spAutoFit/>
          </a:bodyPr>
          <a:lstStyle/>
          <a:p>
            <a:pPr lvl="0" algn="ctr"/>
            <a:r>
              <a:rPr lang="en-CA" sz="3000" b="1" dirty="0" smtClean="0">
                <a:latin typeface="Franklin Gothic Medium" panose="020B0603020102020204" pitchFamily="34" charset="0"/>
              </a:rPr>
              <a:t>47%</a:t>
            </a:r>
            <a:endParaRPr lang="en-CA" sz="3000" b="1" dirty="0">
              <a:latin typeface="Franklin Gothic Medium" panose="020B0603020102020204" pitchFamily="34" charset="0"/>
            </a:endParaRPr>
          </a:p>
        </p:txBody>
      </p:sp>
      <p:sp>
        <p:nvSpPr>
          <p:cNvPr id="36" name="Rectangle 35"/>
          <p:cNvSpPr/>
          <p:nvPr/>
        </p:nvSpPr>
        <p:spPr>
          <a:xfrm>
            <a:off x="3542219" y="4088726"/>
            <a:ext cx="933269" cy="553998"/>
          </a:xfrm>
          <a:prstGeom prst="rect">
            <a:avLst/>
          </a:prstGeom>
        </p:spPr>
        <p:txBody>
          <a:bodyPr wrap="none">
            <a:spAutoFit/>
          </a:bodyPr>
          <a:lstStyle/>
          <a:p>
            <a:pPr lvl="0" algn="ctr"/>
            <a:r>
              <a:rPr lang="en-CA" sz="3000" b="1" dirty="0" smtClean="0">
                <a:latin typeface="Franklin Gothic Medium" panose="020B0603020102020204" pitchFamily="34" charset="0"/>
              </a:rPr>
              <a:t>79%</a:t>
            </a:r>
            <a:endParaRPr lang="en-CA" sz="3000" b="1" dirty="0">
              <a:latin typeface="Franklin Gothic Medium" panose="020B0603020102020204" pitchFamily="34" charset="0"/>
            </a:endParaRPr>
          </a:p>
        </p:txBody>
      </p:sp>
      <p:graphicFrame>
        <p:nvGraphicFramePr>
          <p:cNvPr id="20" name="Chart 19"/>
          <p:cNvGraphicFramePr/>
          <p:nvPr>
            <p:extLst>
              <p:ext uri="{D42A27DB-BD31-4B8C-83A1-F6EECF244321}">
                <p14:modId xmlns:p14="http://schemas.microsoft.com/office/powerpoint/2010/main" val="3787392705"/>
              </p:ext>
            </p:extLst>
          </p:nvPr>
        </p:nvGraphicFramePr>
        <p:xfrm>
          <a:off x="5004048" y="2837339"/>
          <a:ext cx="3888432"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22" name="TextBox 21"/>
          <p:cNvSpPr txBox="1"/>
          <p:nvPr/>
        </p:nvSpPr>
        <p:spPr>
          <a:xfrm>
            <a:off x="6024860" y="3880098"/>
            <a:ext cx="216024" cy="194925"/>
          </a:xfrm>
          <a:prstGeom prst="rect">
            <a:avLst/>
          </a:prstGeom>
          <a:noFill/>
        </p:spPr>
        <p:txBody>
          <a:bodyPr wrap="square" rtlCol="0">
            <a:spAutoFit/>
          </a:bodyPr>
          <a:lstStyle/>
          <a:p>
            <a:r>
              <a:rPr lang="en-CA" sz="1000" baseline="30000" dirty="0" smtClean="0">
                <a:latin typeface="Arial Narrow" panose="020B0606020202030204" pitchFamily="34" charset="0"/>
              </a:rPr>
              <a:t>†</a:t>
            </a:r>
            <a:endParaRPr lang="en-CA" sz="1000" baseline="30000" dirty="0">
              <a:latin typeface="Arial Narrow" panose="020B0606020202030204" pitchFamily="34" charset="0"/>
            </a:endParaRPr>
          </a:p>
        </p:txBody>
      </p:sp>
      <p:sp>
        <p:nvSpPr>
          <p:cNvPr id="24" name="TextBox 23"/>
          <p:cNvSpPr txBox="1"/>
          <p:nvPr/>
        </p:nvSpPr>
        <p:spPr>
          <a:xfrm>
            <a:off x="6017240" y="5222850"/>
            <a:ext cx="216024" cy="194925"/>
          </a:xfrm>
          <a:prstGeom prst="rect">
            <a:avLst/>
          </a:prstGeom>
          <a:noFill/>
        </p:spPr>
        <p:txBody>
          <a:bodyPr wrap="square" rtlCol="0">
            <a:spAutoFit/>
          </a:bodyPr>
          <a:lstStyle/>
          <a:p>
            <a:r>
              <a:rPr lang="en-CA" sz="1000" baseline="30000" dirty="0" smtClean="0">
                <a:latin typeface="Arial Narrow" panose="020B0606020202030204" pitchFamily="34" charset="0"/>
              </a:rPr>
              <a:t>†</a:t>
            </a:r>
            <a:endParaRPr lang="en-CA" sz="1000" baseline="30000" dirty="0">
              <a:latin typeface="Arial Narrow" panose="020B0606020202030204" pitchFamily="34" charset="0"/>
            </a:endParaRPr>
          </a:p>
        </p:txBody>
      </p:sp>
      <p:sp>
        <p:nvSpPr>
          <p:cNvPr id="25" name="TextBox 24"/>
          <p:cNvSpPr txBox="1"/>
          <p:nvPr/>
        </p:nvSpPr>
        <p:spPr>
          <a:xfrm>
            <a:off x="6034638" y="3431049"/>
            <a:ext cx="216024" cy="194925"/>
          </a:xfrm>
          <a:prstGeom prst="rect">
            <a:avLst/>
          </a:prstGeom>
          <a:noFill/>
        </p:spPr>
        <p:txBody>
          <a:bodyPr wrap="square" rtlCol="0">
            <a:spAutoFit/>
          </a:bodyPr>
          <a:lstStyle/>
          <a:p>
            <a:r>
              <a:rPr lang="en-CA" sz="1000" baseline="30000" dirty="0" smtClean="0">
                <a:latin typeface="Arial Narrow" panose="020B0606020202030204" pitchFamily="34" charset="0"/>
              </a:rPr>
              <a:t>†</a:t>
            </a:r>
            <a:endParaRPr lang="en-CA" sz="1000" baseline="30000" dirty="0">
              <a:latin typeface="Arial Narrow" panose="020B0606020202030204" pitchFamily="34" charset="0"/>
            </a:endParaRPr>
          </a:p>
        </p:txBody>
      </p:sp>
      <p:cxnSp>
        <p:nvCxnSpPr>
          <p:cNvPr id="26" name="Straight Connector 25"/>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37"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27</a:t>
            </a:fld>
            <a:endParaRPr lang="en-US" sz="1200" dirty="0"/>
          </a:p>
        </p:txBody>
      </p:sp>
    </p:spTree>
    <p:extLst>
      <p:ext uri="{BB962C8B-B14F-4D97-AF65-F5344CB8AC3E}">
        <p14:creationId xmlns:p14="http://schemas.microsoft.com/office/powerpoint/2010/main" val="28889823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4C898E"/>
                </a:solidFill>
                <a:latin typeface="+mj-lt"/>
              </a:rPr>
              <a:t>How do the provinces compare?</a:t>
            </a:r>
            <a:endParaRPr lang="en-CA" sz="2600" dirty="0">
              <a:solidFill>
                <a:srgbClr val="4C898E"/>
              </a:solidFill>
              <a:latin typeface="+mj-lt"/>
            </a:endParaRPr>
          </a:p>
        </p:txBody>
      </p:sp>
      <p:graphicFrame>
        <p:nvGraphicFramePr>
          <p:cNvPr id="18" name="Table 17"/>
          <p:cNvGraphicFramePr>
            <a:graphicFrameLocks noGrp="1"/>
          </p:cNvGraphicFramePr>
          <p:nvPr>
            <p:extLst>
              <p:ext uri="{D42A27DB-BD31-4B8C-83A1-F6EECF244321}">
                <p14:modId xmlns:p14="http://schemas.microsoft.com/office/powerpoint/2010/main" val="1419699796"/>
              </p:ext>
            </p:extLst>
          </p:nvPr>
        </p:nvGraphicFramePr>
        <p:xfrm>
          <a:off x="674988" y="3068960"/>
          <a:ext cx="7866677" cy="2606040"/>
        </p:xfrm>
        <a:graphic>
          <a:graphicData uri="http://schemas.openxmlformats.org/drawingml/2006/table">
            <a:tbl>
              <a:tblPr>
                <a:effectLst/>
                <a:tableStyleId>{2D5ABB26-0587-4C30-8999-92F81FD0307C}</a:tableStyleId>
              </a:tblPr>
              <a:tblGrid>
                <a:gridCol w="2168820"/>
                <a:gridCol w="408940"/>
                <a:gridCol w="431165"/>
                <a:gridCol w="494665"/>
                <a:gridCol w="447040"/>
                <a:gridCol w="407353"/>
                <a:gridCol w="439103"/>
                <a:gridCol w="467677"/>
                <a:gridCol w="401003"/>
                <a:gridCol w="469265"/>
                <a:gridCol w="393065"/>
                <a:gridCol w="432753"/>
                <a:gridCol w="905828"/>
              </a:tblGrid>
              <a:tr h="320040">
                <a:tc>
                  <a:txBody>
                    <a:bodyPr/>
                    <a:lstStyle/>
                    <a:p>
                      <a:pPr marL="0" algn="ctr" defTabSz="914400" rtl="0" eaLnBrk="1" fontAlgn="b" latinLnBrk="0" hangingPunct="1"/>
                      <a:endParaRPr lang="en-CA" sz="1100" b="1" i="0" u="none" strike="noStrike" kern="1200" dirty="0">
                        <a:solidFill>
                          <a:schemeClr val="bg1"/>
                        </a:solidFill>
                        <a:effectLst/>
                        <a:latin typeface="+mj-lt"/>
                        <a:ea typeface="+mn-ea"/>
                        <a:cs typeface="+mn-cs"/>
                      </a:endParaRPr>
                    </a:p>
                  </a:txBody>
                  <a:tcPr marL="0" marR="45720" anchor="ctr">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B.C.</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Alta.</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Sask.</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Man.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Ont.</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Que.</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N.B.</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N.S.</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P.E.I.</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N.L.</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Can.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CMWF Avg.</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solidFill>
                      <a:srgbClr val="E6E7E8"/>
                    </a:solidFill>
                  </a:tcPr>
                </a:tc>
              </a:tr>
              <a:tr h="6400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100" u="none" strike="noStrike" kern="1200" cap="none" spc="0" normalizeH="0" baseline="0" noProof="0" dirty="0" smtClean="0">
                          <a:ln>
                            <a:noFill/>
                          </a:ln>
                          <a:solidFill>
                            <a:schemeClr val="tx1"/>
                          </a:solidFill>
                          <a:effectLst/>
                          <a:uLnTx/>
                          <a:uFillTx/>
                          <a:latin typeface="+mj-lt"/>
                        </a:rPr>
                        <a:t>Did not see a doctor for a medical problem because </a:t>
                      </a:r>
                      <a:br>
                        <a:rPr kumimoji="0" lang="en-CA" sz="1100" u="none" strike="noStrike" kern="1200" cap="none" spc="0" normalizeH="0" baseline="0" noProof="0" dirty="0" smtClean="0">
                          <a:ln>
                            <a:noFill/>
                          </a:ln>
                          <a:solidFill>
                            <a:schemeClr val="tx1"/>
                          </a:solidFill>
                          <a:effectLst/>
                          <a:uLnTx/>
                          <a:uFillTx/>
                          <a:latin typeface="+mj-lt"/>
                        </a:rPr>
                      </a:br>
                      <a:r>
                        <a:rPr kumimoji="0" lang="en-CA" sz="1100" u="none" strike="noStrike" kern="1200" cap="none" spc="0" normalizeH="0" baseline="0" noProof="0" dirty="0" smtClean="0">
                          <a:ln>
                            <a:noFill/>
                          </a:ln>
                          <a:solidFill>
                            <a:schemeClr val="tx1"/>
                          </a:solidFill>
                          <a:effectLst/>
                          <a:uLnTx/>
                          <a:uFillTx/>
                          <a:latin typeface="+mj-lt"/>
                        </a:rPr>
                        <a:t>of </a:t>
                      </a:r>
                      <a:r>
                        <a:rPr kumimoji="0" lang="en-CA" sz="1100" b="1" u="none" strike="noStrike" kern="1200" cap="none" spc="0" normalizeH="0" baseline="0" noProof="0" dirty="0" smtClean="0">
                          <a:ln>
                            <a:noFill/>
                          </a:ln>
                          <a:solidFill>
                            <a:schemeClr val="tx1"/>
                          </a:solidFill>
                          <a:effectLst/>
                          <a:uLnTx/>
                          <a:uFillTx/>
                          <a:latin typeface="+mj-lt"/>
                        </a:rPr>
                        <a:t>doctor visit costs</a:t>
                      </a:r>
                      <a:endParaRPr lang="en-CA" sz="1100" b="1" i="0" u="none" strike="noStrike" kern="1200" dirty="0">
                        <a:solidFill>
                          <a:schemeClr val="tx1"/>
                        </a:solidFill>
                        <a:effectLst/>
                        <a:latin typeface="+mj-lt"/>
                        <a:ea typeface="+mn-ea"/>
                        <a:cs typeface="+mn-cs"/>
                      </a:endParaRPr>
                    </a:p>
                  </a:txBody>
                  <a:tcPr marL="45720" marR="45720" anchor="ctr">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5%</a:t>
                      </a:r>
                    </a:p>
                  </a:txBody>
                  <a:tcPr marL="45720" marR="4572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822960">
                <a:tc>
                  <a:txBody>
                    <a:bodyPr/>
                    <a:lstStyle/>
                    <a:p>
                      <a:r>
                        <a:rPr lang="en-CA" sz="1100" dirty="0" smtClean="0">
                          <a:solidFill>
                            <a:schemeClr val="tx1"/>
                          </a:solidFill>
                          <a:latin typeface="+mj-lt"/>
                        </a:rPr>
                        <a:t>Skipped a medical test, treatment or follow-up recommended by a doctor because of </a:t>
                      </a:r>
                      <a:r>
                        <a:rPr lang="en-CA" sz="1100" b="1" dirty="0" smtClean="0">
                          <a:solidFill>
                            <a:schemeClr val="tx1"/>
                          </a:solidFill>
                          <a:latin typeface="+mj-lt"/>
                        </a:rPr>
                        <a:t>diagnostic/</a:t>
                      </a:r>
                      <a:br>
                        <a:rPr lang="en-CA" sz="1100" b="1" dirty="0" smtClean="0">
                          <a:solidFill>
                            <a:schemeClr val="tx1"/>
                          </a:solidFill>
                          <a:latin typeface="+mj-lt"/>
                        </a:rPr>
                      </a:br>
                      <a:r>
                        <a:rPr lang="en-CA" sz="1100" b="1" dirty="0" smtClean="0">
                          <a:solidFill>
                            <a:schemeClr val="tx1"/>
                          </a:solidFill>
                          <a:latin typeface="+mj-lt"/>
                        </a:rPr>
                        <a:t>treatment costs</a:t>
                      </a:r>
                      <a:endParaRPr lang="en-CA" sz="1100" b="1" dirty="0">
                        <a:solidFill>
                          <a:schemeClr val="tx1"/>
                        </a:solidFill>
                        <a:latin typeface="+mj-lt"/>
                      </a:endParaRPr>
                    </a:p>
                  </a:txBody>
                  <a:tcPr marL="45720" marR="45720" anchor="ctr">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5%</a:t>
                      </a:r>
                    </a:p>
                  </a:txBody>
                  <a:tcPr marL="45720" marR="4572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822960">
                <a:tc>
                  <a:txBody>
                    <a:bodyPr/>
                    <a:lstStyle/>
                    <a:p>
                      <a:r>
                        <a:rPr lang="en-CA" sz="1100" dirty="0" smtClean="0">
                          <a:solidFill>
                            <a:schemeClr val="tx1"/>
                          </a:solidFill>
                          <a:latin typeface="+mj-lt"/>
                        </a:rPr>
                        <a:t>Did not fill a prescription for medicine or skipped doses </a:t>
                      </a:r>
                      <a:br>
                        <a:rPr lang="en-CA" sz="1100" dirty="0" smtClean="0">
                          <a:solidFill>
                            <a:schemeClr val="tx1"/>
                          </a:solidFill>
                          <a:latin typeface="+mj-lt"/>
                        </a:rPr>
                      </a:br>
                      <a:r>
                        <a:rPr lang="en-CA" sz="1100" dirty="0" smtClean="0">
                          <a:solidFill>
                            <a:schemeClr val="tx1"/>
                          </a:solidFill>
                          <a:latin typeface="+mj-lt"/>
                        </a:rPr>
                        <a:t>of medications because </a:t>
                      </a:r>
                      <a:br>
                        <a:rPr lang="en-CA" sz="1100" dirty="0" smtClean="0">
                          <a:solidFill>
                            <a:schemeClr val="tx1"/>
                          </a:solidFill>
                          <a:latin typeface="+mj-lt"/>
                        </a:rPr>
                      </a:br>
                      <a:r>
                        <a:rPr lang="en-CA" sz="1100" dirty="0" smtClean="0">
                          <a:solidFill>
                            <a:schemeClr val="tx1"/>
                          </a:solidFill>
                          <a:latin typeface="+mj-lt"/>
                        </a:rPr>
                        <a:t>of </a:t>
                      </a:r>
                      <a:r>
                        <a:rPr lang="en-CA" sz="1100" b="1" dirty="0" smtClean="0">
                          <a:solidFill>
                            <a:schemeClr val="tx1"/>
                          </a:solidFill>
                          <a:latin typeface="+mj-lt"/>
                        </a:rPr>
                        <a:t>prescription costs</a:t>
                      </a:r>
                      <a:endParaRPr lang="en-CA" sz="1100" b="1" dirty="0">
                        <a:solidFill>
                          <a:schemeClr val="tx1"/>
                        </a:solidFill>
                        <a:latin typeface="+mj-lt"/>
                      </a:endParaRPr>
                    </a:p>
                  </a:txBody>
                  <a:tcPr marL="45720" marR="45720" anchor="ctr">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12%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Arial" panose="020B0604020202020204" pitchFamily="34" charset="0"/>
                          <a:ea typeface="+mn-ea"/>
                          <a:cs typeface="Arial" panose="020B0604020202020204" pitchFamily="34" charset="0"/>
                        </a:rPr>
                        <a:t>4%</a:t>
                      </a:r>
                    </a:p>
                  </a:txBody>
                  <a:tcPr marL="45720" marR="4572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bl>
          </a:graphicData>
        </a:graphic>
      </p:graphicFrame>
      <p:grpSp>
        <p:nvGrpSpPr>
          <p:cNvPr id="3" name="Group 2"/>
          <p:cNvGrpSpPr/>
          <p:nvPr/>
        </p:nvGrpSpPr>
        <p:grpSpPr>
          <a:xfrm>
            <a:off x="611560" y="5877272"/>
            <a:ext cx="4706528" cy="549642"/>
            <a:chOff x="611560" y="5471646"/>
            <a:chExt cx="4706528" cy="549642"/>
          </a:xfrm>
        </p:grpSpPr>
        <p:sp>
          <p:nvSpPr>
            <p:cNvPr id="12" name="TextBox 11"/>
            <p:cNvSpPr txBox="1"/>
            <p:nvPr/>
          </p:nvSpPr>
          <p:spPr>
            <a:xfrm>
              <a:off x="611560" y="5471646"/>
              <a:ext cx="2519636" cy="261610"/>
            </a:xfrm>
            <a:prstGeom prst="rect">
              <a:avLst/>
            </a:prstGeom>
            <a:noFill/>
          </p:spPr>
          <p:txBody>
            <a:bodyPr wrap="square" rtlCol="0">
              <a:spAutoFit/>
            </a:bodyPr>
            <a:lstStyle/>
            <a:p>
              <a:r>
                <a:rPr lang="en-CA" sz="1100" b="1" dirty="0" smtClean="0"/>
                <a:t>Compared with the CMWF average</a:t>
              </a:r>
              <a:endParaRPr lang="en-CA" sz="1100" b="1" dirty="0"/>
            </a:p>
          </p:txBody>
        </p:sp>
        <p:grpSp>
          <p:nvGrpSpPr>
            <p:cNvPr id="13" name="Group 12"/>
            <p:cNvGrpSpPr/>
            <p:nvPr/>
          </p:nvGrpSpPr>
          <p:grpSpPr>
            <a:xfrm>
              <a:off x="702323" y="5759678"/>
              <a:ext cx="1598406" cy="261610"/>
              <a:chOff x="2848727" y="6289575"/>
              <a:chExt cx="1741128" cy="273209"/>
            </a:xfrm>
          </p:grpSpPr>
          <p:sp>
            <p:nvSpPr>
              <p:cNvPr id="15" name="TextBox 14"/>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16" name="Oval 15"/>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7" name="Group 16"/>
            <p:cNvGrpSpPr/>
            <p:nvPr/>
          </p:nvGrpSpPr>
          <p:grpSpPr>
            <a:xfrm>
              <a:off x="2208809" y="5759678"/>
              <a:ext cx="1453097" cy="261610"/>
              <a:chOff x="4423909" y="6289575"/>
              <a:chExt cx="1741129" cy="273209"/>
            </a:xfrm>
          </p:grpSpPr>
          <p:sp>
            <p:nvSpPr>
              <p:cNvPr id="19" name="TextBox 18"/>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20" name="Oval 19"/>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27" name="Group 26"/>
            <p:cNvGrpSpPr/>
            <p:nvPr/>
          </p:nvGrpSpPr>
          <p:grpSpPr>
            <a:xfrm>
              <a:off x="3864993" y="5759678"/>
              <a:ext cx="1453095" cy="261610"/>
              <a:chOff x="6161096" y="6289575"/>
              <a:chExt cx="1741127" cy="273209"/>
            </a:xfrm>
          </p:grpSpPr>
          <p:sp>
            <p:nvSpPr>
              <p:cNvPr id="28" name="TextBox 27"/>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29" name="Oval 28"/>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sp>
        <p:nvSpPr>
          <p:cNvPr id="22"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28</a:t>
            </a:fld>
            <a:endParaRPr lang="en-US" dirty="0"/>
          </a:p>
        </p:txBody>
      </p:sp>
      <p:cxnSp>
        <p:nvCxnSpPr>
          <p:cNvPr id="23" name="Straight Connector 22"/>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0" y="2636912"/>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90550" y="1682496"/>
            <a:ext cx="8157914" cy="854080"/>
          </a:xfrm>
          <a:prstGeom prst="rect">
            <a:avLst/>
          </a:prstGeom>
          <a:noFill/>
        </p:spPr>
        <p:txBody>
          <a:bodyPr wrap="square" rtlCol="0">
            <a:spAutoFit/>
          </a:bodyPr>
          <a:lstStyle/>
          <a:p>
            <a:r>
              <a:rPr lang="en-US" sz="1650" b="1" dirty="0">
                <a:solidFill>
                  <a:srgbClr val="037872"/>
                </a:solidFill>
                <a:latin typeface="Franklin Gothic Medium" panose="020B0603020102020204" pitchFamily="34" charset="0"/>
              </a:rPr>
              <a:t>Results were generally comparable to the international average. Differences in </a:t>
            </a:r>
            <a:r>
              <a:rPr lang="en-US" sz="1650" b="1" dirty="0" smtClean="0">
                <a:solidFill>
                  <a:srgbClr val="037872"/>
                </a:solidFill>
                <a:latin typeface="Franklin Gothic Medium" panose="020B0603020102020204" pitchFamily="34" charset="0"/>
              </a:rPr>
              <a:t>public </a:t>
            </a:r>
            <a:r>
              <a:rPr lang="en-US" sz="1650" b="1" dirty="0">
                <a:solidFill>
                  <a:srgbClr val="037872"/>
                </a:solidFill>
                <a:latin typeface="Franklin Gothic Medium" panose="020B0603020102020204" pitchFamily="34" charset="0"/>
              </a:rPr>
              <a:t>coverage </a:t>
            </a:r>
            <a:r>
              <a:rPr lang="en-US" sz="1650" b="1" dirty="0" smtClean="0">
                <a:solidFill>
                  <a:srgbClr val="037872"/>
                </a:solidFill>
                <a:latin typeface="Franklin Gothic Medium" panose="020B0603020102020204" pitchFamily="34" charset="0"/>
              </a:rPr>
              <a:t>and </a:t>
            </a:r>
            <a:r>
              <a:rPr lang="en-US" sz="1650" b="1" dirty="0">
                <a:solidFill>
                  <a:srgbClr val="037872"/>
                </a:solidFill>
                <a:latin typeface="Franklin Gothic Medium" panose="020B0603020102020204" pitchFamily="34" charset="0"/>
              </a:rPr>
              <a:t>program design for drug plans may partly explain variation </a:t>
            </a:r>
            <a:r>
              <a:rPr lang="en-US" sz="1650" b="1" dirty="0" smtClean="0">
                <a:solidFill>
                  <a:srgbClr val="037872"/>
                </a:solidFill>
                <a:latin typeface="Franklin Gothic Medium" panose="020B0603020102020204" pitchFamily="34" charset="0"/>
              </a:rPr>
              <a:t>in </a:t>
            </a:r>
            <a:r>
              <a:rPr lang="en-US" sz="1650" b="1" dirty="0">
                <a:solidFill>
                  <a:srgbClr val="037872"/>
                </a:solidFill>
                <a:latin typeface="Franklin Gothic Medium" panose="020B0603020102020204" pitchFamily="34" charset="0"/>
              </a:rPr>
              <a:t>results between provinces. </a:t>
            </a:r>
          </a:p>
        </p:txBody>
      </p:sp>
    </p:spTree>
    <p:extLst>
      <p:ext uri="{BB962C8B-B14F-4D97-AF65-F5344CB8AC3E}">
        <p14:creationId xmlns:p14="http://schemas.microsoft.com/office/powerpoint/2010/main" val="295096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CA" dirty="0" smtClean="0">
                <a:solidFill>
                  <a:srgbClr val="307D84"/>
                </a:solidFill>
              </a:rPr>
              <a:t>Caregiving and planning </a:t>
            </a:r>
            <a:br>
              <a:rPr lang="en-CA" dirty="0" smtClean="0">
                <a:solidFill>
                  <a:srgbClr val="307D84"/>
                </a:solidFill>
              </a:rPr>
            </a:br>
            <a:r>
              <a:rPr lang="en-CA" dirty="0" smtClean="0">
                <a:solidFill>
                  <a:srgbClr val="307D84"/>
                </a:solidFill>
              </a:rPr>
              <a:t>for end-of-life care</a:t>
            </a:r>
            <a:endParaRPr lang="en-CA" dirty="0">
              <a:solidFill>
                <a:srgbClr val="307D84"/>
              </a:solidFill>
            </a:endParaRPr>
          </a:p>
        </p:txBody>
      </p:sp>
      <p:sp>
        <p:nvSpPr>
          <p:cNvPr id="5" name="Subtitle 4"/>
          <p:cNvSpPr>
            <a:spLocks noGrp="1"/>
          </p:cNvSpPr>
          <p:nvPr>
            <p:ph type="subTitle" idx="1"/>
          </p:nvPr>
        </p:nvSpPr>
        <p:spPr/>
        <p:txBody>
          <a:bodyPr/>
          <a:lstStyle/>
          <a:p>
            <a:r>
              <a:rPr lang="en-CA" sz="2600" dirty="0" smtClean="0">
                <a:solidFill>
                  <a:srgbClr val="307D84"/>
                </a:solidFill>
              </a:rPr>
              <a:t>Informal caregiving </a:t>
            </a:r>
          </a:p>
          <a:p>
            <a:r>
              <a:rPr lang="en-CA" sz="2600" dirty="0" smtClean="0">
                <a:solidFill>
                  <a:srgbClr val="307D84"/>
                </a:solidFill>
              </a:rPr>
              <a:t>Planning for end of life and advanced age</a:t>
            </a:r>
            <a:endParaRPr lang="en-CA" sz="2600" dirty="0">
              <a:solidFill>
                <a:srgbClr val="307D84"/>
              </a:solidFill>
            </a:endParaRPr>
          </a:p>
        </p:txBody>
      </p:sp>
      <p:sp>
        <p:nvSpPr>
          <p:cNvPr id="6"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29</a:t>
            </a:fld>
            <a:endParaRPr lang="en-US" dirty="0"/>
          </a:p>
        </p:txBody>
      </p:sp>
    </p:spTree>
    <p:extLst>
      <p:ext uri="{BB962C8B-B14F-4D97-AF65-F5344CB8AC3E}">
        <p14:creationId xmlns:p14="http://schemas.microsoft.com/office/powerpoint/2010/main" val="3851646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2600" dirty="0" smtClean="0">
                <a:solidFill>
                  <a:srgbClr val="4C898E"/>
                </a:solidFill>
                <a:latin typeface="+mj-lt"/>
              </a:rPr>
              <a:t>Table of contents</a:t>
            </a:r>
            <a:endParaRPr lang="en-CA" sz="1600" dirty="0">
              <a:latin typeface="+mj-lt"/>
            </a:endParaRPr>
          </a:p>
        </p:txBody>
      </p:sp>
      <p:sp>
        <p:nvSpPr>
          <p:cNvPr id="3" name="Content Placeholder 2"/>
          <p:cNvSpPr>
            <a:spLocks noGrp="1"/>
          </p:cNvSpPr>
          <p:nvPr>
            <p:ph sz="quarter" idx="11"/>
          </p:nvPr>
        </p:nvSpPr>
        <p:spPr>
          <a:xfrm>
            <a:off x="591844" y="1371600"/>
            <a:ext cx="8232648" cy="4953000"/>
          </a:xfrm>
        </p:spPr>
        <p:txBody>
          <a:bodyPr>
            <a:noAutofit/>
          </a:bodyPr>
          <a:lstStyle/>
          <a:p>
            <a:pPr marL="0" indent="0">
              <a:spcBef>
                <a:spcPts val="300"/>
              </a:spcBef>
              <a:buNone/>
              <a:tabLst>
                <a:tab pos="7772400" algn="r"/>
              </a:tabLst>
            </a:pPr>
            <a:r>
              <a:rPr lang="en-CA" sz="1400" dirty="0" smtClean="0">
                <a:latin typeface="+mj-lt"/>
              </a:rPr>
              <a:t>Acknowledgements	4</a:t>
            </a:r>
          </a:p>
          <a:p>
            <a:pPr marL="0" indent="0">
              <a:spcBef>
                <a:spcPts val="600"/>
              </a:spcBef>
              <a:buNone/>
              <a:tabLst>
                <a:tab pos="7772400" algn="r"/>
              </a:tabLst>
            </a:pPr>
            <a:r>
              <a:rPr lang="en-CA" sz="1400" dirty="0">
                <a:latin typeface="+mj-lt"/>
              </a:rPr>
              <a:t>About this </a:t>
            </a:r>
            <a:r>
              <a:rPr lang="en-CA" sz="1400" dirty="0" smtClean="0">
                <a:latin typeface="+mj-lt"/>
              </a:rPr>
              <a:t>report	5</a:t>
            </a:r>
          </a:p>
          <a:p>
            <a:pPr marL="0" indent="0">
              <a:spcBef>
                <a:spcPts val="600"/>
              </a:spcBef>
              <a:buNone/>
              <a:tabLst>
                <a:tab pos="7772400" algn="r"/>
              </a:tabLst>
            </a:pPr>
            <a:r>
              <a:rPr lang="en-CA" sz="1400" dirty="0">
                <a:latin typeface="+mj-lt"/>
              </a:rPr>
              <a:t>Executive </a:t>
            </a:r>
            <a:r>
              <a:rPr lang="en-CA" sz="1400" dirty="0" smtClean="0">
                <a:latin typeface="+mj-lt"/>
              </a:rPr>
              <a:t>summary	7</a:t>
            </a:r>
          </a:p>
          <a:p>
            <a:pPr marL="0" indent="0">
              <a:spcBef>
                <a:spcPts val="600"/>
              </a:spcBef>
              <a:buNone/>
              <a:tabLst>
                <a:tab pos="7772400" algn="r"/>
              </a:tabLst>
            </a:pPr>
            <a:r>
              <a:rPr lang="en-CA" sz="1400" dirty="0" smtClean="0">
                <a:latin typeface="+mj-lt"/>
              </a:rPr>
              <a:t>Methodological notes	12</a:t>
            </a:r>
            <a:endParaRPr lang="en-CA" sz="1400" dirty="0">
              <a:latin typeface="+mj-lt"/>
            </a:endParaRPr>
          </a:p>
          <a:p>
            <a:pPr marL="0" indent="0">
              <a:spcBef>
                <a:spcPts val="600"/>
              </a:spcBef>
              <a:buNone/>
              <a:tabLst>
                <a:tab pos="7772400" algn="r"/>
              </a:tabLst>
            </a:pPr>
            <a:r>
              <a:rPr lang="en-CA" sz="1400" dirty="0" smtClean="0">
                <a:latin typeface="+mj-lt"/>
              </a:rPr>
              <a:t>Access to care 	15</a:t>
            </a:r>
          </a:p>
          <a:p>
            <a:pPr marL="228600" lvl="1" indent="0">
              <a:spcBef>
                <a:spcPts val="300"/>
              </a:spcBef>
              <a:buNone/>
              <a:tabLst>
                <a:tab pos="7772400" algn="r"/>
              </a:tabLst>
            </a:pPr>
            <a:r>
              <a:rPr lang="en-CA" sz="1400" dirty="0">
                <a:latin typeface="+mj-lt"/>
              </a:rPr>
              <a:t>Timely access to </a:t>
            </a:r>
            <a:r>
              <a:rPr lang="en-CA" sz="1400" dirty="0" smtClean="0">
                <a:latin typeface="+mj-lt"/>
              </a:rPr>
              <a:t>care	16</a:t>
            </a:r>
          </a:p>
          <a:p>
            <a:pPr marL="228600" lvl="1" indent="0">
              <a:spcBef>
                <a:spcPts val="300"/>
              </a:spcBef>
              <a:buNone/>
              <a:tabLst>
                <a:tab pos="7772400" algn="r"/>
              </a:tabLst>
            </a:pPr>
            <a:r>
              <a:rPr lang="en-CA" sz="1400" dirty="0" smtClean="0">
                <a:latin typeface="+mj-lt"/>
              </a:rPr>
              <a:t>Cost as a barrier to health care 	23</a:t>
            </a:r>
          </a:p>
          <a:p>
            <a:pPr marL="0" indent="0">
              <a:spcBef>
                <a:spcPts val="600"/>
              </a:spcBef>
              <a:buNone/>
              <a:tabLst>
                <a:tab pos="7772400" algn="r"/>
              </a:tabLst>
            </a:pPr>
            <a:r>
              <a:rPr lang="en-CA" sz="1400" dirty="0" smtClean="0">
                <a:latin typeface="+mj-lt"/>
              </a:rPr>
              <a:t>Caregiving and planning for end-of-life care	29</a:t>
            </a:r>
          </a:p>
          <a:p>
            <a:pPr marL="228600" lvl="1" indent="0">
              <a:spcBef>
                <a:spcPts val="300"/>
              </a:spcBef>
              <a:buNone/>
              <a:tabLst>
                <a:tab pos="7772400" algn="r"/>
              </a:tabLst>
            </a:pPr>
            <a:r>
              <a:rPr lang="en-CA" sz="1400" dirty="0">
                <a:latin typeface="+mj-lt"/>
              </a:rPr>
              <a:t>Informal caregiving </a:t>
            </a:r>
            <a:r>
              <a:rPr lang="en-CA" sz="1400" dirty="0" smtClean="0">
                <a:latin typeface="+mj-lt"/>
              </a:rPr>
              <a:t>	30</a:t>
            </a:r>
            <a:endParaRPr lang="en-CA" sz="1400" dirty="0">
              <a:latin typeface="+mj-lt"/>
            </a:endParaRPr>
          </a:p>
          <a:p>
            <a:pPr marL="228600" lvl="1" indent="0">
              <a:spcBef>
                <a:spcPts val="300"/>
              </a:spcBef>
              <a:buNone/>
              <a:tabLst>
                <a:tab pos="7772400" algn="r"/>
              </a:tabLst>
            </a:pPr>
            <a:r>
              <a:rPr lang="en-CA" sz="1400" dirty="0" smtClean="0">
                <a:latin typeface="+mj-lt"/>
              </a:rPr>
              <a:t>Planning for end of life and advanced age	33</a:t>
            </a:r>
            <a:endParaRPr lang="en-CA" sz="1400" dirty="0">
              <a:latin typeface="+mj-lt"/>
            </a:endParaRPr>
          </a:p>
          <a:p>
            <a:pPr marL="0" indent="0">
              <a:spcBef>
                <a:spcPts val="600"/>
              </a:spcBef>
              <a:buNone/>
              <a:tabLst>
                <a:tab pos="7772400" algn="r"/>
              </a:tabLst>
            </a:pPr>
            <a:r>
              <a:rPr lang="en-CA" sz="1400" dirty="0" smtClean="0">
                <a:latin typeface="+mj-lt"/>
              </a:rPr>
              <a:t>Quality of care	38</a:t>
            </a:r>
          </a:p>
          <a:p>
            <a:pPr marL="228600" lvl="1" indent="0">
              <a:spcBef>
                <a:spcPts val="300"/>
              </a:spcBef>
              <a:buNone/>
              <a:tabLst>
                <a:tab pos="7772400" algn="r"/>
              </a:tabLst>
            </a:pPr>
            <a:r>
              <a:rPr lang="en-CA" sz="1400" dirty="0" smtClean="0">
                <a:latin typeface="+mj-lt"/>
              </a:rPr>
              <a:t>Patient-centred primary and specialist care	39</a:t>
            </a:r>
          </a:p>
          <a:p>
            <a:pPr marL="228600" lvl="1" indent="0">
              <a:spcBef>
                <a:spcPts val="300"/>
              </a:spcBef>
              <a:buNone/>
              <a:tabLst>
                <a:tab pos="7772400" algn="r"/>
              </a:tabLst>
            </a:pPr>
            <a:r>
              <a:rPr lang="en-CA" sz="1400" dirty="0" smtClean="0">
                <a:latin typeface="+mj-lt"/>
              </a:rPr>
              <a:t>Medication reviews	44</a:t>
            </a:r>
          </a:p>
          <a:p>
            <a:pPr marL="228600" lvl="1" indent="0">
              <a:spcBef>
                <a:spcPts val="300"/>
              </a:spcBef>
              <a:buNone/>
              <a:tabLst>
                <a:tab pos="7772400" algn="r"/>
              </a:tabLst>
            </a:pPr>
            <a:r>
              <a:rPr lang="en-CA" sz="1400" dirty="0" smtClean="0">
                <a:latin typeface="+mj-lt"/>
              </a:rPr>
              <a:t>Chronic condition management and disease prevention 	48</a:t>
            </a:r>
          </a:p>
          <a:p>
            <a:pPr marL="0" indent="0">
              <a:spcBef>
                <a:spcPts val="600"/>
              </a:spcBef>
              <a:buNone/>
              <a:tabLst>
                <a:tab pos="7772400" algn="r"/>
              </a:tabLst>
            </a:pPr>
            <a:r>
              <a:rPr lang="en-CA" sz="1400" dirty="0" smtClean="0">
                <a:latin typeface="+mj-lt"/>
              </a:rPr>
              <a:t>Perception of health and health care	55</a:t>
            </a:r>
          </a:p>
          <a:p>
            <a:pPr marL="0" indent="0">
              <a:spcBef>
                <a:spcPts val="600"/>
              </a:spcBef>
              <a:buNone/>
              <a:tabLst>
                <a:tab pos="7772400" algn="r"/>
              </a:tabLst>
            </a:pPr>
            <a:r>
              <a:rPr lang="en-CA" sz="1400" dirty="0" smtClean="0">
                <a:latin typeface="+mj-lt"/>
              </a:rPr>
              <a:t>Appendix	60</a:t>
            </a:r>
          </a:p>
          <a:p>
            <a:pPr marL="0" indent="0">
              <a:spcBef>
                <a:spcPts val="600"/>
              </a:spcBef>
              <a:buNone/>
              <a:tabLst>
                <a:tab pos="7772400" algn="r"/>
              </a:tabLst>
            </a:pPr>
            <a:r>
              <a:rPr lang="en-CA" sz="1400" dirty="0" smtClean="0">
                <a:latin typeface="+mj-lt"/>
              </a:rPr>
              <a:t>Bibliography	70</a:t>
            </a:r>
            <a:endParaRPr lang="en-CA" sz="1400" dirty="0">
              <a:latin typeface="+mj-lt"/>
            </a:endParaRPr>
          </a:p>
        </p:txBody>
      </p:sp>
      <p:sp>
        <p:nvSpPr>
          <p:cNvPr id="4"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3</a:t>
            </a:fld>
            <a:endParaRPr lang="en-US" dirty="0"/>
          </a:p>
        </p:txBody>
      </p:sp>
    </p:spTree>
    <p:extLst>
      <p:ext uri="{BB962C8B-B14F-4D97-AF65-F5344CB8AC3E}">
        <p14:creationId xmlns:p14="http://schemas.microsoft.com/office/powerpoint/2010/main" val="35549425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2600" dirty="0" smtClean="0">
                <a:solidFill>
                  <a:srgbClr val="307D84"/>
                </a:solidFill>
              </a:rPr>
              <a:t>Informal caregiving is common across countries </a:t>
            </a:r>
            <a:endParaRPr lang="en-CA" sz="2600" dirty="0">
              <a:solidFill>
                <a:srgbClr val="307D84"/>
              </a:solidFill>
            </a:endParaRPr>
          </a:p>
        </p:txBody>
      </p:sp>
      <p:sp>
        <p:nvSpPr>
          <p:cNvPr id="27" name="TextBox 26"/>
          <p:cNvSpPr txBox="1"/>
          <p:nvPr/>
        </p:nvSpPr>
        <p:spPr>
          <a:xfrm>
            <a:off x="684212" y="2814133"/>
            <a:ext cx="3887787" cy="307777"/>
          </a:xfrm>
          <a:prstGeom prst="rect">
            <a:avLst/>
          </a:prstGeom>
          <a:noFill/>
        </p:spPr>
        <p:txBody>
          <a:bodyPr wrap="square" rtlCol="0">
            <a:spAutoFit/>
          </a:bodyPr>
          <a:lstStyle/>
          <a:p>
            <a:pPr algn="ctr"/>
            <a:r>
              <a:rPr lang="en-CA" sz="1400" b="1" dirty="0" smtClean="0">
                <a:solidFill>
                  <a:srgbClr val="307D84"/>
                </a:solidFill>
              </a:rPr>
              <a:t>Relationship with care receiver</a:t>
            </a:r>
            <a:endParaRPr lang="en-CA" sz="1400" b="1" dirty="0">
              <a:solidFill>
                <a:srgbClr val="307D84"/>
              </a:solidFill>
            </a:endParaRPr>
          </a:p>
        </p:txBody>
      </p:sp>
      <p:sp>
        <p:nvSpPr>
          <p:cNvPr id="32" name="TextBox 31"/>
          <p:cNvSpPr txBox="1"/>
          <p:nvPr/>
        </p:nvSpPr>
        <p:spPr>
          <a:xfrm>
            <a:off x="4499992" y="2814133"/>
            <a:ext cx="4572000" cy="523220"/>
          </a:xfrm>
          <a:prstGeom prst="rect">
            <a:avLst/>
          </a:prstGeom>
          <a:noFill/>
        </p:spPr>
        <p:txBody>
          <a:bodyPr wrap="square" rtlCol="0">
            <a:spAutoFit/>
          </a:bodyPr>
          <a:lstStyle/>
          <a:p>
            <a:pPr algn="ctr"/>
            <a:r>
              <a:rPr lang="en-CA" sz="1400" b="1" dirty="0" smtClean="0">
                <a:solidFill>
                  <a:srgbClr val="307D84"/>
                </a:solidFill>
              </a:rPr>
              <a:t>Proportion providing care </a:t>
            </a:r>
            <a:br>
              <a:rPr lang="en-CA" sz="1400" b="1" dirty="0" smtClean="0">
                <a:solidFill>
                  <a:srgbClr val="307D84"/>
                </a:solidFill>
              </a:rPr>
            </a:br>
            <a:r>
              <a:rPr lang="en-CA" sz="1400" b="1" dirty="0" smtClean="0">
                <a:solidFill>
                  <a:srgbClr val="307D84"/>
                </a:solidFill>
              </a:rPr>
              <a:t>for at least 10 hours a week (2014)</a:t>
            </a:r>
            <a:endParaRPr lang="en-CA" sz="1400" b="1" dirty="0">
              <a:solidFill>
                <a:srgbClr val="307D84"/>
              </a:solidFill>
            </a:endParaRPr>
          </a:p>
        </p:txBody>
      </p:sp>
      <p:sp>
        <p:nvSpPr>
          <p:cNvPr id="13" name="Rounded Rectangle 9"/>
          <p:cNvSpPr/>
          <p:nvPr/>
        </p:nvSpPr>
        <p:spPr>
          <a:xfrm>
            <a:off x="0" y="1574629"/>
            <a:ext cx="8820472" cy="906958"/>
          </a:xfrm>
          <a:prstGeom prst="round1Rect">
            <a:avLst/>
          </a:prstGeom>
          <a:gradFill flip="none" rotWithShape="1">
            <a:gsLst>
              <a:gs pos="80000">
                <a:srgbClr val="E6E7E8"/>
              </a:gs>
              <a:gs pos="0">
                <a:srgbClr val="E6E7E8"/>
              </a:gs>
              <a:gs pos="100000">
                <a:schemeClr val="bg1"/>
              </a:gs>
            </a:gsLst>
            <a:lin ang="10800000" scaled="1"/>
            <a:tileRect/>
          </a:gradFill>
          <a:ln>
            <a:noFill/>
          </a:ln>
          <a:effectLst/>
        </p:spPr>
        <p:style>
          <a:lnRef idx="1">
            <a:schemeClr val="accent2"/>
          </a:lnRef>
          <a:fillRef idx="3">
            <a:schemeClr val="accent2"/>
          </a:fillRef>
          <a:effectRef idx="2">
            <a:schemeClr val="accent2"/>
          </a:effectRef>
          <a:fontRef idx="minor">
            <a:schemeClr val="lt1"/>
          </a:fontRef>
        </p:style>
        <p:txBody>
          <a:bodyPr rtlCol="0" anchor="t"/>
          <a:lstStyle/>
          <a:p>
            <a:pPr algn="ctr"/>
            <a:endParaRPr lang="en-CA" sz="5400" b="1" dirty="0" smtClean="0">
              <a:solidFill>
                <a:srgbClr val="FFFFFF"/>
              </a:solidFill>
            </a:endParaRPr>
          </a:p>
        </p:txBody>
      </p:sp>
      <p:sp>
        <p:nvSpPr>
          <p:cNvPr id="14" name="Rectangle 13"/>
          <p:cNvSpPr/>
          <p:nvPr/>
        </p:nvSpPr>
        <p:spPr>
          <a:xfrm>
            <a:off x="2051720" y="1737360"/>
            <a:ext cx="6552728" cy="600164"/>
          </a:xfrm>
          <a:prstGeom prst="rect">
            <a:avLst/>
          </a:prstGeom>
        </p:spPr>
        <p:txBody>
          <a:bodyPr wrap="square">
            <a:spAutoFit/>
          </a:bodyPr>
          <a:lstStyle/>
          <a:p>
            <a:pPr lvl="0"/>
            <a:r>
              <a:rPr lang="en-US" sz="1650" b="1" dirty="0">
                <a:solidFill>
                  <a:srgbClr val="037872"/>
                </a:solidFill>
                <a:latin typeface="Franklin Gothic Medium" panose="020B0603020102020204" pitchFamily="34" charset="0"/>
              </a:rPr>
              <a:t>of older Canadians provided care at least once a week to a person living with an age-related problem (CMWF average 20%).</a:t>
            </a:r>
          </a:p>
        </p:txBody>
      </p:sp>
      <p:sp>
        <p:nvSpPr>
          <p:cNvPr id="15" name="Rectangle 14"/>
          <p:cNvSpPr/>
          <p:nvPr/>
        </p:nvSpPr>
        <p:spPr>
          <a:xfrm>
            <a:off x="559590" y="1554177"/>
            <a:ext cx="1556837" cy="938719"/>
          </a:xfrm>
          <a:prstGeom prst="rect">
            <a:avLst/>
          </a:prstGeom>
        </p:spPr>
        <p:txBody>
          <a:bodyPr wrap="none">
            <a:spAutoFit/>
          </a:bodyPr>
          <a:lstStyle/>
          <a:p>
            <a:pPr lvl="0" algn="ctr"/>
            <a:r>
              <a:rPr lang="en-CA" sz="5500" b="1" dirty="0" smtClean="0">
                <a:solidFill>
                  <a:srgbClr val="D78235"/>
                </a:solidFill>
                <a:latin typeface="Franklin Gothic Medium" panose="020B0603020102020204" pitchFamily="34" charset="0"/>
              </a:rPr>
              <a:t>19%</a:t>
            </a:r>
            <a:endParaRPr lang="en-CA" sz="5500" b="1" dirty="0">
              <a:solidFill>
                <a:srgbClr val="D78235"/>
              </a:solidFill>
              <a:latin typeface="Franklin Gothic Medium" panose="020B0603020102020204" pitchFamily="34" charset="0"/>
            </a:endParaRPr>
          </a:p>
        </p:txBody>
      </p:sp>
      <p:grpSp>
        <p:nvGrpSpPr>
          <p:cNvPr id="5" name="Group 4"/>
          <p:cNvGrpSpPr/>
          <p:nvPr/>
        </p:nvGrpSpPr>
        <p:grpSpPr>
          <a:xfrm>
            <a:off x="169918" y="3266723"/>
            <a:ext cx="4906138" cy="3042597"/>
            <a:chOff x="-262130" y="3284984"/>
            <a:chExt cx="4906138" cy="3042597"/>
          </a:xfrm>
        </p:grpSpPr>
        <p:graphicFrame>
          <p:nvGraphicFramePr>
            <p:cNvPr id="4" name="Chart 3"/>
            <p:cNvGraphicFramePr/>
            <p:nvPr>
              <p:extLst>
                <p:ext uri="{D42A27DB-BD31-4B8C-83A1-F6EECF244321}">
                  <p14:modId xmlns:p14="http://schemas.microsoft.com/office/powerpoint/2010/main" val="1458361742"/>
                </p:ext>
              </p:extLst>
            </p:nvPr>
          </p:nvGraphicFramePr>
          <p:xfrm>
            <a:off x="205101" y="3284984"/>
            <a:ext cx="4438907" cy="3042597"/>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262130" y="3544338"/>
              <a:ext cx="1737786" cy="2328843"/>
            </a:xfrm>
            <a:prstGeom prst="rect">
              <a:avLst/>
            </a:prstGeom>
            <a:solidFill>
              <a:schemeClr val="bg1"/>
            </a:solidFill>
          </p:spPr>
          <p:txBody>
            <a:bodyPr wrap="square" lIns="45720" rIns="45720" rtlCol="0">
              <a:spAutoFit/>
            </a:bodyPr>
            <a:lstStyle/>
            <a:p>
              <a:pPr algn="r"/>
              <a:endParaRPr lang="en-US" sz="1200" dirty="0" smtClean="0">
                <a:latin typeface="Arial Narrow" panose="020B0606020202030204" pitchFamily="34" charset="0"/>
              </a:endParaRPr>
            </a:p>
            <a:p>
              <a:pPr algn="r"/>
              <a:r>
                <a:rPr lang="en-US" sz="1200" dirty="0" smtClean="0">
                  <a:latin typeface="Arial Narrow" panose="020B0606020202030204" pitchFamily="34" charset="0"/>
                </a:rPr>
                <a:t>Family </a:t>
              </a:r>
              <a:r>
                <a:rPr lang="en-US" sz="1200" dirty="0">
                  <a:latin typeface="Arial Narrow" panose="020B0606020202030204" pitchFamily="34" charset="0"/>
                </a:rPr>
                <a:t>member </a:t>
              </a:r>
              <a:endParaRPr lang="en-US" sz="1200" dirty="0" smtClean="0">
                <a:latin typeface="Arial Narrow" panose="020B0606020202030204" pitchFamily="34" charset="0"/>
              </a:endParaRPr>
            </a:p>
            <a:p>
              <a:pPr algn="r"/>
              <a:endParaRPr lang="en-US" sz="1200" dirty="0">
                <a:latin typeface="Arial Narrow" panose="020B0606020202030204" pitchFamily="34" charset="0"/>
              </a:endParaRPr>
            </a:p>
            <a:p>
              <a:pPr algn="r"/>
              <a:endParaRPr lang="en-US" sz="1200" dirty="0" smtClean="0">
                <a:latin typeface="Arial Narrow" panose="020B0606020202030204" pitchFamily="34" charset="0"/>
              </a:endParaRPr>
            </a:p>
            <a:p>
              <a:pPr algn="r"/>
              <a:endParaRPr lang="en-US" sz="1200" dirty="0" smtClean="0">
                <a:latin typeface="Arial Narrow" panose="020B0606020202030204" pitchFamily="34" charset="0"/>
              </a:endParaRPr>
            </a:p>
            <a:p>
              <a:pPr algn="r">
                <a:spcBef>
                  <a:spcPts val="800"/>
                </a:spcBef>
              </a:pPr>
              <a:r>
                <a:rPr lang="en-US" sz="1200" dirty="0" smtClean="0">
                  <a:latin typeface="Arial Narrow" panose="020B0606020202030204" pitchFamily="34" charset="0"/>
                </a:rPr>
                <a:t>Someone else</a:t>
              </a:r>
              <a:br>
                <a:rPr lang="en-US" sz="1200" dirty="0" smtClean="0">
                  <a:latin typeface="Arial Narrow" panose="020B0606020202030204" pitchFamily="34" charset="0"/>
                </a:rPr>
              </a:br>
              <a:r>
                <a:rPr lang="en-US" sz="1200" dirty="0" smtClean="0">
                  <a:latin typeface="Arial Narrow" panose="020B0606020202030204" pitchFamily="34" charset="0"/>
                </a:rPr>
                <a:t>(not </a:t>
              </a:r>
              <a:r>
                <a:rPr lang="en-US" sz="1200" dirty="0">
                  <a:latin typeface="Arial Narrow" panose="020B0606020202030204" pitchFamily="34" charset="0"/>
                </a:rPr>
                <a:t>family member</a:t>
              </a:r>
              <a:r>
                <a:rPr lang="en-US" sz="1200" dirty="0" smtClean="0">
                  <a:latin typeface="Arial Narrow" panose="020B0606020202030204" pitchFamily="34" charset="0"/>
                </a:rPr>
                <a:t>)</a:t>
              </a:r>
            </a:p>
            <a:p>
              <a:pPr algn="r"/>
              <a:endParaRPr lang="en-US" sz="1200" dirty="0">
                <a:latin typeface="Arial Narrow" panose="020B0606020202030204" pitchFamily="34" charset="0"/>
              </a:endParaRPr>
            </a:p>
            <a:p>
              <a:pPr algn="r"/>
              <a:endParaRPr lang="en-US" sz="1200" dirty="0" smtClean="0">
                <a:latin typeface="Arial Narrow" panose="020B0606020202030204" pitchFamily="34" charset="0"/>
              </a:endParaRPr>
            </a:p>
            <a:p>
              <a:pPr algn="r"/>
              <a:endParaRPr lang="en-US" sz="1200" dirty="0" smtClean="0">
                <a:latin typeface="Arial Narrow" panose="020B0606020202030204" pitchFamily="34" charset="0"/>
              </a:endParaRPr>
            </a:p>
            <a:p>
              <a:pPr algn="r">
                <a:spcBef>
                  <a:spcPts val="600"/>
                </a:spcBef>
              </a:pPr>
              <a:r>
                <a:rPr lang="en-US" sz="1200" dirty="0" smtClean="0">
                  <a:latin typeface="Arial Narrow" panose="020B0606020202030204" pitchFamily="34" charset="0"/>
                </a:rPr>
                <a:t>Both</a:t>
              </a:r>
              <a:endParaRPr lang="en-CA" sz="1200" dirty="0">
                <a:latin typeface="Arial Narrow" panose="020B0606020202030204" pitchFamily="34" charset="0"/>
              </a:endParaRPr>
            </a:p>
          </p:txBody>
        </p:sp>
      </p:grpSp>
      <p:graphicFrame>
        <p:nvGraphicFramePr>
          <p:cNvPr id="18" name="Chart 17"/>
          <p:cNvGraphicFramePr/>
          <p:nvPr>
            <p:extLst>
              <p:ext uri="{D42A27DB-BD31-4B8C-83A1-F6EECF244321}">
                <p14:modId xmlns:p14="http://schemas.microsoft.com/office/powerpoint/2010/main" val="3074898546"/>
              </p:ext>
            </p:extLst>
          </p:nvPr>
        </p:nvGraphicFramePr>
        <p:xfrm>
          <a:off x="4860032" y="3429000"/>
          <a:ext cx="421196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12"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30</a:t>
            </a:fld>
            <a:endParaRPr lang="en-US" sz="1200" dirty="0"/>
          </a:p>
        </p:txBody>
      </p:sp>
    </p:spTree>
    <p:extLst>
      <p:ext uri="{BB962C8B-B14F-4D97-AF65-F5344CB8AC3E}">
        <p14:creationId xmlns:p14="http://schemas.microsoft.com/office/powerpoint/2010/main" val="413274627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683568" y="1574629"/>
            <a:ext cx="3996878" cy="4374651"/>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Rectangle 25"/>
          <p:cNvSpPr/>
          <p:nvPr/>
        </p:nvSpPr>
        <p:spPr>
          <a:xfrm>
            <a:off x="4734696" y="1574629"/>
            <a:ext cx="4085776" cy="4374651"/>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noAutofit/>
          </a:bodyPr>
          <a:lstStyle/>
          <a:p>
            <a:r>
              <a:rPr lang="en-CA" sz="2600" dirty="0" smtClean="0">
                <a:solidFill>
                  <a:srgbClr val="307D84"/>
                </a:solidFill>
              </a:rPr>
              <a:t>Informal caregivers in Canada don’t always </a:t>
            </a:r>
            <a:br>
              <a:rPr lang="en-CA" sz="2600" dirty="0" smtClean="0">
                <a:solidFill>
                  <a:srgbClr val="307D84"/>
                </a:solidFill>
              </a:rPr>
            </a:br>
            <a:r>
              <a:rPr lang="en-CA" sz="2600" dirty="0" smtClean="0">
                <a:solidFill>
                  <a:srgbClr val="307D84"/>
                </a:solidFill>
              </a:rPr>
              <a:t>get the support they need</a:t>
            </a:r>
            <a:endParaRPr lang="en-CA" sz="2600" dirty="0">
              <a:solidFill>
                <a:srgbClr val="307D84"/>
              </a:solidFill>
            </a:endParaRPr>
          </a:p>
        </p:txBody>
      </p:sp>
      <p:sp>
        <p:nvSpPr>
          <p:cNvPr id="16" name="TextBox 15"/>
          <p:cNvSpPr txBox="1"/>
          <p:nvPr/>
        </p:nvSpPr>
        <p:spPr>
          <a:xfrm>
            <a:off x="683568" y="2060848"/>
            <a:ext cx="3528392" cy="738664"/>
          </a:xfrm>
          <a:prstGeom prst="rect">
            <a:avLst/>
          </a:prstGeom>
          <a:noFill/>
        </p:spPr>
        <p:txBody>
          <a:bodyPr wrap="square" rtlCol="0">
            <a:spAutoFit/>
          </a:bodyPr>
          <a:lstStyle/>
          <a:p>
            <a:pPr algn="ctr"/>
            <a:r>
              <a:rPr lang="en-CA" sz="1400" b="1" dirty="0" smtClean="0">
                <a:solidFill>
                  <a:srgbClr val="307D84"/>
                </a:solidFill>
              </a:rPr>
              <a:t>Proportion of caregivers who needed help to provide care in the past year but did not receive it</a:t>
            </a:r>
            <a:endParaRPr lang="en-CA" sz="1400" b="1" dirty="0">
              <a:solidFill>
                <a:srgbClr val="307D84"/>
              </a:solidFill>
            </a:endParaRPr>
          </a:p>
        </p:txBody>
      </p:sp>
      <p:pic>
        <p:nvPicPr>
          <p:cNvPr id="30" name="Picture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2204864"/>
            <a:ext cx="295657" cy="326137"/>
          </a:xfrm>
          <a:prstGeom prst="rect">
            <a:avLst/>
          </a:prstGeom>
        </p:spPr>
      </p:pic>
      <p:pic>
        <p:nvPicPr>
          <p:cNvPr id="31" name="Picture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11960" y="2204864"/>
            <a:ext cx="295657" cy="326137"/>
          </a:xfrm>
          <a:prstGeom prst="rect">
            <a:avLst/>
          </a:prstGeom>
        </p:spPr>
      </p:pic>
      <p:grpSp>
        <p:nvGrpSpPr>
          <p:cNvPr id="4" name="Group 3"/>
          <p:cNvGrpSpPr/>
          <p:nvPr/>
        </p:nvGrpSpPr>
        <p:grpSpPr>
          <a:xfrm>
            <a:off x="1292483" y="3068960"/>
            <a:ext cx="2779048" cy="2442134"/>
            <a:chOff x="1292483" y="3140968"/>
            <a:chExt cx="2779048" cy="2442134"/>
          </a:xfrm>
        </p:grpSpPr>
        <p:graphicFrame>
          <p:nvGraphicFramePr>
            <p:cNvPr id="14" name="Chart 13"/>
            <p:cNvGraphicFramePr/>
            <p:nvPr>
              <p:extLst>
                <p:ext uri="{D42A27DB-BD31-4B8C-83A1-F6EECF244321}">
                  <p14:modId xmlns:p14="http://schemas.microsoft.com/office/powerpoint/2010/main" val="2278042778"/>
                </p:ext>
              </p:extLst>
            </p:nvPr>
          </p:nvGraphicFramePr>
          <p:xfrm>
            <a:off x="1292483" y="3140968"/>
            <a:ext cx="2779048" cy="2442134"/>
          </p:xfrm>
          <a:graphic>
            <a:graphicData uri="http://schemas.openxmlformats.org/drawingml/2006/chart">
              <c:chart xmlns:c="http://schemas.openxmlformats.org/drawingml/2006/chart" xmlns:r="http://schemas.openxmlformats.org/officeDocument/2006/relationships" r:id="rId4"/>
            </a:graphicData>
          </a:graphic>
        </p:graphicFrame>
        <p:sp>
          <p:nvSpPr>
            <p:cNvPr id="32" name="Rectangle 31"/>
            <p:cNvSpPr/>
            <p:nvPr/>
          </p:nvSpPr>
          <p:spPr>
            <a:xfrm>
              <a:off x="2678953" y="3573016"/>
              <a:ext cx="933269" cy="553998"/>
            </a:xfrm>
            <a:prstGeom prst="rect">
              <a:avLst/>
            </a:prstGeom>
          </p:spPr>
          <p:txBody>
            <a:bodyPr wrap="none">
              <a:spAutoFit/>
            </a:bodyPr>
            <a:lstStyle/>
            <a:p>
              <a:pPr lvl="0" algn="ctr"/>
              <a:r>
                <a:rPr lang="en-CA" sz="3000" b="1" dirty="0" smtClean="0">
                  <a:latin typeface="Franklin Gothic Medium" panose="020B0603020102020204" pitchFamily="34" charset="0"/>
                </a:rPr>
                <a:t>23%</a:t>
              </a:r>
              <a:endParaRPr lang="en-CA" sz="3000" b="1" dirty="0">
                <a:latin typeface="Franklin Gothic Medium" panose="020B0603020102020204" pitchFamily="34" charset="0"/>
              </a:endParaRPr>
            </a:p>
          </p:txBody>
        </p:sp>
      </p:grpSp>
      <p:graphicFrame>
        <p:nvGraphicFramePr>
          <p:cNvPr id="18" name="Chart 17"/>
          <p:cNvGraphicFramePr/>
          <p:nvPr>
            <p:extLst>
              <p:ext uri="{D42A27DB-BD31-4B8C-83A1-F6EECF244321}">
                <p14:modId xmlns:p14="http://schemas.microsoft.com/office/powerpoint/2010/main" val="2598447087"/>
              </p:ext>
            </p:extLst>
          </p:nvPr>
        </p:nvGraphicFramePr>
        <p:xfrm>
          <a:off x="4788024" y="2367932"/>
          <a:ext cx="3943550" cy="3484333"/>
        </p:xfrm>
        <a:graphic>
          <a:graphicData uri="http://schemas.openxmlformats.org/drawingml/2006/chart">
            <c:chart xmlns:c="http://schemas.openxmlformats.org/drawingml/2006/chart" xmlns:r="http://schemas.openxmlformats.org/officeDocument/2006/relationships" r:id="rId5"/>
          </a:graphicData>
        </a:graphic>
      </p:graphicFrame>
      <p:sp>
        <p:nvSpPr>
          <p:cNvPr id="3" name="TextBox 2"/>
          <p:cNvSpPr txBox="1"/>
          <p:nvPr/>
        </p:nvSpPr>
        <p:spPr>
          <a:xfrm>
            <a:off x="4751860" y="1700808"/>
            <a:ext cx="1819061" cy="4039567"/>
          </a:xfrm>
          <a:prstGeom prst="rect">
            <a:avLst/>
          </a:prstGeom>
          <a:gradFill flip="none" rotWithShape="1">
            <a:gsLst>
              <a:gs pos="43000">
                <a:srgbClr val="F4F5F5"/>
              </a:gs>
              <a:gs pos="0">
                <a:srgbClr val="E6E7E8"/>
              </a:gs>
              <a:gs pos="0">
                <a:srgbClr val="E6E7E8"/>
              </a:gs>
              <a:gs pos="100000">
                <a:schemeClr val="bg1"/>
              </a:gs>
            </a:gsLst>
            <a:lin ang="16200000" scaled="1"/>
            <a:tileRect/>
          </a:gradFill>
        </p:spPr>
        <p:txBody>
          <a:bodyPr wrap="square" lIns="45720" rIns="45720" rtlCol="0">
            <a:spAutoFit/>
          </a:bodyPr>
          <a:lstStyle/>
          <a:p>
            <a:pPr algn="r"/>
            <a:endParaRPr lang="en-CA" sz="1200" dirty="0" smtClean="0">
              <a:latin typeface="Arial Narrow" panose="020B0606020202030204" pitchFamily="34" charset="0"/>
            </a:endParaRPr>
          </a:p>
          <a:p>
            <a:pPr algn="r"/>
            <a:endParaRPr lang="en-CA" sz="1200" dirty="0">
              <a:latin typeface="Arial Narrow" panose="020B0606020202030204" pitchFamily="34" charset="0"/>
            </a:endParaRPr>
          </a:p>
          <a:p>
            <a:pPr algn="r"/>
            <a:endParaRPr lang="en-CA" sz="1200" dirty="0" smtClean="0">
              <a:latin typeface="Arial Narrow" panose="020B0606020202030204" pitchFamily="34" charset="0"/>
            </a:endParaRPr>
          </a:p>
          <a:p>
            <a:pPr algn="r"/>
            <a:endParaRPr lang="en-CA" sz="1200" dirty="0" smtClean="0">
              <a:latin typeface="Arial Narrow" panose="020B0606020202030204" pitchFamily="34" charset="0"/>
            </a:endParaRPr>
          </a:p>
          <a:p>
            <a:pPr algn="r"/>
            <a:endParaRPr lang="en-CA" sz="1200" dirty="0">
              <a:latin typeface="Arial Narrow" panose="020B0606020202030204" pitchFamily="34" charset="0"/>
            </a:endParaRPr>
          </a:p>
          <a:p>
            <a:pPr algn="r"/>
            <a:endParaRPr lang="en-CA" sz="1200" dirty="0" smtClean="0">
              <a:latin typeface="Arial Narrow" panose="020B0606020202030204" pitchFamily="34" charset="0"/>
            </a:endParaRPr>
          </a:p>
          <a:p>
            <a:pPr algn="r"/>
            <a:endParaRPr lang="en-CA" sz="1200" dirty="0">
              <a:latin typeface="Arial Narrow" panose="020B0606020202030204" pitchFamily="34" charset="0"/>
            </a:endParaRPr>
          </a:p>
          <a:p>
            <a:pPr algn="r">
              <a:spcBef>
                <a:spcPts val="700"/>
              </a:spcBef>
            </a:pPr>
            <a:r>
              <a:rPr lang="en-CA" sz="1200" dirty="0" smtClean="0">
                <a:latin typeface="Arial Narrow" panose="020B0606020202030204" pitchFamily="34" charset="0"/>
              </a:rPr>
              <a:t>Services were not </a:t>
            </a:r>
            <a:br>
              <a:rPr lang="en-CA" sz="1200" dirty="0" smtClean="0">
                <a:latin typeface="Arial Narrow" panose="020B0606020202030204" pitchFamily="34" charset="0"/>
              </a:rPr>
            </a:br>
            <a:r>
              <a:rPr lang="en-CA" sz="1200" dirty="0" smtClean="0">
                <a:latin typeface="Arial Narrow" panose="020B0606020202030204" pitchFamily="34" charset="0"/>
              </a:rPr>
              <a:t>available in the area</a:t>
            </a:r>
          </a:p>
          <a:p>
            <a:pPr algn="r"/>
            <a:endParaRPr lang="en-CA" sz="1200" dirty="0">
              <a:latin typeface="Arial Narrow" panose="020B0606020202030204" pitchFamily="34" charset="0"/>
            </a:endParaRPr>
          </a:p>
          <a:p>
            <a:pPr algn="r">
              <a:spcBef>
                <a:spcPts val="1500"/>
              </a:spcBef>
            </a:pPr>
            <a:r>
              <a:rPr lang="en-CA" sz="1200" dirty="0">
                <a:latin typeface="Arial Narrow" panose="020B0606020202030204" pitchFamily="34" charset="0"/>
              </a:rPr>
              <a:t>Did not know where to go</a:t>
            </a:r>
          </a:p>
          <a:p>
            <a:pPr algn="r"/>
            <a:endParaRPr lang="en-CA" sz="1200" dirty="0" smtClean="0">
              <a:latin typeface="Arial Narrow" panose="020B0606020202030204" pitchFamily="34" charset="0"/>
            </a:endParaRPr>
          </a:p>
          <a:p>
            <a:pPr algn="r"/>
            <a:endParaRPr lang="en-CA" sz="1200" dirty="0" smtClean="0">
              <a:latin typeface="Arial Narrow" panose="020B0606020202030204" pitchFamily="34" charset="0"/>
            </a:endParaRPr>
          </a:p>
          <a:p>
            <a:pPr algn="r">
              <a:spcBef>
                <a:spcPts val="1200"/>
              </a:spcBef>
            </a:pPr>
            <a:r>
              <a:rPr lang="en-CA" sz="1200" dirty="0">
                <a:latin typeface="Arial Narrow" panose="020B0606020202030204" pitchFamily="34" charset="0"/>
              </a:rPr>
              <a:t>Cost was too expensive</a:t>
            </a:r>
          </a:p>
          <a:p>
            <a:pPr algn="r">
              <a:spcBef>
                <a:spcPts val="700"/>
              </a:spcBef>
              <a:spcAft>
                <a:spcPts val="800"/>
              </a:spcAft>
            </a:pPr>
            <a:endParaRPr lang="en-CA" sz="1200" dirty="0" smtClean="0">
              <a:latin typeface="Arial Narrow" panose="020B0606020202030204" pitchFamily="34" charset="0"/>
            </a:endParaRPr>
          </a:p>
          <a:p>
            <a:pPr algn="r">
              <a:spcBef>
                <a:spcPts val="900"/>
              </a:spcBef>
              <a:spcAft>
                <a:spcPts val="500"/>
              </a:spcAft>
            </a:pPr>
            <a:r>
              <a:rPr lang="en-CA" sz="1200" dirty="0" smtClean="0">
                <a:latin typeface="Arial Narrow" panose="020B0606020202030204" pitchFamily="34" charset="0"/>
              </a:rPr>
              <a:t>Waiting </a:t>
            </a:r>
            <a:r>
              <a:rPr lang="en-CA" sz="1200" dirty="0">
                <a:latin typeface="Arial Narrow" panose="020B0606020202030204" pitchFamily="34" charset="0"/>
              </a:rPr>
              <a:t>times were too long</a:t>
            </a:r>
          </a:p>
          <a:p>
            <a:pPr algn="r"/>
            <a:endParaRPr lang="en-CA" sz="1200" dirty="0">
              <a:latin typeface="Arial Narrow" panose="020B0606020202030204" pitchFamily="34" charset="0"/>
            </a:endParaRPr>
          </a:p>
        </p:txBody>
      </p:sp>
      <p:sp>
        <p:nvSpPr>
          <p:cNvPr id="13" name="TextBox 12"/>
          <p:cNvSpPr txBox="1"/>
          <p:nvPr/>
        </p:nvSpPr>
        <p:spPr>
          <a:xfrm>
            <a:off x="4734696" y="2060848"/>
            <a:ext cx="3437704" cy="523220"/>
          </a:xfrm>
          <a:prstGeom prst="rect">
            <a:avLst/>
          </a:prstGeom>
          <a:noFill/>
        </p:spPr>
        <p:txBody>
          <a:bodyPr wrap="square" rtlCol="0">
            <a:spAutoFit/>
          </a:bodyPr>
          <a:lstStyle/>
          <a:p>
            <a:pPr algn="ctr"/>
            <a:r>
              <a:rPr lang="en-CA" sz="1400" b="1" dirty="0" smtClean="0">
                <a:solidFill>
                  <a:srgbClr val="307D84"/>
                </a:solidFill>
              </a:rPr>
              <a:t>Reasons for not receiving the help needed to provide care</a:t>
            </a:r>
            <a:endParaRPr lang="en-CA" sz="1400" b="1" dirty="0">
              <a:solidFill>
                <a:srgbClr val="307D84"/>
              </a:solidFill>
            </a:endParaRPr>
          </a:p>
        </p:txBody>
      </p:sp>
      <p:cxnSp>
        <p:nvCxnSpPr>
          <p:cNvPr id="15" name="Straight Connector 14"/>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17"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31</a:t>
            </a:fld>
            <a:endParaRPr lang="en-US" sz="1200" dirty="0"/>
          </a:p>
        </p:txBody>
      </p:sp>
    </p:spTree>
    <p:extLst>
      <p:ext uri="{BB962C8B-B14F-4D97-AF65-F5344CB8AC3E}">
        <p14:creationId xmlns:p14="http://schemas.microsoft.com/office/powerpoint/2010/main" val="24345979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9"/>
          <p:cNvSpPr/>
          <p:nvPr/>
        </p:nvSpPr>
        <p:spPr>
          <a:xfrm>
            <a:off x="0" y="1574629"/>
            <a:ext cx="8820472" cy="906958"/>
          </a:xfrm>
          <a:prstGeom prst="round1Rect">
            <a:avLst/>
          </a:prstGeom>
          <a:gradFill flip="none" rotWithShape="1">
            <a:gsLst>
              <a:gs pos="80000">
                <a:srgbClr val="E6E7E8"/>
              </a:gs>
              <a:gs pos="0">
                <a:srgbClr val="E6E7E8"/>
              </a:gs>
              <a:gs pos="100000">
                <a:schemeClr val="bg1"/>
              </a:gs>
            </a:gsLst>
            <a:lin ang="10800000" scaled="1"/>
            <a:tileRect/>
          </a:gradFill>
          <a:ln>
            <a:noFill/>
          </a:ln>
          <a:effectLst/>
        </p:spPr>
        <p:style>
          <a:lnRef idx="1">
            <a:schemeClr val="accent2"/>
          </a:lnRef>
          <a:fillRef idx="3">
            <a:schemeClr val="accent2"/>
          </a:fillRef>
          <a:effectRef idx="2">
            <a:schemeClr val="accent2"/>
          </a:effectRef>
          <a:fontRef idx="minor">
            <a:schemeClr val="lt1"/>
          </a:fontRef>
        </p:style>
        <p:txBody>
          <a:bodyPr rtlCol="0" anchor="t"/>
          <a:lstStyle/>
          <a:p>
            <a:pPr algn="ctr"/>
            <a:endParaRPr lang="en-CA" sz="5400" b="1" dirty="0" smtClean="0">
              <a:solidFill>
                <a:srgbClr val="FFFFFF"/>
              </a:solidFill>
            </a:endParaRPr>
          </a:p>
        </p:txBody>
      </p:sp>
      <p:sp>
        <p:nvSpPr>
          <p:cNvPr id="18" name="Rectangle 17"/>
          <p:cNvSpPr/>
          <p:nvPr/>
        </p:nvSpPr>
        <p:spPr>
          <a:xfrm>
            <a:off x="2051720" y="1737360"/>
            <a:ext cx="6768752" cy="600164"/>
          </a:xfrm>
          <a:prstGeom prst="rect">
            <a:avLst/>
          </a:prstGeom>
        </p:spPr>
        <p:txBody>
          <a:bodyPr wrap="square">
            <a:spAutoFit/>
          </a:bodyPr>
          <a:lstStyle/>
          <a:p>
            <a:pPr lvl="0"/>
            <a:r>
              <a:rPr lang="en-US" sz="1650" b="1" dirty="0">
                <a:solidFill>
                  <a:srgbClr val="037872"/>
                </a:solidFill>
                <a:latin typeface="Franklin Gothic Medium" panose="020B0603020102020204" pitchFamily="34" charset="0"/>
              </a:rPr>
              <a:t>experienced distress, anger or depression while </a:t>
            </a:r>
            <a:r>
              <a:rPr lang="en-US" sz="1650" b="1" dirty="0" smtClean="0">
                <a:solidFill>
                  <a:srgbClr val="037872"/>
                </a:solidFill>
                <a:latin typeface="Franklin Gothic Medium" panose="020B0603020102020204" pitchFamily="34" charset="0"/>
              </a:rPr>
              <a:t>providing care </a:t>
            </a:r>
            <a:br>
              <a:rPr lang="en-US" sz="1650" b="1" dirty="0" smtClean="0">
                <a:solidFill>
                  <a:srgbClr val="037872"/>
                </a:solidFill>
                <a:latin typeface="Franklin Gothic Medium" panose="020B0603020102020204" pitchFamily="34" charset="0"/>
              </a:rPr>
            </a:br>
            <a:r>
              <a:rPr lang="en-US" sz="1650" b="1" dirty="0" smtClean="0">
                <a:solidFill>
                  <a:srgbClr val="037872"/>
                </a:solidFill>
                <a:latin typeface="Franklin Gothic Medium" panose="020B0603020102020204" pitchFamily="34" charset="0"/>
              </a:rPr>
              <a:t>or </a:t>
            </a:r>
            <a:r>
              <a:rPr lang="en-US" sz="1650" b="1" dirty="0">
                <a:solidFill>
                  <a:srgbClr val="037872"/>
                </a:solidFill>
                <a:latin typeface="Franklin Gothic Medium" panose="020B0603020102020204" pitchFamily="34" charset="0"/>
              </a:rPr>
              <a:t>assistance for a family member or friend.</a:t>
            </a:r>
          </a:p>
        </p:txBody>
      </p:sp>
      <p:sp>
        <p:nvSpPr>
          <p:cNvPr id="19" name="Rectangle 18"/>
          <p:cNvSpPr/>
          <p:nvPr/>
        </p:nvSpPr>
        <p:spPr>
          <a:xfrm>
            <a:off x="559590" y="1554177"/>
            <a:ext cx="1556837" cy="938719"/>
          </a:xfrm>
          <a:prstGeom prst="rect">
            <a:avLst/>
          </a:prstGeom>
        </p:spPr>
        <p:txBody>
          <a:bodyPr wrap="none">
            <a:spAutoFit/>
          </a:bodyPr>
          <a:lstStyle/>
          <a:p>
            <a:pPr lvl="0" algn="ctr"/>
            <a:r>
              <a:rPr lang="en-CA" sz="5500" b="1" dirty="0" smtClean="0">
                <a:solidFill>
                  <a:srgbClr val="D78235"/>
                </a:solidFill>
                <a:latin typeface="Franklin Gothic Medium" panose="020B0603020102020204" pitchFamily="34" charset="0"/>
              </a:rPr>
              <a:t>34%</a:t>
            </a:r>
            <a:endParaRPr lang="en-CA" sz="5500" b="1" dirty="0">
              <a:solidFill>
                <a:srgbClr val="D78235"/>
              </a:solidFill>
              <a:latin typeface="Franklin Gothic Medium" panose="020B0603020102020204" pitchFamily="34" charset="0"/>
            </a:endParaRPr>
          </a:p>
        </p:txBody>
      </p:sp>
      <p:sp>
        <p:nvSpPr>
          <p:cNvPr id="2" name="Title 1"/>
          <p:cNvSpPr>
            <a:spLocks noGrp="1"/>
          </p:cNvSpPr>
          <p:nvPr>
            <p:ph type="title"/>
          </p:nvPr>
        </p:nvSpPr>
        <p:spPr>
          <a:xfrm>
            <a:off x="594360" y="530352"/>
            <a:ext cx="7831548" cy="912089"/>
          </a:xfrm>
        </p:spPr>
        <p:txBody>
          <a:bodyPr>
            <a:noAutofit/>
          </a:bodyPr>
          <a:lstStyle/>
          <a:p>
            <a:r>
              <a:rPr lang="en-CA" sz="2600" dirty="0" smtClean="0">
                <a:solidFill>
                  <a:srgbClr val="307D84"/>
                </a:solidFill>
              </a:rPr>
              <a:t>Distress is common among Canadian caregivers</a:t>
            </a:r>
            <a:endParaRPr lang="en-CA" sz="2600" dirty="0">
              <a:solidFill>
                <a:srgbClr val="307D84"/>
              </a:solidFill>
            </a:endParaRPr>
          </a:p>
        </p:txBody>
      </p:sp>
      <p:sp>
        <p:nvSpPr>
          <p:cNvPr id="3" name="Content Placeholder 2"/>
          <p:cNvSpPr>
            <a:spLocks noGrp="1"/>
          </p:cNvSpPr>
          <p:nvPr>
            <p:ph sz="quarter" idx="11"/>
          </p:nvPr>
        </p:nvSpPr>
        <p:spPr>
          <a:xfrm>
            <a:off x="4283968" y="3530982"/>
            <a:ext cx="4540524" cy="3042069"/>
          </a:xfrm>
        </p:spPr>
        <p:txBody>
          <a:bodyPr>
            <a:normAutofit/>
          </a:bodyPr>
          <a:lstStyle/>
          <a:p>
            <a:pPr marL="0" indent="0">
              <a:buNone/>
            </a:pPr>
            <a:endParaRPr lang="en-CA" sz="1800" dirty="0" smtClean="0"/>
          </a:p>
          <a:p>
            <a:pPr marL="0" indent="0">
              <a:buNone/>
            </a:pPr>
            <a:endParaRPr lang="en-CA" sz="1800" dirty="0"/>
          </a:p>
          <a:p>
            <a:pPr marL="0" indent="0">
              <a:buNone/>
            </a:pPr>
            <a:endParaRPr lang="en-CA" sz="1800" dirty="0"/>
          </a:p>
        </p:txBody>
      </p:sp>
      <p:sp>
        <p:nvSpPr>
          <p:cNvPr id="4" name="TextBox 3"/>
          <p:cNvSpPr txBox="1"/>
          <p:nvPr/>
        </p:nvSpPr>
        <p:spPr>
          <a:xfrm>
            <a:off x="684212" y="2636912"/>
            <a:ext cx="3887788" cy="738664"/>
          </a:xfrm>
          <a:prstGeom prst="rect">
            <a:avLst/>
          </a:prstGeom>
          <a:noFill/>
        </p:spPr>
        <p:txBody>
          <a:bodyPr wrap="square" rtlCol="0">
            <a:spAutoFit/>
          </a:bodyPr>
          <a:lstStyle/>
          <a:p>
            <a:pPr algn="ctr"/>
            <a:r>
              <a:rPr lang="en-CA" sz="1400" b="1" dirty="0" smtClean="0">
                <a:solidFill>
                  <a:srgbClr val="307D84"/>
                </a:solidFill>
              </a:rPr>
              <a:t>Proportion of caregivers who experienced distress, anger or depression, </a:t>
            </a:r>
            <a:br>
              <a:rPr lang="en-CA" sz="1400" b="1" dirty="0" smtClean="0">
                <a:solidFill>
                  <a:srgbClr val="307D84"/>
                </a:solidFill>
              </a:rPr>
            </a:br>
            <a:r>
              <a:rPr lang="en-CA" sz="1400" b="1" dirty="0" smtClean="0">
                <a:solidFill>
                  <a:srgbClr val="307D84"/>
                </a:solidFill>
              </a:rPr>
              <a:t>by hours of care provision</a:t>
            </a:r>
            <a:endParaRPr lang="en-CA" sz="1400" b="1" dirty="0">
              <a:solidFill>
                <a:srgbClr val="307D84"/>
              </a:solidFill>
            </a:endParaRPr>
          </a:p>
        </p:txBody>
      </p:sp>
      <p:sp>
        <p:nvSpPr>
          <p:cNvPr id="14" name="Rectangle 13"/>
          <p:cNvSpPr/>
          <p:nvPr/>
        </p:nvSpPr>
        <p:spPr>
          <a:xfrm>
            <a:off x="5724129" y="5169386"/>
            <a:ext cx="3219802" cy="707886"/>
          </a:xfrm>
          <a:prstGeom prst="rect">
            <a:avLst/>
          </a:prstGeom>
        </p:spPr>
        <p:txBody>
          <a:bodyPr wrap="square">
            <a:spAutoFit/>
          </a:bodyPr>
          <a:lstStyle/>
          <a:p>
            <a:pPr lvl="0"/>
            <a:r>
              <a:rPr lang="en-CA" sz="1000" b="1" dirty="0" smtClean="0"/>
              <a:t>Source</a:t>
            </a:r>
          </a:p>
          <a:p>
            <a:pPr lvl="0"/>
            <a:r>
              <a:rPr lang="en-CA" sz="1000" dirty="0" smtClean="0"/>
              <a:t>Canadian Institute for Health Information. </a:t>
            </a:r>
            <a:r>
              <a:rPr lang="en-US" sz="1000" i="1" dirty="0" smtClean="0"/>
              <a:t>Supporting </a:t>
            </a:r>
            <a:r>
              <a:rPr lang="en-US" sz="1000" i="1" dirty="0"/>
              <a:t>Informal </a:t>
            </a:r>
            <a:r>
              <a:rPr lang="en-US" sz="1000" i="1" dirty="0" smtClean="0"/>
              <a:t>Caregivers—The </a:t>
            </a:r>
            <a:r>
              <a:rPr lang="en-US" sz="1000" i="1" dirty="0"/>
              <a:t>Heart of Home </a:t>
            </a:r>
            <a:r>
              <a:rPr lang="en-US" sz="1000" i="1" dirty="0" smtClean="0"/>
              <a:t>Care</a:t>
            </a:r>
            <a:r>
              <a:rPr lang="en-US" sz="1000" dirty="0" smtClean="0"/>
              <a:t>. Ottawa, ON: </a:t>
            </a:r>
            <a:r>
              <a:rPr lang="en-CA" sz="1000" dirty="0" smtClean="0"/>
              <a:t>CIHI; 2010.</a:t>
            </a:r>
            <a:endParaRPr lang="en-CA" sz="1000" dirty="0"/>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72400" y="1916832"/>
            <a:ext cx="295657" cy="326137"/>
          </a:xfrm>
          <a:prstGeom prst="rect">
            <a:avLst/>
          </a:prstGeom>
        </p:spPr>
      </p:pic>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2367" y="2852936"/>
            <a:ext cx="295657" cy="326137"/>
          </a:xfrm>
          <a:prstGeom prst="rect">
            <a:avLst/>
          </a:prstGeom>
        </p:spPr>
      </p:pic>
      <p:sp>
        <p:nvSpPr>
          <p:cNvPr id="22" name="Rectangle 21"/>
          <p:cNvSpPr/>
          <p:nvPr/>
        </p:nvSpPr>
        <p:spPr>
          <a:xfrm>
            <a:off x="5724129" y="2937138"/>
            <a:ext cx="3219802" cy="2339102"/>
          </a:xfrm>
          <a:prstGeom prst="rect">
            <a:avLst/>
          </a:prstGeom>
        </p:spPr>
        <p:txBody>
          <a:bodyPr wrap="square">
            <a:spAutoFit/>
          </a:bodyPr>
          <a:lstStyle/>
          <a:p>
            <a:r>
              <a:rPr lang="en-CA" sz="1400" dirty="0"/>
              <a:t>Some factors most commonly associated with caregiver distress: </a:t>
            </a:r>
          </a:p>
          <a:p>
            <a:pPr marL="285750" indent="-285750">
              <a:spcBef>
                <a:spcPts val="840"/>
              </a:spcBef>
              <a:buFont typeface="Arial" panose="020B0604020202020204" pitchFamily="34" charset="0"/>
              <a:buChar char="•"/>
            </a:pPr>
            <a:r>
              <a:rPr lang="en-CA" sz="1400" dirty="0"/>
              <a:t>Caring for someone with aggressive behaviours</a:t>
            </a:r>
          </a:p>
          <a:p>
            <a:pPr marL="285750" indent="-285750">
              <a:spcBef>
                <a:spcPts val="840"/>
              </a:spcBef>
              <a:buFont typeface="Arial" panose="020B0604020202020204" pitchFamily="34" charset="0"/>
              <a:buChar char="•"/>
            </a:pPr>
            <a:r>
              <a:rPr lang="en-CA" sz="1400" dirty="0"/>
              <a:t>Caring for someone with cognition problems (e.g., dementia)</a:t>
            </a:r>
          </a:p>
          <a:p>
            <a:pPr marL="285750" indent="-285750">
              <a:spcBef>
                <a:spcPts val="840"/>
              </a:spcBef>
              <a:buFont typeface="Arial" panose="020B0604020202020204" pitchFamily="34" charset="0"/>
              <a:buChar char="•"/>
            </a:pPr>
            <a:r>
              <a:rPr lang="en-CA" sz="1400" dirty="0"/>
              <a:t>Caring for someone for many hours a week</a:t>
            </a:r>
          </a:p>
          <a:p>
            <a:pPr marL="285750" indent="-285750">
              <a:buFont typeface="Arial" panose="020B0604020202020204" pitchFamily="34" charset="0"/>
              <a:buChar char="•"/>
            </a:pPr>
            <a:endParaRPr lang="en-CA" sz="1400" dirty="0"/>
          </a:p>
        </p:txBody>
      </p:sp>
      <p:grpSp>
        <p:nvGrpSpPr>
          <p:cNvPr id="23" name="Group 22"/>
          <p:cNvGrpSpPr/>
          <p:nvPr/>
        </p:nvGrpSpPr>
        <p:grpSpPr>
          <a:xfrm>
            <a:off x="5724129" y="2851190"/>
            <a:ext cx="3096342" cy="2272902"/>
            <a:chOff x="0" y="1574629"/>
            <a:chExt cx="8820472" cy="918267"/>
          </a:xfrm>
        </p:grpSpPr>
        <p:cxnSp>
          <p:nvCxnSpPr>
            <p:cNvPr id="24" name="Straight Connector 23"/>
            <p:cNvCxnSpPr/>
            <p:nvPr/>
          </p:nvCxnSpPr>
          <p:spPr>
            <a:xfrm>
              <a:off x="0" y="1574629"/>
              <a:ext cx="8820472"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0" y="2492896"/>
              <a:ext cx="8820472"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grpSp>
      <p:graphicFrame>
        <p:nvGraphicFramePr>
          <p:cNvPr id="16" name="Chart 15"/>
          <p:cNvGraphicFramePr/>
          <p:nvPr>
            <p:extLst>
              <p:ext uri="{D42A27DB-BD31-4B8C-83A1-F6EECF244321}">
                <p14:modId xmlns:p14="http://schemas.microsoft.com/office/powerpoint/2010/main" val="1944024781"/>
              </p:ext>
            </p:extLst>
          </p:nvPr>
        </p:nvGraphicFramePr>
        <p:xfrm>
          <a:off x="684213" y="3543399"/>
          <a:ext cx="4021461" cy="2477889"/>
        </p:xfrm>
        <a:graphic>
          <a:graphicData uri="http://schemas.openxmlformats.org/drawingml/2006/chart">
            <c:chart xmlns:c="http://schemas.openxmlformats.org/drawingml/2006/chart" xmlns:r="http://schemas.openxmlformats.org/officeDocument/2006/relationships" r:id="rId4"/>
          </a:graphicData>
        </a:graphic>
      </p:graphicFrame>
      <p:sp>
        <p:nvSpPr>
          <p:cNvPr id="21"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32</a:t>
            </a:fld>
            <a:endParaRPr lang="en-US" dirty="0"/>
          </a:p>
        </p:txBody>
      </p:sp>
    </p:spTree>
    <p:extLst>
      <p:ext uri="{BB962C8B-B14F-4D97-AF65-F5344CB8AC3E}">
        <p14:creationId xmlns:p14="http://schemas.microsoft.com/office/powerpoint/2010/main" val="24647474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2600" dirty="0" smtClean="0">
                <a:solidFill>
                  <a:srgbClr val="307D84"/>
                </a:solidFill>
              </a:rPr>
              <a:t>End-of-life care planning is common in Canada</a:t>
            </a:r>
            <a:endParaRPr lang="en-CA" sz="2600" dirty="0">
              <a:solidFill>
                <a:srgbClr val="307D84"/>
              </a:solidFill>
            </a:endParaRPr>
          </a:p>
        </p:txBody>
      </p:sp>
      <p:sp>
        <p:nvSpPr>
          <p:cNvPr id="11" name="Rectangle 10"/>
          <p:cNvSpPr/>
          <p:nvPr/>
        </p:nvSpPr>
        <p:spPr>
          <a:xfrm>
            <a:off x="5580112" y="3140968"/>
            <a:ext cx="3168352" cy="338554"/>
          </a:xfrm>
          <a:prstGeom prst="rect">
            <a:avLst/>
          </a:prstGeom>
        </p:spPr>
        <p:txBody>
          <a:bodyPr wrap="square">
            <a:spAutoFit/>
          </a:bodyPr>
          <a:lstStyle/>
          <a:p>
            <a:r>
              <a:rPr lang="en-US" sz="1600" b="1" dirty="0" smtClean="0">
                <a:solidFill>
                  <a:srgbClr val="D78235"/>
                </a:solidFill>
                <a:latin typeface="Franklin Gothic Medium" panose="020B0603020102020204" pitchFamily="34" charset="0"/>
              </a:rPr>
              <a:t>Had </a:t>
            </a:r>
            <a:r>
              <a:rPr lang="en-US" sz="1600" b="1" dirty="0">
                <a:solidFill>
                  <a:srgbClr val="D78235"/>
                </a:solidFill>
                <a:latin typeface="Franklin Gothic Medium" panose="020B0603020102020204" pitchFamily="34" charset="0"/>
              </a:rPr>
              <a:t>discussions with </a:t>
            </a:r>
            <a:r>
              <a:rPr lang="en-US" sz="1600" b="1" dirty="0" smtClean="0">
                <a:solidFill>
                  <a:srgbClr val="D78235"/>
                </a:solidFill>
                <a:latin typeface="Franklin Gothic Medium" panose="020B0603020102020204" pitchFamily="34" charset="0"/>
              </a:rPr>
              <a:t>someone</a:t>
            </a:r>
            <a:endParaRPr lang="en-US" sz="1600" b="1" dirty="0">
              <a:solidFill>
                <a:srgbClr val="D78235"/>
              </a:solidFill>
              <a:latin typeface="Franklin Gothic Medium" panose="020B0603020102020204" pitchFamily="34" charset="0"/>
            </a:endParaRPr>
          </a:p>
        </p:txBody>
      </p:sp>
      <p:cxnSp>
        <p:nvCxnSpPr>
          <p:cNvPr id="69" name="Straight Connector 68"/>
          <p:cNvCxnSpPr/>
          <p:nvPr/>
        </p:nvCxnSpPr>
        <p:spPr>
          <a:xfrm flipH="1">
            <a:off x="683570" y="3964907"/>
            <a:ext cx="8136902"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5580112" y="5661248"/>
            <a:ext cx="3096344" cy="584775"/>
          </a:xfrm>
          <a:prstGeom prst="rect">
            <a:avLst/>
          </a:prstGeom>
        </p:spPr>
        <p:txBody>
          <a:bodyPr wrap="square">
            <a:spAutoFit/>
          </a:bodyPr>
          <a:lstStyle/>
          <a:p>
            <a:r>
              <a:rPr lang="en-US" sz="1600" b="1" dirty="0" smtClean="0">
                <a:solidFill>
                  <a:srgbClr val="D78235"/>
                </a:solidFill>
                <a:latin typeface="Franklin Gothic Medium" panose="020B0603020102020204" pitchFamily="34" charset="0"/>
              </a:rPr>
              <a:t>Had a written plan about their end-of-life wishes</a:t>
            </a:r>
            <a:endParaRPr lang="en-US" sz="1600" b="1" dirty="0">
              <a:solidFill>
                <a:srgbClr val="D78235"/>
              </a:solidFill>
              <a:latin typeface="Franklin Gothic Medium" panose="020B0603020102020204" pitchFamily="34" charset="0"/>
            </a:endParaRPr>
          </a:p>
        </p:txBody>
      </p:sp>
      <p:sp>
        <p:nvSpPr>
          <p:cNvPr id="15" name="Rectangle 14"/>
          <p:cNvSpPr/>
          <p:nvPr/>
        </p:nvSpPr>
        <p:spPr>
          <a:xfrm>
            <a:off x="5580112" y="4254187"/>
            <a:ext cx="3168352" cy="584775"/>
          </a:xfrm>
          <a:prstGeom prst="rect">
            <a:avLst/>
          </a:prstGeom>
        </p:spPr>
        <p:txBody>
          <a:bodyPr wrap="square">
            <a:spAutoFit/>
          </a:bodyPr>
          <a:lstStyle/>
          <a:p>
            <a:r>
              <a:rPr lang="en-US" sz="1600" b="1" dirty="0" smtClean="0">
                <a:solidFill>
                  <a:srgbClr val="D78235"/>
                </a:solidFill>
                <a:latin typeface="Franklin Gothic Medium" panose="020B0603020102020204" pitchFamily="34" charset="0"/>
              </a:rPr>
              <a:t>Had a </a:t>
            </a:r>
            <a:r>
              <a:rPr lang="en-US" sz="1600" b="1" dirty="0">
                <a:solidFill>
                  <a:srgbClr val="D78235"/>
                </a:solidFill>
                <a:latin typeface="Franklin Gothic Medium" panose="020B0603020102020204" pitchFamily="34" charset="0"/>
              </a:rPr>
              <a:t>written document naming </a:t>
            </a:r>
            <a:r>
              <a:rPr lang="en-US" sz="1600" b="1" dirty="0" smtClean="0">
                <a:solidFill>
                  <a:srgbClr val="D78235"/>
                </a:solidFill>
                <a:latin typeface="Franklin Gothic Medium" panose="020B0603020102020204" pitchFamily="34" charset="0"/>
              </a:rPr>
              <a:t>a substitute decision-maker</a:t>
            </a:r>
            <a:endParaRPr lang="en-US" sz="1600" b="1" dirty="0">
              <a:solidFill>
                <a:srgbClr val="D78235"/>
              </a:solidFill>
              <a:latin typeface="Franklin Gothic Medium" panose="020B0603020102020204" pitchFamily="34" charset="0"/>
            </a:endParaRPr>
          </a:p>
        </p:txBody>
      </p:sp>
      <p:sp>
        <p:nvSpPr>
          <p:cNvPr id="3" name="Rectangle 2"/>
          <p:cNvSpPr/>
          <p:nvPr/>
        </p:nvSpPr>
        <p:spPr>
          <a:xfrm>
            <a:off x="5580112" y="2492896"/>
            <a:ext cx="3240359" cy="307777"/>
          </a:xfrm>
          <a:prstGeom prst="rect">
            <a:avLst/>
          </a:prstGeom>
        </p:spPr>
        <p:txBody>
          <a:bodyPr wrap="square">
            <a:spAutoFit/>
          </a:bodyPr>
          <a:lstStyle/>
          <a:p>
            <a:r>
              <a:rPr lang="en-US" sz="1400" b="1" dirty="0">
                <a:solidFill>
                  <a:srgbClr val="307D84"/>
                </a:solidFill>
              </a:rPr>
              <a:t>Proportion of older Canadians </a:t>
            </a:r>
            <a:r>
              <a:rPr lang="en-US" sz="1400" b="1" dirty="0" smtClean="0">
                <a:solidFill>
                  <a:srgbClr val="307D84"/>
                </a:solidFill>
              </a:rPr>
              <a:t>who </a:t>
            </a:r>
            <a:endParaRPr lang="en-CA" sz="1400" b="1" dirty="0">
              <a:solidFill>
                <a:srgbClr val="307D84"/>
              </a:solidFill>
            </a:endParaRPr>
          </a:p>
        </p:txBody>
      </p:sp>
      <p:cxnSp>
        <p:nvCxnSpPr>
          <p:cNvPr id="42" name="Straight Connector 41"/>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2348880"/>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90550" y="1628800"/>
            <a:ext cx="8157914" cy="600164"/>
          </a:xfrm>
          <a:prstGeom prst="rect">
            <a:avLst/>
          </a:prstGeom>
          <a:noFill/>
        </p:spPr>
        <p:txBody>
          <a:bodyPr wrap="square" rtlCol="0">
            <a:spAutoFit/>
          </a:bodyPr>
          <a:lstStyle/>
          <a:p>
            <a:r>
              <a:rPr lang="en-US" sz="1650" b="1" dirty="0">
                <a:solidFill>
                  <a:srgbClr val="037872"/>
                </a:solidFill>
                <a:latin typeface="Franklin Gothic Medium" panose="020B0603020102020204" pitchFamily="34" charset="0"/>
              </a:rPr>
              <a:t>In 2014, older Canadians were more likely than older people in other countries </a:t>
            </a:r>
            <a:r>
              <a:rPr lang="en-US" sz="1650" b="1" dirty="0" smtClean="0">
                <a:solidFill>
                  <a:srgbClr val="037872"/>
                </a:solidFill>
                <a:latin typeface="Franklin Gothic Medium" panose="020B0603020102020204" pitchFamily="34" charset="0"/>
              </a:rPr>
              <a:t/>
            </a:r>
            <a:br>
              <a:rPr lang="en-US" sz="1650" b="1" dirty="0" smtClean="0">
                <a:solidFill>
                  <a:srgbClr val="037872"/>
                </a:solidFill>
                <a:latin typeface="Franklin Gothic Medium" panose="020B0603020102020204" pitchFamily="34" charset="0"/>
              </a:rPr>
            </a:br>
            <a:r>
              <a:rPr lang="en-US" sz="1650" b="1" dirty="0" smtClean="0">
                <a:solidFill>
                  <a:srgbClr val="037872"/>
                </a:solidFill>
                <a:latin typeface="Franklin Gothic Medium" panose="020B0603020102020204" pitchFamily="34" charset="0"/>
              </a:rPr>
              <a:t>to </a:t>
            </a:r>
            <a:r>
              <a:rPr lang="en-US" sz="1650" b="1" dirty="0">
                <a:solidFill>
                  <a:srgbClr val="037872"/>
                </a:solidFill>
                <a:latin typeface="Franklin Gothic Medium" panose="020B0603020102020204" pitchFamily="34" charset="0"/>
              </a:rPr>
              <a:t>have planned for their end-of-life wishes. </a:t>
            </a:r>
          </a:p>
        </p:txBody>
      </p:sp>
      <p:cxnSp>
        <p:nvCxnSpPr>
          <p:cNvPr id="90" name="Straight Connector 89"/>
          <p:cNvCxnSpPr/>
          <p:nvPr/>
        </p:nvCxnSpPr>
        <p:spPr>
          <a:xfrm flipH="1">
            <a:off x="683570" y="5333059"/>
            <a:ext cx="8136902"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229" y="5605232"/>
            <a:ext cx="4614119" cy="704087"/>
          </a:xfrm>
          <a:prstGeom prst="rect">
            <a:avLst/>
          </a:prstGeom>
        </p:spPr>
      </p:pic>
      <p:pic>
        <p:nvPicPr>
          <p:cNvPr id="38" name="Picture 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0057" y="4325892"/>
            <a:ext cx="4616462" cy="704087"/>
          </a:xfrm>
          <a:prstGeom prst="rect">
            <a:avLst/>
          </a:prstGeom>
        </p:spPr>
      </p:pic>
      <p:pic>
        <p:nvPicPr>
          <p:cNvPr id="39" name="Picture 3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0057" y="2958201"/>
            <a:ext cx="4616462" cy="704086"/>
          </a:xfrm>
          <a:prstGeom prst="rect">
            <a:avLst/>
          </a:prstGeom>
        </p:spPr>
      </p:pic>
      <p:sp>
        <p:nvSpPr>
          <p:cNvPr id="16"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33</a:t>
            </a:fld>
            <a:endParaRPr lang="en-US" sz="1200" dirty="0"/>
          </a:p>
        </p:txBody>
      </p:sp>
    </p:spTree>
    <p:extLst>
      <p:ext uri="{BB962C8B-B14F-4D97-AF65-F5344CB8AC3E}">
        <p14:creationId xmlns:p14="http://schemas.microsoft.com/office/powerpoint/2010/main" val="23950850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2600" dirty="0" smtClean="0">
                <a:solidFill>
                  <a:srgbClr val="307D84"/>
                </a:solidFill>
              </a:rPr>
              <a:t>End-of-life care plans are more common </a:t>
            </a:r>
            <a:br>
              <a:rPr lang="en-CA" sz="2600" dirty="0" smtClean="0">
                <a:solidFill>
                  <a:srgbClr val="307D84"/>
                </a:solidFill>
              </a:rPr>
            </a:br>
            <a:r>
              <a:rPr lang="en-CA" sz="2600" dirty="0" smtClean="0">
                <a:solidFill>
                  <a:srgbClr val="307D84"/>
                </a:solidFill>
              </a:rPr>
              <a:t>with advanced age</a:t>
            </a:r>
            <a:endParaRPr lang="en-CA" sz="2600" dirty="0">
              <a:solidFill>
                <a:srgbClr val="307D84"/>
              </a:solidFill>
            </a:endParaRPr>
          </a:p>
        </p:txBody>
      </p:sp>
      <p:sp>
        <p:nvSpPr>
          <p:cNvPr id="49" name="TextBox 48"/>
          <p:cNvSpPr txBox="1"/>
          <p:nvPr/>
        </p:nvSpPr>
        <p:spPr>
          <a:xfrm>
            <a:off x="755575" y="2814237"/>
            <a:ext cx="3816425" cy="307777"/>
          </a:xfrm>
          <a:prstGeom prst="rect">
            <a:avLst/>
          </a:prstGeom>
          <a:noFill/>
        </p:spPr>
        <p:txBody>
          <a:bodyPr wrap="square" rtlCol="0">
            <a:spAutoFit/>
          </a:bodyPr>
          <a:lstStyle/>
          <a:p>
            <a:pPr algn="ctr"/>
            <a:r>
              <a:rPr lang="en-CA" sz="1400" b="1" dirty="0">
                <a:solidFill>
                  <a:srgbClr val="307D84"/>
                </a:solidFill>
              </a:rPr>
              <a:t>How does Canada compare (2014)?</a:t>
            </a:r>
          </a:p>
        </p:txBody>
      </p:sp>
      <p:sp>
        <p:nvSpPr>
          <p:cNvPr id="81" name="TextBox 80"/>
          <p:cNvSpPr txBox="1"/>
          <p:nvPr/>
        </p:nvSpPr>
        <p:spPr>
          <a:xfrm>
            <a:off x="4572000" y="2814237"/>
            <a:ext cx="4248472" cy="307777"/>
          </a:xfrm>
          <a:prstGeom prst="rect">
            <a:avLst/>
          </a:prstGeom>
          <a:noFill/>
        </p:spPr>
        <p:txBody>
          <a:bodyPr wrap="square" rtlCol="0">
            <a:spAutoFit/>
          </a:bodyPr>
          <a:lstStyle/>
          <a:p>
            <a:pPr algn="ctr"/>
            <a:r>
              <a:rPr lang="en-CA" sz="1400" b="1" dirty="0" smtClean="0">
                <a:solidFill>
                  <a:srgbClr val="307D84"/>
                </a:solidFill>
              </a:rPr>
              <a:t>Proportions by age</a:t>
            </a:r>
            <a:endParaRPr lang="en-CA" sz="1400" b="1" dirty="0">
              <a:solidFill>
                <a:srgbClr val="307D84"/>
              </a:solidFill>
            </a:endParaRPr>
          </a:p>
        </p:txBody>
      </p:sp>
      <p:sp>
        <p:nvSpPr>
          <p:cNvPr id="14" name="Rounded Rectangle 9"/>
          <p:cNvSpPr/>
          <p:nvPr/>
        </p:nvSpPr>
        <p:spPr>
          <a:xfrm>
            <a:off x="0" y="1574629"/>
            <a:ext cx="8820472" cy="906958"/>
          </a:xfrm>
          <a:prstGeom prst="round1Rect">
            <a:avLst/>
          </a:prstGeom>
          <a:gradFill flip="none" rotWithShape="1">
            <a:gsLst>
              <a:gs pos="80000">
                <a:srgbClr val="E6E7E8"/>
              </a:gs>
              <a:gs pos="0">
                <a:srgbClr val="E6E7E8"/>
              </a:gs>
              <a:gs pos="100000">
                <a:schemeClr val="bg1"/>
              </a:gs>
            </a:gsLst>
            <a:lin ang="10800000" scaled="1"/>
            <a:tileRect/>
          </a:gradFill>
          <a:ln>
            <a:noFill/>
          </a:ln>
          <a:effectLst/>
        </p:spPr>
        <p:style>
          <a:lnRef idx="1">
            <a:schemeClr val="accent2"/>
          </a:lnRef>
          <a:fillRef idx="3">
            <a:schemeClr val="accent2"/>
          </a:fillRef>
          <a:effectRef idx="2">
            <a:schemeClr val="accent2"/>
          </a:effectRef>
          <a:fontRef idx="minor">
            <a:schemeClr val="lt1"/>
          </a:fontRef>
        </p:style>
        <p:txBody>
          <a:bodyPr rtlCol="0" anchor="t"/>
          <a:lstStyle/>
          <a:p>
            <a:pPr algn="ctr"/>
            <a:endParaRPr lang="en-CA" sz="5400" b="1" dirty="0" smtClean="0">
              <a:solidFill>
                <a:srgbClr val="FFFFFF"/>
              </a:solidFill>
            </a:endParaRPr>
          </a:p>
        </p:txBody>
      </p:sp>
      <p:sp>
        <p:nvSpPr>
          <p:cNvPr id="15" name="Rectangle 14"/>
          <p:cNvSpPr/>
          <p:nvPr/>
        </p:nvSpPr>
        <p:spPr>
          <a:xfrm>
            <a:off x="2051720" y="1866310"/>
            <a:ext cx="6768752" cy="346249"/>
          </a:xfrm>
          <a:prstGeom prst="rect">
            <a:avLst/>
          </a:prstGeom>
        </p:spPr>
        <p:txBody>
          <a:bodyPr wrap="square">
            <a:spAutoFit/>
          </a:bodyPr>
          <a:lstStyle/>
          <a:p>
            <a:pPr lvl="0"/>
            <a:r>
              <a:rPr lang="en-US" sz="1650" b="1" dirty="0">
                <a:solidFill>
                  <a:srgbClr val="037872"/>
                </a:solidFill>
                <a:latin typeface="Franklin Gothic Medium" panose="020B0603020102020204" pitchFamily="34" charset="0"/>
              </a:rPr>
              <a:t>of older Canadians had a written plan about </a:t>
            </a:r>
            <a:r>
              <a:rPr lang="en-US" sz="1650" b="1" dirty="0" smtClean="0">
                <a:solidFill>
                  <a:srgbClr val="037872"/>
                </a:solidFill>
                <a:latin typeface="Franklin Gothic Medium" panose="020B0603020102020204" pitchFamily="34" charset="0"/>
              </a:rPr>
              <a:t>their end-of-life </a:t>
            </a:r>
            <a:r>
              <a:rPr lang="en-US" sz="1650" b="1" dirty="0">
                <a:solidFill>
                  <a:srgbClr val="037872"/>
                </a:solidFill>
                <a:latin typeface="Franklin Gothic Medium" panose="020B0603020102020204" pitchFamily="34" charset="0"/>
              </a:rPr>
              <a:t>wishes.</a:t>
            </a:r>
          </a:p>
        </p:txBody>
      </p:sp>
      <p:sp>
        <p:nvSpPr>
          <p:cNvPr id="16" name="Rectangle 15"/>
          <p:cNvSpPr/>
          <p:nvPr/>
        </p:nvSpPr>
        <p:spPr>
          <a:xfrm>
            <a:off x="559590" y="1554177"/>
            <a:ext cx="1556837" cy="938719"/>
          </a:xfrm>
          <a:prstGeom prst="rect">
            <a:avLst/>
          </a:prstGeom>
        </p:spPr>
        <p:txBody>
          <a:bodyPr wrap="none">
            <a:spAutoFit/>
          </a:bodyPr>
          <a:lstStyle/>
          <a:p>
            <a:pPr lvl="0" algn="ctr"/>
            <a:r>
              <a:rPr lang="en-CA" sz="5500" b="1" dirty="0" smtClean="0">
                <a:solidFill>
                  <a:srgbClr val="D78235"/>
                </a:solidFill>
                <a:latin typeface="Franklin Gothic Medium" panose="020B0603020102020204" pitchFamily="34" charset="0"/>
              </a:rPr>
              <a:t>39%</a:t>
            </a:r>
            <a:endParaRPr lang="en-CA" sz="5500" b="1" dirty="0">
              <a:solidFill>
                <a:srgbClr val="D78235"/>
              </a:solidFill>
              <a:latin typeface="Franklin Gothic Medium" panose="020B0603020102020204" pitchFamily="34" charset="0"/>
            </a:endParaRPr>
          </a:p>
        </p:txBody>
      </p:sp>
      <p:graphicFrame>
        <p:nvGraphicFramePr>
          <p:cNvPr id="12" name="Chart 11"/>
          <p:cNvGraphicFramePr/>
          <p:nvPr>
            <p:extLst>
              <p:ext uri="{D42A27DB-BD31-4B8C-83A1-F6EECF244321}">
                <p14:modId xmlns:p14="http://schemas.microsoft.com/office/powerpoint/2010/main" val="1944570458"/>
              </p:ext>
            </p:extLst>
          </p:nvPr>
        </p:nvGraphicFramePr>
        <p:xfrm>
          <a:off x="598062" y="3223848"/>
          <a:ext cx="4477994" cy="306739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p:cNvGraphicFramePr/>
          <p:nvPr>
            <p:extLst>
              <p:ext uri="{D42A27DB-BD31-4B8C-83A1-F6EECF244321}">
                <p14:modId xmlns:p14="http://schemas.microsoft.com/office/powerpoint/2010/main" val="330944555"/>
              </p:ext>
            </p:extLst>
          </p:nvPr>
        </p:nvGraphicFramePr>
        <p:xfrm>
          <a:off x="4685505" y="3122014"/>
          <a:ext cx="4021461" cy="2952328"/>
        </p:xfrm>
        <a:graphic>
          <a:graphicData uri="http://schemas.openxmlformats.org/drawingml/2006/chart">
            <c:chart xmlns:c="http://schemas.openxmlformats.org/drawingml/2006/chart" xmlns:r="http://schemas.openxmlformats.org/officeDocument/2006/relationships" r:id="rId4"/>
          </a:graphicData>
        </a:graphic>
      </p:graphicFrame>
      <p:sp>
        <p:nvSpPr>
          <p:cNvPr id="10"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34</a:t>
            </a:fld>
            <a:endParaRPr lang="en-US" sz="1200" dirty="0"/>
          </a:p>
        </p:txBody>
      </p:sp>
    </p:spTree>
    <p:extLst>
      <p:ext uri="{BB962C8B-B14F-4D97-AF65-F5344CB8AC3E}">
        <p14:creationId xmlns:p14="http://schemas.microsoft.com/office/powerpoint/2010/main" val="25246003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307D84"/>
                </a:solidFill>
              </a:rPr>
              <a:t>How do the provinces compare? </a:t>
            </a:r>
            <a:endParaRPr lang="en-CA" sz="2600" dirty="0">
              <a:solidFill>
                <a:srgbClr val="307D84"/>
              </a:solidFill>
            </a:endParaRPr>
          </a:p>
        </p:txBody>
      </p:sp>
      <p:graphicFrame>
        <p:nvGraphicFramePr>
          <p:cNvPr id="14" name="Table 13"/>
          <p:cNvGraphicFramePr>
            <a:graphicFrameLocks noGrp="1"/>
          </p:cNvGraphicFramePr>
          <p:nvPr>
            <p:extLst>
              <p:ext uri="{D42A27DB-BD31-4B8C-83A1-F6EECF244321}">
                <p14:modId xmlns:p14="http://schemas.microsoft.com/office/powerpoint/2010/main" val="2402057974"/>
              </p:ext>
            </p:extLst>
          </p:nvPr>
        </p:nvGraphicFramePr>
        <p:xfrm>
          <a:off x="684213" y="2835243"/>
          <a:ext cx="7875682" cy="1965960"/>
        </p:xfrm>
        <a:graphic>
          <a:graphicData uri="http://schemas.openxmlformats.org/drawingml/2006/table">
            <a:tbl>
              <a:tblPr/>
              <a:tblGrid>
                <a:gridCol w="1655539"/>
                <a:gridCol w="481965"/>
                <a:gridCol w="481965"/>
                <a:gridCol w="494665"/>
                <a:gridCol w="481965"/>
                <a:gridCol w="481965"/>
                <a:gridCol w="481965"/>
                <a:gridCol w="481965"/>
                <a:gridCol w="481965"/>
                <a:gridCol w="481965"/>
                <a:gridCol w="481965"/>
                <a:gridCol w="481965"/>
                <a:gridCol w="905828"/>
              </a:tblGrid>
              <a:tr h="320040">
                <a:tc>
                  <a:txBody>
                    <a:bodyPr/>
                    <a:lstStyle/>
                    <a:p>
                      <a:pPr algn="l" fontAlgn="b"/>
                      <a:endParaRPr lang="en-CA" sz="1200" b="0" i="0" u="none" strike="noStrike" dirty="0">
                        <a:solidFill>
                          <a:schemeClr val="tx1"/>
                        </a:solidFill>
                        <a:effectLst/>
                        <a:latin typeface="+mj-lt"/>
                      </a:endParaRPr>
                    </a:p>
                  </a:txBody>
                  <a:tcPr marL="0" marR="45720" anchor="b">
                    <a:lnL>
                      <a:noFill/>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noFill/>
                  </a:tcPr>
                </a:tc>
                <a:tc>
                  <a:txBody>
                    <a:bodyPr/>
                    <a:lstStyle/>
                    <a:p>
                      <a:pPr algn="ctr" fontAlgn="b"/>
                      <a:r>
                        <a:rPr lang="en-CA" sz="1100" b="1" i="0" u="none" strike="noStrike" dirty="0" smtClean="0">
                          <a:solidFill>
                            <a:srgbClr val="000000"/>
                          </a:solidFill>
                          <a:effectLst/>
                          <a:latin typeface="+mj-lt"/>
                        </a:rPr>
                        <a:t>B.C.</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Alta.</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Sask.</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Man.</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Ont.</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Que.</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N.B.</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N.S.</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P.E.I.</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N.L.</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Can.</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CMWF Avg.</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a:noFill/>
                    </a:lnR>
                    <a:lnT>
                      <a:noFill/>
                    </a:lnT>
                    <a:lnB w="6350" cap="flat" cmpd="sng" algn="ctr">
                      <a:solidFill>
                        <a:schemeClr val="bg1"/>
                      </a:solidFill>
                      <a:prstDash val="solid"/>
                      <a:round/>
                      <a:headEnd type="none" w="med" len="med"/>
                      <a:tailEnd type="none" w="med" len="med"/>
                    </a:lnB>
                    <a:solidFill>
                      <a:srgbClr val="E6E7E8"/>
                    </a:solidFill>
                  </a:tcPr>
                </a:tc>
              </a:tr>
              <a:tr h="548640">
                <a:tc>
                  <a:txBody>
                    <a:bodyPr/>
                    <a:lstStyle/>
                    <a:p>
                      <a:pPr algn="l" fontAlgn="b"/>
                      <a:r>
                        <a:rPr lang="en-CA" sz="1100" b="0" i="0" u="none" strike="noStrike" dirty="0" smtClean="0">
                          <a:solidFill>
                            <a:schemeClr val="tx1"/>
                          </a:solidFill>
                          <a:effectLst/>
                          <a:latin typeface="+mj-lt"/>
                        </a:rPr>
                        <a:t>Had </a:t>
                      </a:r>
                      <a:r>
                        <a:rPr lang="en-CA" sz="1100" b="0" i="0" u="none" strike="noStrike" dirty="0">
                          <a:solidFill>
                            <a:schemeClr val="tx1"/>
                          </a:solidFill>
                          <a:effectLst/>
                          <a:latin typeface="+mj-lt"/>
                        </a:rPr>
                        <a:t>a </a:t>
                      </a:r>
                      <a:r>
                        <a:rPr lang="en-CA" sz="1100" b="0" i="0" u="none" strike="noStrike" dirty="0" smtClean="0">
                          <a:solidFill>
                            <a:schemeClr val="tx1"/>
                          </a:solidFill>
                          <a:effectLst/>
                          <a:latin typeface="+mj-lt"/>
                        </a:rPr>
                        <a:t>discussion </a:t>
                      </a:r>
                      <a:br>
                        <a:rPr lang="en-CA" sz="1100" b="0" i="0" u="none" strike="noStrike" dirty="0" smtClean="0">
                          <a:solidFill>
                            <a:schemeClr val="tx1"/>
                          </a:solidFill>
                          <a:effectLst/>
                          <a:latin typeface="+mj-lt"/>
                        </a:rPr>
                      </a:br>
                      <a:r>
                        <a:rPr lang="en-CA" sz="1100" b="0" i="0" u="none" strike="noStrike" dirty="0" smtClean="0">
                          <a:solidFill>
                            <a:schemeClr val="tx1"/>
                          </a:solidFill>
                          <a:effectLst/>
                          <a:latin typeface="+mj-lt"/>
                        </a:rPr>
                        <a:t>with someone</a:t>
                      </a:r>
                      <a:endParaRPr lang="en-CA" sz="1100" b="0" i="0" u="none" strike="noStrike" dirty="0">
                        <a:solidFill>
                          <a:schemeClr val="tx1"/>
                        </a:solidFill>
                        <a:effectLst/>
                        <a:latin typeface="+mj-lt"/>
                      </a:endParaRP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61%</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62%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57%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60%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64%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57%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55%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56%</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55%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47%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61%</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44%</a:t>
                      </a:r>
                    </a:p>
                  </a:txBody>
                  <a:tcPr marL="45720" marR="45720"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548640">
                <a:tc>
                  <a:txBody>
                    <a:bodyPr/>
                    <a:lstStyle/>
                    <a:p>
                      <a:pPr algn="l" fontAlgn="b"/>
                      <a:r>
                        <a:rPr lang="en-CA" sz="1100" b="0" i="0" u="none" strike="noStrike" dirty="0" smtClean="0">
                          <a:solidFill>
                            <a:schemeClr val="tx1"/>
                          </a:solidFill>
                          <a:effectLst/>
                          <a:latin typeface="+mj-lt"/>
                        </a:rPr>
                        <a:t>Named a substitute decision-maker</a:t>
                      </a:r>
                      <a:endParaRPr lang="en-CA" sz="1100" b="0" i="0" u="none" strike="noStrike" dirty="0">
                        <a:solidFill>
                          <a:schemeClr val="tx1"/>
                        </a:solidFill>
                        <a:effectLst/>
                        <a:latin typeface="+mj-lt"/>
                      </a:endParaRP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46%</a:t>
                      </a:r>
                    </a:p>
                  </a:txBody>
                  <a:tcPr marL="45720" marR="45720"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53%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44%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50%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60%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52%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47%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43%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42%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32%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31%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548640">
                <a:tc>
                  <a:txBody>
                    <a:bodyPr/>
                    <a:lstStyle/>
                    <a:p>
                      <a:pPr algn="l" fontAlgn="b"/>
                      <a:r>
                        <a:rPr lang="en-CA" sz="1100" b="0" i="0" u="none" strike="noStrike" dirty="0" smtClean="0">
                          <a:solidFill>
                            <a:schemeClr val="tx1"/>
                          </a:solidFill>
                          <a:effectLst/>
                          <a:latin typeface="+mj-lt"/>
                        </a:rPr>
                        <a:t>Had a written document about end-of-life wishes</a:t>
                      </a:r>
                      <a:endParaRPr lang="en-CA" sz="1100" b="0" i="0" u="none" strike="noStrike" dirty="0">
                        <a:solidFill>
                          <a:schemeClr val="tx1"/>
                        </a:solidFill>
                        <a:effectLst/>
                        <a:latin typeface="+mj-lt"/>
                      </a:endParaRP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36%</a:t>
                      </a:r>
                    </a:p>
                  </a:txBody>
                  <a:tcPr marL="45720" marR="45720"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43%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29%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35%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44%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40%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24%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29%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26%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18%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39%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22%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8B8B8E"/>
                    </a:solidFill>
                  </a:tcPr>
                </a:tc>
              </a:tr>
            </a:tbl>
          </a:graphicData>
        </a:graphic>
      </p:graphicFrame>
      <p:cxnSp>
        <p:nvCxnSpPr>
          <p:cNvPr id="12" name="Straight Connector 11"/>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0" y="2204864"/>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90550" y="1700808"/>
            <a:ext cx="8229922" cy="346249"/>
          </a:xfrm>
          <a:prstGeom prst="rect">
            <a:avLst/>
          </a:prstGeom>
          <a:noFill/>
        </p:spPr>
        <p:txBody>
          <a:bodyPr wrap="square" rtlCol="0">
            <a:spAutoFit/>
          </a:bodyPr>
          <a:lstStyle/>
          <a:p>
            <a:r>
              <a:rPr lang="en-US" sz="1650" b="1" dirty="0">
                <a:solidFill>
                  <a:srgbClr val="037872"/>
                </a:solidFill>
                <a:latin typeface="Franklin Gothic Medium" panose="020B0603020102020204" pitchFamily="34" charset="0"/>
              </a:rPr>
              <a:t>End-of-life care planning in most provinces exceeded </a:t>
            </a:r>
            <a:r>
              <a:rPr lang="en-US" sz="1650" b="1" dirty="0" smtClean="0">
                <a:solidFill>
                  <a:srgbClr val="037872"/>
                </a:solidFill>
                <a:latin typeface="Franklin Gothic Medium" panose="020B0603020102020204" pitchFamily="34" charset="0"/>
              </a:rPr>
              <a:t>the international </a:t>
            </a:r>
            <a:r>
              <a:rPr lang="en-US" sz="1650" b="1" dirty="0">
                <a:solidFill>
                  <a:srgbClr val="037872"/>
                </a:solidFill>
                <a:latin typeface="Franklin Gothic Medium" panose="020B0603020102020204" pitchFamily="34" charset="0"/>
              </a:rPr>
              <a:t>average.</a:t>
            </a:r>
          </a:p>
        </p:txBody>
      </p:sp>
      <p:grpSp>
        <p:nvGrpSpPr>
          <p:cNvPr id="3" name="Group 2"/>
          <p:cNvGrpSpPr/>
          <p:nvPr/>
        </p:nvGrpSpPr>
        <p:grpSpPr>
          <a:xfrm>
            <a:off x="611560" y="5013176"/>
            <a:ext cx="4706528" cy="549642"/>
            <a:chOff x="611560" y="5111606"/>
            <a:chExt cx="4706528" cy="549642"/>
          </a:xfrm>
        </p:grpSpPr>
        <p:sp>
          <p:nvSpPr>
            <p:cNvPr id="25" name="TextBox 24"/>
            <p:cNvSpPr txBox="1"/>
            <p:nvPr/>
          </p:nvSpPr>
          <p:spPr>
            <a:xfrm>
              <a:off x="611560" y="5111606"/>
              <a:ext cx="2519636" cy="261610"/>
            </a:xfrm>
            <a:prstGeom prst="rect">
              <a:avLst/>
            </a:prstGeom>
            <a:noFill/>
          </p:spPr>
          <p:txBody>
            <a:bodyPr wrap="square" rtlCol="0">
              <a:spAutoFit/>
            </a:bodyPr>
            <a:lstStyle/>
            <a:p>
              <a:r>
                <a:rPr lang="en-CA" sz="1100" b="1" dirty="0" smtClean="0"/>
                <a:t>Compared with the CMWF average</a:t>
              </a:r>
              <a:endParaRPr lang="en-CA" sz="1100" b="1" dirty="0"/>
            </a:p>
          </p:txBody>
        </p:sp>
        <p:grpSp>
          <p:nvGrpSpPr>
            <p:cNvPr id="26" name="Group 25"/>
            <p:cNvGrpSpPr/>
            <p:nvPr/>
          </p:nvGrpSpPr>
          <p:grpSpPr>
            <a:xfrm>
              <a:off x="702323" y="5399638"/>
              <a:ext cx="1598406" cy="261610"/>
              <a:chOff x="2848727" y="6289575"/>
              <a:chExt cx="1741128" cy="273209"/>
            </a:xfrm>
          </p:grpSpPr>
          <p:sp>
            <p:nvSpPr>
              <p:cNvPr id="27" name="TextBox 26"/>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28" name="Oval 27"/>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29" name="Group 28"/>
            <p:cNvGrpSpPr/>
            <p:nvPr/>
          </p:nvGrpSpPr>
          <p:grpSpPr>
            <a:xfrm>
              <a:off x="2208809" y="5399638"/>
              <a:ext cx="1453097" cy="261610"/>
              <a:chOff x="4423909" y="6289575"/>
              <a:chExt cx="1741129" cy="273209"/>
            </a:xfrm>
          </p:grpSpPr>
          <p:sp>
            <p:nvSpPr>
              <p:cNvPr id="30" name="TextBox 29"/>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31" name="Oval 30"/>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33" name="Group 32"/>
            <p:cNvGrpSpPr/>
            <p:nvPr/>
          </p:nvGrpSpPr>
          <p:grpSpPr>
            <a:xfrm>
              <a:off x="3864993" y="5399638"/>
              <a:ext cx="1453095" cy="261610"/>
              <a:chOff x="6161096" y="6289575"/>
              <a:chExt cx="1741127" cy="273209"/>
            </a:xfrm>
          </p:grpSpPr>
          <p:sp>
            <p:nvSpPr>
              <p:cNvPr id="34" name="TextBox 33"/>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41" name="Oval 40"/>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sp>
        <p:nvSpPr>
          <p:cNvPr id="18"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35</a:t>
            </a:fld>
            <a:endParaRPr lang="en-US" sz="1200" dirty="0"/>
          </a:p>
        </p:txBody>
      </p:sp>
    </p:spTree>
    <p:extLst>
      <p:ext uri="{BB962C8B-B14F-4D97-AF65-F5344CB8AC3E}">
        <p14:creationId xmlns:p14="http://schemas.microsoft.com/office/powerpoint/2010/main" val="39776431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4734696" y="1574629"/>
            <a:ext cx="4085776" cy="4014611"/>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Rectangle 22"/>
          <p:cNvSpPr/>
          <p:nvPr/>
        </p:nvSpPr>
        <p:spPr>
          <a:xfrm>
            <a:off x="683568" y="1574629"/>
            <a:ext cx="3996878" cy="4014611"/>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noAutofit/>
          </a:bodyPr>
          <a:lstStyle/>
          <a:p>
            <a:r>
              <a:rPr lang="en-CA" sz="2600" dirty="0" smtClean="0">
                <a:solidFill>
                  <a:srgbClr val="307D84"/>
                </a:solidFill>
              </a:rPr>
              <a:t>About half of Canadians are planning for future care needs</a:t>
            </a:r>
            <a:endParaRPr lang="en-CA" sz="2600" dirty="0">
              <a:solidFill>
                <a:srgbClr val="307D84"/>
              </a:solidFill>
            </a:endParaRPr>
          </a:p>
        </p:txBody>
      </p:sp>
      <p:sp>
        <p:nvSpPr>
          <p:cNvPr id="4" name="Rectangle 3"/>
          <p:cNvSpPr/>
          <p:nvPr/>
        </p:nvSpPr>
        <p:spPr>
          <a:xfrm>
            <a:off x="899592" y="1772816"/>
            <a:ext cx="3120849" cy="738664"/>
          </a:xfrm>
          <a:prstGeom prst="rect">
            <a:avLst/>
          </a:prstGeom>
        </p:spPr>
        <p:txBody>
          <a:bodyPr wrap="square">
            <a:spAutoFit/>
          </a:bodyPr>
          <a:lstStyle/>
          <a:p>
            <a:pPr algn="ctr"/>
            <a:r>
              <a:rPr lang="en-US" sz="1400" b="1" dirty="0" smtClean="0">
                <a:solidFill>
                  <a:srgbClr val="307D84"/>
                </a:solidFill>
              </a:rPr>
              <a:t>Proportion who considered supportive </a:t>
            </a:r>
            <a:r>
              <a:rPr lang="en-US" sz="1400" b="1" dirty="0">
                <a:solidFill>
                  <a:srgbClr val="307D84"/>
                </a:solidFill>
              </a:rPr>
              <a:t>living, residential care or home </a:t>
            </a:r>
            <a:r>
              <a:rPr lang="en-US" sz="1400" b="1" dirty="0" smtClean="0">
                <a:solidFill>
                  <a:srgbClr val="307D84"/>
                </a:solidFill>
              </a:rPr>
              <a:t>care in future planning</a:t>
            </a:r>
            <a:endParaRPr lang="en-CA" sz="1400" b="1" dirty="0">
              <a:solidFill>
                <a:srgbClr val="307D84"/>
              </a:solidFill>
            </a:endParaRPr>
          </a:p>
        </p:txBody>
      </p:sp>
      <p:sp>
        <p:nvSpPr>
          <p:cNvPr id="8" name="Rectangle 7"/>
          <p:cNvSpPr/>
          <p:nvPr/>
        </p:nvSpPr>
        <p:spPr>
          <a:xfrm>
            <a:off x="4860031" y="1772816"/>
            <a:ext cx="3426807" cy="738664"/>
          </a:xfrm>
          <a:prstGeom prst="rect">
            <a:avLst/>
          </a:prstGeom>
        </p:spPr>
        <p:txBody>
          <a:bodyPr wrap="square">
            <a:spAutoFit/>
          </a:bodyPr>
          <a:lstStyle/>
          <a:p>
            <a:pPr algn="ctr"/>
            <a:r>
              <a:rPr lang="en-US" sz="1400" b="1" dirty="0" smtClean="0">
                <a:solidFill>
                  <a:srgbClr val="307D84"/>
                </a:solidFill>
              </a:rPr>
              <a:t>Proportion who said they will likely </a:t>
            </a:r>
            <a:r>
              <a:rPr lang="en-US" sz="1400" b="1" dirty="0">
                <a:solidFill>
                  <a:srgbClr val="307D84"/>
                </a:solidFill>
              </a:rPr>
              <a:t>require </a:t>
            </a:r>
            <a:r>
              <a:rPr lang="en-US" sz="1400" b="1" dirty="0" smtClean="0">
                <a:solidFill>
                  <a:srgbClr val="307D84"/>
                </a:solidFill>
              </a:rPr>
              <a:t>supportive </a:t>
            </a:r>
            <a:r>
              <a:rPr lang="en-US" sz="1400" b="1" dirty="0">
                <a:solidFill>
                  <a:srgbClr val="307D84"/>
                </a:solidFill>
              </a:rPr>
              <a:t>l</a:t>
            </a:r>
            <a:r>
              <a:rPr lang="en-US" sz="1400" b="1" dirty="0" smtClean="0">
                <a:solidFill>
                  <a:srgbClr val="307D84"/>
                </a:solidFill>
              </a:rPr>
              <a:t>iving </a:t>
            </a:r>
            <a:r>
              <a:rPr lang="en-US" sz="1400" b="1" dirty="0">
                <a:solidFill>
                  <a:srgbClr val="307D84"/>
                </a:solidFill>
              </a:rPr>
              <a:t>or </a:t>
            </a:r>
            <a:r>
              <a:rPr lang="en-US" sz="1400" b="1" dirty="0" smtClean="0">
                <a:solidFill>
                  <a:srgbClr val="307D84"/>
                </a:solidFill>
              </a:rPr>
              <a:t>long-term care </a:t>
            </a:r>
            <a:r>
              <a:rPr lang="en-US" sz="1400" b="1" dirty="0">
                <a:solidFill>
                  <a:srgbClr val="307D84"/>
                </a:solidFill>
              </a:rPr>
              <a:t>in </a:t>
            </a:r>
            <a:r>
              <a:rPr lang="en-US" sz="1400" b="1" dirty="0" smtClean="0">
                <a:solidFill>
                  <a:srgbClr val="307D84"/>
                </a:solidFill>
              </a:rPr>
              <a:t>their lifetime</a:t>
            </a:r>
            <a:endParaRPr lang="en-CA" sz="1400" b="1" dirty="0">
              <a:solidFill>
                <a:srgbClr val="307D84"/>
              </a:solidFill>
            </a:endParaRPr>
          </a:p>
        </p:txBody>
      </p:sp>
      <p:graphicFrame>
        <p:nvGraphicFramePr>
          <p:cNvPr id="29" name="Chart 28"/>
          <p:cNvGraphicFramePr/>
          <p:nvPr>
            <p:extLst>
              <p:ext uri="{D42A27DB-BD31-4B8C-83A1-F6EECF244321}">
                <p14:modId xmlns:p14="http://schemas.microsoft.com/office/powerpoint/2010/main" val="2257977022"/>
              </p:ext>
            </p:extLst>
          </p:nvPr>
        </p:nvGraphicFramePr>
        <p:xfrm>
          <a:off x="671276" y="2564904"/>
          <a:ext cx="4021461" cy="2952328"/>
        </p:xfrm>
        <a:graphic>
          <a:graphicData uri="http://schemas.openxmlformats.org/drawingml/2006/chart">
            <c:chart xmlns:c="http://schemas.openxmlformats.org/drawingml/2006/chart" xmlns:r="http://schemas.openxmlformats.org/officeDocument/2006/relationships" r:id="rId3"/>
          </a:graphicData>
        </a:graphic>
      </p:graphicFrame>
      <p:grpSp>
        <p:nvGrpSpPr>
          <p:cNvPr id="7" name="Group 6"/>
          <p:cNvGrpSpPr/>
          <p:nvPr/>
        </p:nvGrpSpPr>
        <p:grpSpPr>
          <a:xfrm>
            <a:off x="585552" y="5687670"/>
            <a:ext cx="4706528" cy="549642"/>
            <a:chOff x="611560" y="5471646"/>
            <a:chExt cx="4706528" cy="549642"/>
          </a:xfrm>
        </p:grpSpPr>
        <p:sp>
          <p:nvSpPr>
            <p:cNvPr id="30" name="TextBox 29"/>
            <p:cNvSpPr txBox="1"/>
            <p:nvPr/>
          </p:nvSpPr>
          <p:spPr>
            <a:xfrm>
              <a:off x="611560" y="5471646"/>
              <a:ext cx="2880320" cy="261610"/>
            </a:xfrm>
            <a:prstGeom prst="rect">
              <a:avLst/>
            </a:prstGeom>
            <a:noFill/>
          </p:spPr>
          <p:txBody>
            <a:bodyPr wrap="square" rtlCol="0">
              <a:spAutoFit/>
            </a:bodyPr>
            <a:lstStyle/>
            <a:p>
              <a:r>
                <a:rPr lang="en-CA" sz="1100" b="1" dirty="0" smtClean="0"/>
                <a:t>Compared with the Canadian average</a:t>
              </a:r>
              <a:endParaRPr lang="en-CA" sz="1100" b="1" dirty="0"/>
            </a:p>
          </p:txBody>
        </p:sp>
        <p:grpSp>
          <p:nvGrpSpPr>
            <p:cNvPr id="31" name="Group 30"/>
            <p:cNvGrpSpPr/>
            <p:nvPr/>
          </p:nvGrpSpPr>
          <p:grpSpPr>
            <a:xfrm>
              <a:off x="702323" y="5759678"/>
              <a:ext cx="1598406" cy="261610"/>
              <a:chOff x="2848727" y="6289575"/>
              <a:chExt cx="1741128" cy="273209"/>
            </a:xfrm>
          </p:grpSpPr>
          <p:sp>
            <p:nvSpPr>
              <p:cNvPr id="32" name="TextBox 31"/>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33" name="Oval 32"/>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34" name="Group 33"/>
            <p:cNvGrpSpPr/>
            <p:nvPr/>
          </p:nvGrpSpPr>
          <p:grpSpPr>
            <a:xfrm>
              <a:off x="2208809" y="5759678"/>
              <a:ext cx="1453097" cy="261610"/>
              <a:chOff x="4423909" y="6289575"/>
              <a:chExt cx="1741129" cy="273209"/>
            </a:xfrm>
          </p:grpSpPr>
          <p:sp>
            <p:nvSpPr>
              <p:cNvPr id="35" name="TextBox 34"/>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36" name="Oval 35"/>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37" name="Group 36"/>
            <p:cNvGrpSpPr/>
            <p:nvPr/>
          </p:nvGrpSpPr>
          <p:grpSpPr>
            <a:xfrm>
              <a:off x="3864993" y="5759678"/>
              <a:ext cx="1453095" cy="261610"/>
              <a:chOff x="6161096" y="6289575"/>
              <a:chExt cx="1741127" cy="273209"/>
            </a:xfrm>
          </p:grpSpPr>
          <p:sp>
            <p:nvSpPr>
              <p:cNvPr id="38" name="TextBox 37"/>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39" name="Oval 38"/>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grpSp>
        <p:nvGrpSpPr>
          <p:cNvPr id="6" name="Group 5"/>
          <p:cNvGrpSpPr/>
          <p:nvPr/>
        </p:nvGrpSpPr>
        <p:grpSpPr>
          <a:xfrm>
            <a:off x="5177641" y="3212976"/>
            <a:ext cx="3210783" cy="1442775"/>
            <a:chOff x="5076056" y="2994337"/>
            <a:chExt cx="3210783" cy="1442775"/>
          </a:xfrm>
        </p:grpSpPr>
        <p:sp>
          <p:nvSpPr>
            <p:cNvPr id="40" name="TextBox 39"/>
            <p:cNvSpPr txBox="1"/>
            <p:nvPr/>
          </p:nvSpPr>
          <p:spPr>
            <a:xfrm>
              <a:off x="5076056" y="4018202"/>
              <a:ext cx="3210783" cy="307777"/>
            </a:xfrm>
            <a:prstGeom prst="rect">
              <a:avLst/>
            </a:prstGeom>
            <a:noFill/>
          </p:spPr>
          <p:txBody>
            <a:bodyPr wrap="square" rtlCol="0">
              <a:spAutoFit/>
            </a:bodyPr>
            <a:lstStyle/>
            <a:p>
              <a:pPr algn="ctr"/>
              <a:r>
                <a:rPr lang="en-CA" sz="1400" dirty="0"/>
                <a:t>No significant variation by province</a:t>
              </a:r>
            </a:p>
          </p:txBody>
        </p:sp>
        <p:grpSp>
          <p:nvGrpSpPr>
            <p:cNvPr id="41" name="Group 40"/>
            <p:cNvGrpSpPr/>
            <p:nvPr/>
          </p:nvGrpSpPr>
          <p:grpSpPr>
            <a:xfrm>
              <a:off x="5076056" y="3921223"/>
              <a:ext cx="3210783" cy="515889"/>
              <a:chOff x="5508104" y="3501008"/>
              <a:chExt cx="3312046" cy="1080120"/>
            </a:xfrm>
          </p:grpSpPr>
          <p:cxnSp>
            <p:nvCxnSpPr>
              <p:cNvPr id="42" name="Straight Connector 41"/>
              <p:cNvCxnSpPr/>
              <p:nvPr/>
            </p:nvCxnSpPr>
            <p:spPr>
              <a:xfrm>
                <a:off x="5508104" y="3501008"/>
                <a:ext cx="3312046"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5508104" y="4581128"/>
                <a:ext cx="3312046"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grpSp>
        <p:sp>
          <p:nvSpPr>
            <p:cNvPr id="44" name="Rectangle 43"/>
            <p:cNvSpPr/>
            <p:nvPr/>
          </p:nvSpPr>
          <p:spPr>
            <a:xfrm>
              <a:off x="5285883" y="2994337"/>
              <a:ext cx="1556837" cy="938719"/>
            </a:xfrm>
            <a:prstGeom prst="rect">
              <a:avLst/>
            </a:prstGeom>
          </p:spPr>
          <p:txBody>
            <a:bodyPr wrap="none">
              <a:spAutoFit/>
            </a:bodyPr>
            <a:lstStyle/>
            <a:p>
              <a:pPr lvl="0" algn="ctr"/>
              <a:r>
                <a:rPr lang="en-CA" sz="5500" b="1" dirty="0" smtClean="0">
                  <a:solidFill>
                    <a:srgbClr val="D78235"/>
                  </a:solidFill>
                  <a:latin typeface="Franklin Gothic Medium" panose="020B0603020102020204" pitchFamily="34" charset="0"/>
                </a:rPr>
                <a:t>53%</a:t>
              </a:r>
              <a:endParaRPr lang="en-CA" sz="5500" b="1" dirty="0">
                <a:solidFill>
                  <a:srgbClr val="D78235"/>
                </a:solidFill>
                <a:latin typeface="Franklin Gothic Medium" panose="020B0603020102020204" pitchFamily="34" charset="0"/>
              </a:endParaRPr>
            </a:p>
          </p:txBody>
        </p:sp>
      </p:grpSp>
      <p:pic>
        <p:nvPicPr>
          <p:cNvPr id="45" name="Picture 4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67944" y="1979079"/>
            <a:ext cx="295657" cy="326137"/>
          </a:xfrm>
          <a:prstGeom prst="rect">
            <a:avLst/>
          </a:prstGeom>
        </p:spPr>
      </p:pic>
      <p:pic>
        <p:nvPicPr>
          <p:cNvPr id="46" name="Picture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70852" y="1979079"/>
            <a:ext cx="295657" cy="326137"/>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49850" y="3334864"/>
            <a:ext cx="864095" cy="670200"/>
          </a:xfrm>
          <a:prstGeom prst="rect">
            <a:avLst/>
          </a:prstGeom>
        </p:spPr>
      </p:pic>
      <p:cxnSp>
        <p:nvCxnSpPr>
          <p:cNvPr id="47" name="Straight Connector 46"/>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48"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36</a:t>
            </a:fld>
            <a:endParaRPr lang="en-US" dirty="0"/>
          </a:p>
        </p:txBody>
      </p:sp>
    </p:spTree>
    <p:extLst>
      <p:ext uri="{BB962C8B-B14F-4D97-AF65-F5344CB8AC3E}">
        <p14:creationId xmlns:p14="http://schemas.microsoft.com/office/powerpoint/2010/main" val="27331175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684213" y="2060848"/>
            <a:ext cx="8136259" cy="3764162"/>
          </a:xfrm>
          <a:prstGeom prst="rect">
            <a:avLst/>
          </a:prstGeom>
          <a:gradFill flip="none" rotWithShape="1">
            <a:gsLst>
              <a:gs pos="0">
                <a:srgbClr val="E6E7E8"/>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12160" y="3509902"/>
            <a:ext cx="2341760" cy="1791306"/>
          </a:xfrm>
          <a:prstGeom prst="rect">
            <a:avLst/>
          </a:prstGeom>
          <a:effectLst>
            <a:reflection blurRad="6350" stA="50000" endA="300" endPos="38500" dist="50800" dir="5400000" sy="-100000" algn="bl" rotWithShape="0"/>
          </a:effectLst>
        </p:spPr>
      </p:pic>
      <p:graphicFrame>
        <p:nvGraphicFramePr>
          <p:cNvPr id="14" name="Chart 13"/>
          <p:cNvGraphicFramePr/>
          <p:nvPr>
            <p:extLst>
              <p:ext uri="{D42A27DB-BD31-4B8C-83A1-F6EECF244321}">
                <p14:modId xmlns:p14="http://schemas.microsoft.com/office/powerpoint/2010/main" val="1547240508"/>
              </p:ext>
            </p:extLst>
          </p:nvPr>
        </p:nvGraphicFramePr>
        <p:xfrm>
          <a:off x="1547664" y="2636912"/>
          <a:ext cx="5112568" cy="3067392"/>
        </p:xfrm>
        <a:graphic>
          <a:graphicData uri="http://schemas.openxmlformats.org/drawingml/2006/chart">
            <c:chart xmlns:c="http://schemas.openxmlformats.org/drawingml/2006/chart" xmlns:r="http://schemas.openxmlformats.org/officeDocument/2006/relationships" r:id="rId3"/>
          </a:graphicData>
        </a:graphic>
      </p:graphicFrame>
      <p:sp>
        <p:nvSpPr>
          <p:cNvPr id="12" name="Round Same Side Corner Rectangle 11"/>
          <p:cNvSpPr/>
          <p:nvPr/>
        </p:nvSpPr>
        <p:spPr>
          <a:xfrm>
            <a:off x="684213" y="2060848"/>
            <a:ext cx="8136259" cy="379785"/>
          </a:xfrm>
          <a:prstGeom prst="round2SameRect">
            <a:avLst/>
          </a:prstGeom>
          <a:solidFill>
            <a:srgbClr val="8B8B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bg1"/>
              </a:solidFill>
            </a:endParaRPr>
          </a:p>
        </p:txBody>
      </p:sp>
      <p:sp>
        <p:nvSpPr>
          <p:cNvPr id="13" name="Rectangle 12"/>
          <p:cNvSpPr/>
          <p:nvPr/>
        </p:nvSpPr>
        <p:spPr>
          <a:xfrm>
            <a:off x="684213" y="2092010"/>
            <a:ext cx="8208266" cy="307777"/>
          </a:xfrm>
          <a:prstGeom prst="rect">
            <a:avLst/>
          </a:prstGeom>
        </p:spPr>
        <p:txBody>
          <a:bodyPr wrap="square" anchor="ctr" anchorCtr="0">
            <a:spAutoFit/>
          </a:bodyPr>
          <a:lstStyle/>
          <a:p>
            <a:pPr algn="ctr">
              <a:defRPr/>
            </a:pPr>
            <a:r>
              <a:rPr lang="en-US" sz="1400" b="1" dirty="0">
                <a:solidFill>
                  <a:schemeClr val="bg1"/>
                </a:solidFill>
              </a:rPr>
              <a:t>Proportion of Canadian long-term care residents who had</a:t>
            </a:r>
          </a:p>
        </p:txBody>
      </p:sp>
      <p:sp>
        <p:nvSpPr>
          <p:cNvPr id="2" name="Title 1"/>
          <p:cNvSpPr>
            <a:spLocks noGrp="1"/>
          </p:cNvSpPr>
          <p:nvPr>
            <p:ph type="title"/>
          </p:nvPr>
        </p:nvSpPr>
        <p:spPr>
          <a:xfrm>
            <a:off x="591844" y="530352"/>
            <a:ext cx="7724572" cy="912089"/>
          </a:xfrm>
        </p:spPr>
        <p:txBody>
          <a:bodyPr>
            <a:noAutofit/>
          </a:bodyPr>
          <a:lstStyle/>
          <a:p>
            <a:r>
              <a:rPr lang="en-CA" sz="2600" dirty="0" smtClean="0">
                <a:solidFill>
                  <a:srgbClr val="307D84"/>
                </a:solidFill>
              </a:rPr>
              <a:t>Advanced </a:t>
            </a:r>
            <a:r>
              <a:rPr lang="en-US" sz="2600" dirty="0">
                <a:solidFill>
                  <a:srgbClr val="307D84"/>
                </a:solidFill>
              </a:rPr>
              <a:t>directives are common in </a:t>
            </a:r>
            <a:r>
              <a:rPr lang="en-US" sz="2600" dirty="0" smtClean="0">
                <a:solidFill>
                  <a:srgbClr val="307D84"/>
                </a:solidFill>
              </a:rPr>
              <a:t>long-term </a:t>
            </a:r>
            <a:r>
              <a:rPr lang="en-US" sz="2600" dirty="0">
                <a:solidFill>
                  <a:srgbClr val="307D84"/>
                </a:solidFill>
              </a:rPr>
              <a:t>care</a:t>
            </a:r>
            <a:endParaRPr lang="en-CA" sz="2600" dirty="0">
              <a:solidFill>
                <a:srgbClr val="307D84"/>
              </a:solidFill>
            </a:endParaRPr>
          </a:p>
        </p:txBody>
      </p:sp>
      <p:sp>
        <p:nvSpPr>
          <p:cNvPr id="4" name="TextBox 3"/>
          <p:cNvSpPr txBox="1"/>
          <p:nvPr/>
        </p:nvSpPr>
        <p:spPr>
          <a:xfrm>
            <a:off x="683568" y="5837202"/>
            <a:ext cx="4902304" cy="400110"/>
          </a:xfrm>
          <a:prstGeom prst="rect">
            <a:avLst/>
          </a:prstGeom>
          <a:noFill/>
        </p:spPr>
        <p:txBody>
          <a:bodyPr wrap="none" rtlCol="0">
            <a:spAutoFit/>
          </a:bodyPr>
          <a:lstStyle/>
          <a:p>
            <a:r>
              <a:rPr lang="en-CA" sz="1000" b="1" dirty="0" smtClean="0"/>
              <a:t>Source</a:t>
            </a:r>
          </a:p>
          <a:p>
            <a:r>
              <a:rPr lang="en-CA" sz="1000" dirty="0" smtClean="0"/>
              <a:t>Continuing Care Reporting System, 2011, Canadian Institute for Health Information.</a:t>
            </a:r>
            <a:endParaRPr lang="en-CA" sz="1000" dirty="0"/>
          </a:p>
        </p:txBody>
      </p:sp>
      <p:cxnSp>
        <p:nvCxnSpPr>
          <p:cNvPr id="7" name="Straight Connector 6"/>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19"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37</a:t>
            </a:fld>
            <a:endParaRPr lang="en-US" dirty="0"/>
          </a:p>
        </p:txBody>
      </p:sp>
    </p:spTree>
    <p:extLst>
      <p:ext uri="{BB962C8B-B14F-4D97-AF65-F5344CB8AC3E}">
        <p14:creationId xmlns:p14="http://schemas.microsoft.com/office/powerpoint/2010/main" val="251825174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solidFill>
                  <a:srgbClr val="307D84"/>
                </a:solidFill>
                <a:latin typeface="+mj-lt"/>
              </a:rPr>
              <a:t>Quality of care </a:t>
            </a:r>
            <a:endParaRPr lang="en-CA" dirty="0">
              <a:solidFill>
                <a:srgbClr val="307D84"/>
              </a:solidFill>
              <a:latin typeface="+mj-lt"/>
            </a:endParaRPr>
          </a:p>
        </p:txBody>
      </p:sp>
      <p:sp>
        <p:nvSpPr>
          <p:cNvPr id="3" name="Subtitle 2"/>
          <p:cNvSpPr>
            <a:spLocks noGrp="1"/>
          </p:cNvSpPr>
          <p:nvPr>
            <p:ph type="subTitle" idx="1"/>
          </p:nvPr>
        </p:nvSpPr>
        <p:spPr>
          <a:xfrm>
            <a:off x="1905000" y="3276600"/>
            <a:ext cx="6627440" cy="2168624"/>
          </a:xfrm>
        </p:spPr>
        <p:txBody>
          <a:bodyPr>
            <a:noAutofit/>
          </a:bodyPr>
          <a:lstStyle/>
          <a:p>
            <a:r>
              <a:rPr lang="en-CA" sz="2600" dirty="0" smtClean="0">
                <a:solidFill>
                  <a:srgbClr val="307D84"/>
                </a:solidFill>
                <a:latin typeface="+mj-lt"/>
              </a:rPr>
              <a:t>Patient-centred primary and specialist care</a:t>
            </a:r>
          </a:p>
          <a:p>
            <a:r>
              <a:rPr lang="en-CA" sz="2600" dirty="0" smtClean="0">
                <a:solidFill>
                  <a:srgbClr val="307D84"/>
                </a:solidFill>
                <a:latin typeface="+mj-lt"/>
              </a:rPr>
              <a:t>Medication reviews</a:t>
            </a:r>
          </a:p>
          <a:p>
            <a:r>
              <a:rPr lang="en-CA" sz="2600" dirty="0" smtClean="0">
                <a:solidFill>
                  <a:srgbClr val="307D84"/>
                </a:solidFill>
                <a:latin typeface="+mj-lt"/>
              </a:rPr>
              <a:t>Chronic condition management </a:t>
            </a:r>
            <a:br>
              <a:rPr lang="en-CA" sz="2600" dirty="0" smtClean="0">
                <a:solidFill>
                  <a:srgbClr val="307D84"/>
                </a:solidFill>
                <a:latin typeface="+mj-lt"/>
              </a:rPr>
            </a:br>
            <a:r>
              <a:rPr lang="en-CA" sz="2600" dirty="0" smtClean="0">
                <a:solidFill>
                  <a:srgbClr val="307D84"/>
                </a:solidFill>
                <a:latin typeface="+mj-lt"/>
              </a:rPr>
              <a:t>and disease prevention</a:t>
            </a:r>
            <a:endParaRPr lang="en-CA" sz="2600" dirty="0">
              <a:solidFill>
                <a:srgbClr val="307D84"/>
              </a:solidFill>
              <a:latin typeface="+mj-lt"/>
            </a:endParaRPr>
          </a:p>
        </p:txBody>
      </p:sp>
      <p:sp>
        <p:nvSpPr>
          <p:cNvPr id="4"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38</a:t>
            </a:fld>
            <a:endParaRPr lang="en-US" dirty="0"/>
          </a:p>
        </p:txBody>
      </p:sp>
    </p:spTree>
    <p:extLst>
      <p:ext uri="{BB962C8B-B14F-4D97-AF65-F5344CB8AC3E}">
        <p14:creationId xmlns:p14="http://schemas.microsoft.com/office/powerpoint/2010/main" val="35224723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ctangle 102"/>
          <p:cNvSpPr/>
          <p:nvPr/>
        </p:nvSpPr>
        <p:spPr>
          <a:xfrm>
            <a:off x="679673" y="1988841"/>
            <a:ext cx="6124575" cy="2811759"/>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aphicFrame>
        <p:nvGraphicFramePr>
          <p:cNvPr id="32" name="Table 31"/>
          <p:cNvGraphicFramePr>
            <a:graphicFrameLocks noGrp="1"/>
          </p:cNvGraphicFramePr>
          <p:nvPr>
            <p:extLst>
              <p:ext uri="{D42A27DB-BD31-4B8C-83A1-F6EECF244321}">
                <p14:modId xmlns:p14="http://schemas.microsoft.com/office/powerpoint/2010/main" val="790977491"/>
              </p:ext>
            </p:extLst>
          </p:nvPr>
        </p:nvGraphicFramePr>
        <p:xfrm>
          <a:off x="707908" y="1988842"/>
          <a:ext cx="6075355" cy="2829920"/>
        </p:xfrm>
        <a:graphic>
          <a:graphicData uri="http://schemas.openxmlformats.org/drawingml/2006/table">
            <a:tbl>
              <a:tblPr firstRow="1" bandRow="1">
                <a:tableStyleId>{2D5ABB26-0587-4C30-8999-92F81FD0307C}</a:tableStyleId>
              </a:tblPr>
              <a:tblGrid>
                <a:gridCol w="3627083"/>
                <a:gridCol w="1152128"/>
                <a:gridCol w="1296144"/>
              </a:tblGrid>
              <a:tr h="5040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dirty="0" smtClean="0">
                          <a:solidFill>
                            <a:schemeClr val="tx1"/>
                          </a:solidFill>
                        </a:rPr>
                        <a:t>When older Canadians needed care or </a:t>
                      </a:r>
                      <a:br>
                        <a:rPr lang="en-CA" sz="1200" b="1" dirty="0" smtClean="0">
                          <a:solidFill>
                            <a:schemeClr val="tx1"/>
                          </a:solidFill>
                        </a:rPr>
                      </a:br>
                      <a:r>
                        <a:rPr lang="en-CA" sz="1200" b="1" dirty="0" smtClean="0">
                          <a:solidFill>
                            <a:schemeClr val="tx1"/>
                          </a:solidFill>
                        </a:rPr>
                        <a:t>treatment, their </a:t>
                      </a:r>
                      <a:r>
                        <a:rPr lang="en-CA" sz="1200" b="1" i="1" dirty="0" smtClean="0">
                          <a:solidFill>
                            <a:schemeClr val="tx1"/>
                          </a:solidFill>
                        </a:rPr>
                        <a:t>regular doctor </a:t>
                      </a:r>
                      <a:r>
                        <a:rPr lang="en-CA" sz="1200" b="1" dirty="0" smtClean="0">
                          <a:solidFill>
                            <a:schemeClr val="tx1"/>
                          </a:solidFill>
                        </a:rPr>
                        <a:t>always or often</a:t>
                      </a:r>
                    </a:p>
                  </a:txBody>
                  <a:tcPr marL="45720" marR="45720" anchor="b">
                    <a:solidFill>
                      <a:srgbClr val="E4EDEE"/>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b="1" dirty="0" smtClean="0">
                          <a:solidFill>
                            <a:schemeClr val="tx1"/>
                          </a:solidFill>
                        </a:rPr>
                        <a:t>Canada</a:t>
                      </a:r>
                    </a:p>
                  </a:txBody>
                  <a:tcPr marL="45720" marR="45720" anchor="b">
                    <a:solidFill>
                      <a:srgbClr val="E4EDEE"/>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b="1" dirty="0" smtClean="0">
                          <a:solidFill>
                            <a:schemeClr val="tx1"/>
                          </a:solidFill>
                        </a:rPr>
                        <a:t>CMWF average</a:t>
                      </a:r>
                    </a:p>
                  </a:txBody>
                  <a:tcPr marL="45720" marR="45720" anchor="b">
                    <a:solidFill>
                      <a:srgbClr val="E4EDEE"/>
                    </a:solidFill>
                  </a:tcPr>
                </a:tc>
              </a:tr>
              <a:tr h="8050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Knew important information about their </a:t>
                      </a:r>
                      <a:br>
                        <a:rPr lang="en-US" sz="1200" dirty="0" smtClean="0">
                          <a:solidFill>
                            <a:schemeClr val="tx1"/>
                          </a:solidFill>
                        </a:rPr>
                      </a:br>
                      <a:r>
                        <a:rPr lang="en-US" sz="1200" dirty="0" smtClean="0">
                          <a:solidFill>
                            <a:schemeClr val="tx1"/>
                          </a:solidFill>
                        </a:rPr>
                        <a:t>medical history</a:t>
                      </a:r>
                    </a:p>
                  </a:txBody>
                  <a:tcPr marL="45720" marR="45720" anchor="ctr"/>
                </a:tc>
                <a:tc>
                  <a:txBody>
                    <a:bodyPr/>
                    <a:lstStyle/>
                    <a:p>
                      <a:endParaRPr lang="en-CA" sz="1200" dirty="0">
                        <a:solidFill>
                          <a:schemeClr val="tx1"/>
                        </a:solidFill>
                      </a:endParaRPr>
                    </a:p>
                  </a:txBody>
                  <a:tcPr marL="45720" marR="45720"/>
                </a:tc>
                <a:tc>
                  <a:txBody>
                    <a:bodyPr/>
                    <a:lstStyle/>
                    <a:p>
                      <a:endParaRPr lang="en-CA" sz="1200" dirty="0">
                        <a:solidFill>
                          <a:schemeClr val="tx1"/>
                        </a:solidFill>
                      </a:endParaRPr>
                    </a:p>
                  </a:txBody>
                  <a:tcPr marL="45720" marR="45720"/>
                </a:tc>
              </a:tr>
              <a:tr h="7287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Spent enough time with them</a:t>
                      </a:r>
                    </a:p>
                  </a:txBody>
                  <a:tcPr marL="45720" marR="45720" anchor="ctr"/>
                </a:tc>
                <a:tc>
                  <a:txBody>
                    <a:bodyPr/>
                    <a:lstStyle/>
                    <a:p>
                      <a:endParaRPr lang="en-CA" sz="1200" dirty="0">
                        <a:solidFill>
                          <a:schemeClr val="tx1"/>
                        </a:solidFill>
                      </a:endParaRPr>
                    </a:p>
                  </a:txBody>
                  <a:tcPr marL="45720" marR="45720"/>
                </a:tc>
                <a:tc>
                  <a:txBody>
                    <a:bodyPr/>
                    <a:lstStyle/>
                    <a:p>
                      <a:endParaRPr lang="en-CA" sz="1200" dirty="0">
                        <a:solidFill>
                          <a:schemeClr val="tx1"/>
                        </a:solidFill>
                      </a:endParaRPr>
                    </a:p>
                  </a:txBody>
                  <a:tcPr marL="45720" marR="45720"/>
                </a:tc>
              </a:tr>
              <a:tr h="7920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Encouraged them to ask questions </a:t>
                      </a:r>
                    </a:p>
                  </a:txBody>
                  <a:tcPr marL="45720" marR="45720" anchor="ctr"/>
                </a:tc>
                <a:tc>
                  <a:txBody>
                    <a:bodyPr/>
                    <a:lstStyle/>
                    <a:p>
                      <a:endParaRPr lang="en-CA" sz="1200">
                        <a:solidFill>
                          <a:schemeClr val="tx1"/>
                        </a:solidFill>
                      </a:endParaRPr>
                    </a:p>
                  </a:txBody>
                  <a:tcPr marL="45720" marR="45720"/>
                </a:tc>
                <a:tc>
                  <a:txBody>
                    <a:bodyPr/>
                    <a:lstStyle/>
                    <a:p>
                      <a:endParaRPr lang="en-CA" sz="1200" dirty="0">
                        <a:solidFill>
                          <a:schemeClr val="tx1"/>
                        </a:solidFill>
                      </a:endParaRPr>
                    </a:p>
                  </a:txBody>
                  <a:tcPr marL="45720" marR="45720"/>
                </a:tc>
              </a:tr>
            </a:tbl>
          </a:graphicData>
        </a:graphic>
      </p:graphicFrame>
      <p:sp>
        <p:nvSpPr>
          <p:cNvPr id="2" name="Title 1"/>
          <p:cNvSpPr>
            <a:spLocks noGrp="1"/>
          </p:cNvSpPr>
          <p:nvPr>
            <p:ph type="title"/>
          </p:nvPr>
        </p:nvSpPr>
        <p:spPr/>
        <p:txBody>
          <a:bodyPr>
            <a:noAutofit/>
          </a:bodyPr>
          <a:lstStyle/>
          <a:p>
            <a:r>
              <a:rPr lang="en-CA" sz="2600" dirty="0" smtClean="0">
                <a:solidFill>
                  <a:srgbClr val="307D84"/>
                </a:solidFill>
              </a:rPr>
              <a:t>Most older Canadians have a positive experience with their regular doctor</a:t>
            </a:r>
            <a:endParaRPr lang="en-CA" sz="2600" dirty="0">
              <a:solidFill>
                <a:srgbClr val="307D84"/>
              </a:solidFill>
            </a:endParaRPr>
          </a:p>
        </p:txBody>
      </p:sp>
      <p:grpSp>
        <p:nvGrpSpPr>
          <p:cNvPr id="33" name="Group 32"/>
          <p:cNvGrpSpPr/>
          <p:nvPr/>
        </p:nvGrpSpPr>
        <p:grpSpPr>
          <a:xfrm>
            <a:off x="4543425" y="2564904"/>
            <a:ext cx="792088" cy="638662"/>
            <a:chOff x="4782739" y="3081819"/>
            <a:chExt cx="792088" cy="638662"/>
          </a:xfrm>
        </p:grpSpPr>
        <p:sp>
          <p:nvSpPr>
            <p:cNvPr id="35" name="Oval 34"/>
            <p:cNvSpPr/>
            <p:nvPr/>
          </p:nvSpPr>
          <p:spPr>
            <a:xfrm>
              <a:off x="4862337" y="3081819"/>
              <a:ext cx="638662" cy="638662"/>
            </a:xfrm>
            <a:prstGeom prst="ellipse">
              <a:avLst/>
            </a:prstGeom>
            <a:solidFill>
              <a:srgbClr val="00A8CB"/>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36" name="Rectangle 35"/>
            <p:cNvSpPr/>
            <p:nvPr/>
          </p:nvSpPr>
          <p:spPr>
            <a:xfrm>
              <a:off x="4782739" y="3201095"/>
              <a:ext cx="792088" cy="400110"/>
            </a:xfrm>
            <a:prstGeom prst="rect">
              <a:avLst/>
            </a:prstGeom>
          </p:spPr>
          <p:txBody>
            <a:bodyPr wrap="square">
              <a:spAutoFit/>
            </a:bodyPr>
            <a:lstStyle/>
            <a:p>
              <a:pPr algn="ctr"/>
              <a:r>
                <a:rPr lang="en-CA" sz="2000" b="1" dirty="0" smtClean="0">
                  <a:solidFill>
                    <a:schemeClr val="bg1"/>
                  </a:solidFill>
                  <a:latin typeface="Franklin Gothic Medium" panose="020B0603020102020204" pitchFamily="34" charset="0"/>
                </a:rPr>
                <a:t>87%</a:t>
              </a:r>
              <a:endParaRPr lang="en-CA" sz="2000" b="1" dirty="0">
                <a:solidFill>
                  <a:schemeClr val="bg1"/>
                </a:solidFill>
                <a:latin typeface="Franklin Gothic Medium" panose="020B0603020102020204" pitchFamily="34" charset="0"/>
              </a:endParaRPr>
            </a:p>
          </p:txBody>
        </p:sp>
      </p:grpSp>
      <p:grpSp>
        <p:nvGrpSpPr>
          <p:cNvPr id="38" name="Group 37"/>
          <p:cNvGrpSpPr/>
          <p:nvPr/>
        </p:nvGrpSpPr>
        <p:grpSpPr>
          <a:xfrm>
            <a:off x="5767562" y="2564904"/>
            <a:ext cx="792087" cy="638662"/>
            <a:chOff x="6085988" y="3081819"/>
            <a:chExt cx="792087" cy="638662"/>
          </a:xfrm>
        </p:grpSpPr>
        <p:sp>
          <p:nvSpPr>
            <p:cNvPr id="39" name="Oval 38"/>
            <p:cNvSpPr/>
            <p:nvPr/>
          </p:nvSpPr>
          <p:spPr>
            <a:xfrm>
              <a:off x="6165586" y="3081819"/>
              <a:ext cx="638662" cy="638662"/>
            </a:xfrm>
            <a:prstGeom prst="ellipse">
              <a:avLst/>
            </a:prstGeom>
            <a:solidFill>
              <a:srgbClr val="8B8B8E"/>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40" name="Rectangle 39"/>
            <p:cNvSpPr/>
            <p:nvPr/>
          </p:nvSpPr>
          <p:spPr>
            <a:xfrm>
              <a:off x="6085988" y="3201095"/>
              <a:ext cx="792087"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87%</a:t>
              </a:r>
              <a:endParaRPr lang="en-CA" sz="2000" b="1" dirty="0">
                <a:solidFill>
                  <a:schemeClr val="bg1"/>
                </a:solidFill>
                <a:latin typeface="Franklin Gothic Medium" panose="020B0603020102020204" pitchFamily="34" charset="0"/>
              </a:endParaRPr>
            </a:p>
          </p:txBody>
        </p:sp>
      </p:grpSp>
      <p:grpSp>
        <p:nvGrpSpPr>
          <p:cNvPr id="46" name="Group 45"/>
          <p:cNvGrpSpPr/>
          <p:nvPr/>
        </p:nvGrpSpPr>
        <p:grpSpPr>
          <a:xfrm>
            <a:off x="4499993" y="3334493"/>
            <a:ext cx="864094" cy="638662"/>
            <a:chOff x="4739307" y="3861048"/>
            <a:chExt cx="864094" cy="638662"/>
          </a:xfrm>
        </p:grpSpPr>
        <p:sp>
          <p:nvSpPr>
            <p:cNvPr id="48" name="Oval 47"/>
            <p:cNvSpPr/>
            <p:nvPr/>
          </p:nvSpPr>
          <p:spPr>
            <a:xfrm>
              <a:off x="4862337" y="3861048"/>
              <a:ext cx="638662" cy="638662"/>
            </a:xfrm>
            <a:prstGeom prst="ellipse">
              <a:avLst/>
            </a:prstGeom>
            <a:solidFill>
              <a:srgbClr val="D78235"/>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49" name="Rectangle 48"/>
            <p:cNvSpPr/>
            <p:nvPr/>
          </p:nvSpPr>
          <p:spPr>
            <a:xfrm>
              <a:off x="4739307" y="3980324"/>
              <a:ext cx="864094"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82%</a:t>
              </a:r>
              <a:endParaRPr lang="en-CA" sz="2000" b="1" dirty="0">
                <a:solidFill>
                  <a:schemeClr val="bg1"/>
                </a:solidFill>
                <a:latin typeface="Franklin Gothic Medium" panose="020B0603020102020204" pitchFamily="34" charset="0"/>
              </a:endParaRPr>
            </a:p>
          </p:txBody>
        </p:sp>
      </p:grpSp>
      <p:grpSp>
        <p:nvGrpSpPr>
          <p:cNvPr id="63" name="Group 62"/>
          <p:cNvGrpSpPr/>
          <p:nvPr/>
        </p:nvGrpSpPr>
        <p:grpSpPr>
          <a:xfrm>
            <a:off x="5724130" y="3334493"/>
            <a:ext cx="864094" cy="638662"/>
            <a:chOff x="6042556" y="3861048"/>
            <a:chExt cx="864094" cy="638662"/>
          </a:xfrm>
        </p:grpSpPr>
        <p:sp>
          <p:nvSpPr>
            <p:cNvPr id="64" name="Oval 63"/>
            <p:cNvSpPr/>
            <p:nvPr/>
          </p:nvSpPr>
          <p:spPr>
            <a:xfrm>
              <a:off x="6165586" y="3861048"/>
              <a:ext cx="638662" cy="638662"/>
            </a:xfrm>
            <a:prstGeom prst="ellipse">
              <a:avLst/>
            </a:prstGeom>
            <a:solidFill>
              <a:srgbClr val="8B8B8E"/>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66" name="Rectangle 65"/>
            <p:cNvSpPr/>
            <p:nvPr/>
          </p:nvSpPr>
          <p:spPr>
            <a:xfrm>
              <a:off x="6042556" y="3980324"/>
              <a:ext cx="864094"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86%</a:t>
              </a:r>
              <a:endParaRPr lang="en-CA" sz="2000" b="1" dirty="0">
                <a:solidFill>
                  <a:schemeClr val="bg1"/>
                </a:solidFill>
                <a:latin typeface="Franklin Gothic Medium" panose="020B0603020102020204" pitchFamily="34" charset="0"/>
              </a:endParaRPr>
            </a:p>
          </p:txBody>
        </p:sp>
      </p:grpSp>
      <p:grpSp>
        <p:nvGrpSpPr>
          <p:cNvPr id="70" name="Group 69"/>
          <p:cNvGrpSpPr/>
          <p:nvPr/>
        </p:nvGrpSpPr>
        <p:grpSpPr>
          <a:xfrm>
            <a:off x="4509517" y="4092788"/>
            <a:ext cx="864095" cy="638662"/>
            <a:chOff x="4748831" y="4581128"/>
            <a:chExt cx="864095" cy="638662"/>
          </a:xfrm>
        </p:grpSpPr>
        <p:sp>
          <p:nvSpPr>
            <p:cNvPr id="71" name="Oval 70"/>
            <p:cNvSpPr/>
            <p:nvPr/>
          </p:nvSpPr>
          <p:spPr>
            <a:xfrm>
              <a:off x="4862337" y="4581128"/>
              <a:ext cx="638662" cy="638662"/>
            </a:xfrm>
            <a:prstGeom prst="ellipse">
              <a:avLst/>
            </a:prstGeom>
            <a:solidFill>
              <a:srgbClr val="93A445"/>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72" name="Rectangle 71"/>
            <p:cNvSpPr/>
            <p:nvPr/>
          </p:nvSpPr>
          <p:spPr>
            <a:xfrm>
              <a:off x="4748831" y="4700404"/>
              <a:ext cx="864095" cy="400110"/>
            </a:xfrm>
            <a:prstGeom prst="rect">
              <a:avLst/>
            </a:prstGeom>
          </p:spPr>
          <p:txBody>
            <a:bodyPr wrap="square">
              <a:spAutoFit/>
            </a:bodyPr>
            <a:lstStyle/>
            <a:p>
              <a:pPr algn="ctr"/>
              <a:r>
                <a:rPr lang="en-CA" sz="2000" b="1" dirty="0" smtClean="0">
                  <a:solidFill>
                    <a:schemeClr val="bg1"/>
                  </a:solidFill>
                  <a:latin typeface="Franklin Gothic Medium" panose="020B0603020102020204" pitchFamily="34" charset="0"/>
                </a:rPr>
                <a:t>70%</a:t>
              </a:r>
              <a:endParaRPr lang="en-CA" sz="2000" b="1" dirty="0">
                <a:solidFill>
                  <a:schemeClr val="bg1"/>
                </a:solidFill>
                <a:latin typeface="Franklin Gothic Medium" panose="020B0603020102020204" pitchFamily="34" charset="0"/>
              </a:endParaRPr>
            </a:p>
          </p:txBody>
        </p:sp>
      </p:grpSp>
      <p:grpSp>
        <p:nvGrpSpPr>
          <p:cNvPr id="73" name="Group 72"/>
          <p:cNvGrpSpPr/>
          <p:nvPr/>
        </p:nvGrpSpPr>
        <p:grpSpPr>
          <a:xfrm>
            <a:off x="5724130" y="4092788"/>
            <a:ext cx="864094" cy="638662"/>
            <a:chOff x="6052081" y="4609703"/>
            <a:chExt cx="864094" cy="638662"/>
          </a:xfrm>
        </p:grpSpPr>
        <p:sp>
          <p:nvSpPr>
            <p:cNvPr id="74" name="Oval 73"/>
            <p:cNvSpPr/>
            <p:nvPr/>
          </p:nvSpPr>
          <p:spPr>
            <a:xfrm>
              <a:off x="6175111" y="4609703"/>
              <a:ext cx="638662" cy="638662"/>
            </a:xfrm>
            <a:prstGeom prst="ellipse">
              <a:avLst/>
            </a:prstGeom>
            <a:solidFill>
              <a:srgbClr val="8B8B8E"/>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75" name="Rectangle 74"/>
            <p:cNvSpPr/>
            <p:nvPr/>
          </p:nvSpPr>
          <p:spPr>
            <a:xfrm>
              <a:off x="6052081" y="4728979"/>
              <a:ext cx="864094"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66%</a:t>
              </a:r>
              <a:endParaRPr lang="en-CA" sz="2000" b="1" dirty="0">
                <a:solidFill>
                  <a:schemeClr val="bg1"/>
                </a:solidFill>
                <a:latin typeface="Franklin Gothic Medium" panose="020B0603020102020204" pitchFamily="34" charset="0"/>
              </a:endParaRPr>
            </a:p>
          </p:txBody>
        </p:sp>
      </p:grpSp>
      <p:grpSp>
        <p:nvGrpSpPr>
          <p:cNvPr id="10" name="Group 9"/>
          <p:cNvGrpSpPr/>
          <p:nvPr/>
        </p:nvGrpSpPr>
        <p:grpSpPr>
          <a:xfrm>
            <a:off x="598625" y="4967590"/>
            <a:ext cx="4333415" cy="549642"/>
            <a:chOff x="598625" y="4895582"/>
            <a:chExt cx="4333415" cy="549642"/>
          </a:xfrm>
        </p:grpSpPr>
        <p:sp>
          <p:nvSpPr>
            <p:cNvPr id="88" name="TextBox 87"/>
            <p:cNvSpPr txBox="1"/>
            <p:nvPr/>
          </p:nvSpPr>
          <p:spPr>
            <a:xfrm>
              <a:off x="598625" y="4895582"/>
              <a:ext cx="2519636" cy="261610"/>
            </a:xfrm>
            <a:prstGeom prst="rect">
              <a:avLst/>
            </a:prstGeom>
            <a:noFill/>
          </p:spPr>
          <p:txBody>
            <a:bodyPr wrap="square" rtlCol="0">
              <a:spAutoFit/>
            </a:bodyPr>
            <a:lstStyle/>
            <a:p>
              <a:r>
                <a:rPr lang="en-CA" sz="1100" b="1" dirty="0" smtClean="0"/>
                <a:t>Compared with the CMWF average</a:t>
              </a:r>
              <a:endParaRPr lang="en-CA" sz="1100" b="1" dirty="0"/>
            </a:p>
          </p:txBody>
        </p:sp>
        <p:grpSp>
          <p:nvGrpSpPr>
            <p:cNvPr id="89" name="Group 88"/>
            <p:cNvGrpSpPr/>
            <p:nvPr/>
          </p:nvGrpSpPr>
          <p:grpSpPr>
            <a:xfrm>
              <a:off x="689388" y="5183614"/>
              <a:ext cx="1598406" cy="261610"/>
              <a:chOff x="2848727" y="6289575"/>
              <a:chExt cx="1741128" cy="273209"/>
            </a:xfrm>
          </p:grpSpPr>
          <p:sp>
            <p:nvSpPr>
              <p:cNvPr id="90" name="TextBox 89"/>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91" name="Oval 90"/>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92" name="Group 91"/>
            <p:cNvGrpSpPr/>
            <p:nvPr/>
          </p:nvGrpSpPr>
          <p:grpSpPr>
            <a:xfrm>
              <a:off x="2038785" y="5183614"/>
              <a:ext cx="1453097" cy="261610"/>
              <a:chOff x="4423909" y="6289575"/>
              <a:chExt cx="1741129" cy="273209"/>
            </a:xfrm>
          </p:grpSpPr>
          <p:sp>
            <p:nvSpPr>
              <p:cNvPr id="93" name="TextBox 92"/>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94" name="Oval 93"/>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95" name="Group 94"/>
            <p:cNvGrpSpPr/>
            <p:nvPr/>
          </p:nvGrpSpPr>
          <p:grpSpPr>
            <a:xfrm>
              <a:off x="3478945" y="5183614"/>
              <a:ext cx="1453095" cy="261610"/>
              <a:chOff x="6161096" y="6289575"/>
              <a:chExt cx="1741127" cy="273209"/>
            </a:xfrm>
          </p:grpSpPr>
          <p:sp>
            <p:nvSpPr>
              <p:cNvPr id="96" name="TextBox 95"/>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97" name="Oval 96"/>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cxnSp>
        <p:nvCxnSpPr>
          <p:cNvPr id="104" name="Straight Connector 103"/>
          <p:cNvCxnSpPr/>
          <p:nvPr/>
        </p:nvCxnSpPr>
        <p:spPr>
          <a:xfrm>
            <a:off x="695548" y="3284984"/>
            <a:ext cx="6089649"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698723" y="4030305"/>
            <a:ext cx="6086474"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42"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39</a:t>
            </a:fld>
            <a:endParaRPr lang="en-US" sz="1200" dirty="0"/>
          </a:p>
        </p:txBody>
      </p:sp>
    </p:spTree>
    <p:extLst>
      <p:ext uri="{BB962C8B-B14F-4D97-AF65-F5344CB8AC3E}">
        <p14:creationId xmlns:p14="http://schemas.microsoft.com/office/powerpoint/2010/main" val="12144365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4C898E"/>
                </a:solidFill>
              </a:rPr>
              <a:t>Acknowledgements</a:t>
            </a:r>
            <a:endParaRPr lang="en-CA" sz="2600" dirty="0">
              <a:solidFill>
                <a:srgbClr val="4C898E"/>
              </a:solidFill>
            </a:endParaRPr>
          </a:p>
        </p:txBody>
      </p:sp>
      <p:sp>
        <p:nvSpPr>
          <p:cNvPr id="3" name="Content Placeholder 2"/>
          <p:cNvSpPr>
            <a:spLocks noGrp="1"/>
          </p:cNvSpPr>
          <p:nvPr>
            <p:ph sz="quarter" idx="11"/>
          </p:nvPr>
        </p:nvSpPr>
        <p:spPr>
          <a:xfrm>
            <a:off x="591844" y="1371600"/>
            <a:ext cx="8232648" cy="4824536"/>
          </a:xfrm>
        </p:spPr>
        <p:txBody>
          <a:bodyPr>
            <a:noAutofit/>
          </a:bodyPr>
          <a:lstStyle/>
          <a:p>
            <a:pPr marL="0" indent="0">
              <a:lnSpc>
                <a:spcPts val="1800"/>
              </a:lnSpc>
              <a:buNone/>
            </a:pPr>
            <a:r>
              <a:rPr lang="en-US" sz="1400" dirty="0" smtClean="0"/>
              <a:t>Core funding for The Commonwealth Fund 2014 International Health Policy Survey of Older Adults was provided by The Commonwealth Fund with co-funding from the following organizations outside </a:t>
            </a:r>
            <a:br>
              <a:rPr lang="en-US" sz="1400" dirty="0" smtClean="0"/>
            </a:br>
            <a:r>
              <a:rPr lang="en-US" sz="1400" dirty="0" smtClean="0"/>
              <a:t>of Canada:</a:t>
            </a:r>
          </a:p>
          <a:p>
            <a:pPr marL="0" indent="0">
              <a:lnSpc>
                <a:spcPts val="1800"/>
              </a:lnSpc>
              <a:buNone/>
            </a:pPr>
            <a:r>
              <a:rPr lang="fr-CA" sz="1400" dirty="0"/>
              <a:t>Haute Autorité de </a:t>
            </a:r>
            <a:r>
              <a:rPr lang="fr-CA" sz="1400" dirty="0" smtClean="0"/>
              <a:t>santé (France)</a:t>
            </a:r>
            <a:r>
              <a:rPr lang="en-US" sz="1400" dirty="0" smtClean="0"/>
              <a:t>; </a:t>
            </a:r>
            <a:r>
              <a:rPr lang="fr-FR" sz="1400" dirty="0"/>
              <a:t>Caisse nationale de l’assurance maladie des travailleurs </a:t>
            </a:r>
            <a:r>
              <a:rPr lang="fr-FR" sz="1400" dirty="0" smtClean="0"/>
              <a:t>salariés (France)</a:t>
            </a:r>
            <a:r>
              <a:rPr lang="en-US" sz="1400" dirty="0" smtClean="0"/>
              <a:t>; BQS Institute for Quality and Patient Safety (Germany); the German Federal Ministry of Health; the Dutch Ministry of Health, Welfare and Sport; the Scientific Institute for Quality of Healthcare, Radboud University Nijmegen (the Netherlands); the Norwegian Knowledge Centre for the Health Services</a:t>
            </a:r>
            <a:r>
              <a:rPr lang="en-US" sz="1400" smtClean="0"/>
              <a:t>; the </a:t>
            </a:r>
            <a:r>
              <a:rPr lang="en-US" sz="1400" dirty="0" smtClean="0"/>
              <a:t>Swedish Ministry of Health and Social Affairs; the Swiss Federal Office of Public Health; the NSW Bureau of Health Information (Australia); and many other country partners.</a:t>
            </a:r>
          </a:p>
          <a:p>
            <a:pPr marL="0" indent="0">
              <a:lnSpc>
                <a:spcPts val="1800"/>
              </a:lnSpc>
              <a:buNone/>
            </a:pPr>
            <a:r>
              <a:rPr lang="en-US" sz="1400" dirty="0" smtClean="0"/>
              <a:t>Within Canada, funding for an expanded Canadian sample was provided by the Canadian Institute </a:t>
            </a:r>
            <a:br>
              <a:rPr lang="en-US" sz="1400" dirty="0" smtClean="0"/>
            </a:br>
            <a:r>
              <a:rPr lang="en-US" sz="1400" dirty="0" smtClean="0"/>
              <a:t>for Health Information (CIHI), the Canadian Institutes of Health Research (CIHR), the Health Quality Council of Alberta, the </a:t>
            </a:r>
            <a:r>
              <a:rPr lang="fr-CA" sz="1400" dirty="0" smtClean="0"/>
              <a:t>Commissaire à la santé et au bien-être du Québec</a:t>
            </a:r>
            <a:r>
              <a:rPr lang="en-US" sz="1400" dirty="0" smtClean="0"/>
              <a:t> and Health Quality Ontario.</a:t>
            </a:r>
          </a:p>
          <a:p>
            <a:pPr marL="0" indent="0">
              <a:lnSpc>
                <a:spcPts val="1800"/>
              </a:lnSpc>
              <a:buNone/>
            </a:pPr>
            <a:r>
              <a:rPr lang="en-US" sz="1400" dirty="0" smtClean="0"/>
              <a:t>Production </a:t>
            </a:r>
            <a:r>
              <a:rPr lang="en-US" sz="1400" dirty="0"/>
              <a:t>of this document is made possible by financial contributions from Health Canada </a:t>
            </a:r>
            <a:r>
              <a:rPr lang="en-US" sz="1400" dirty="0" smtClean="0"/>
              <a:t>and</a:t>
            </a:r>
            <a:r>
              <a:rPr lang="en-US" sz="1400" dirty="0"/>
              <a:t> </a:t>
            </a:r>
            <a:r>
              <a:rPr lang="en-US" sz="1400" dirty="0" smtClean="0"/>
              <a:t/>
            </a:r>
            <a:br>
              <a:rPr lang="en-US" sz="1400" dirty="0" smtClean="0"/>
            </a:br>
            <a:r>
              <a:rPr lang="en-US" sz="1400" dirty="0" smtClean="0"/>
              <a:t>provincial </a:t>
            </a:r>
            <a:r>
              <a:rPr lang="en-US" sz="1400" dirty="0"/>
              <a:t>and territorial governments. The views expressed herein do not necessarily represent </a:t>
            </a:r>
            <a:r>
              <a:rPr lang="en-US" sz="1400" dirty="0" smtClean="0"/>
              <a:t/>
            </a:r>
            <a:br>
              <a:rPr lang="en-US" sz="1400" dirty="0" smtClean="0"/>
            </a:br>
            <a:r>
              <a:rPr lang="en-US" sz="1400" dirty="0" smtClean="0"/>
              <a:t>the </a:t>
            </a:r>
            <a:r>
              <a:rPr lang="en-US" sz="1400" dirty="0"/>
              <a:t>views of Health Canada or any provincial or territorial government.</a:t>
            </a:r>
            <a:endParaRPr lang="en-US" sz="1400" dirty="0" smtClean="0"/>
          </a:p>
        </p:txBody>
      </p:sp>
      <p:sp>
        <p:nvSpPr>
          <p:cNvPr id="4"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4</a:t>
            </a:fld>
            <a:endParaRPr lang="en-US" dirty="0"/>
          </a:p>
        </p:txBody>
      </p:sp>
    </p:spTree>
    <p:extLst>
      <p:ext uri="{BB962C8B-B14F-4D97-AF65-F5344CB8AC3E}">
        <p14:creationId xmlns:p14="http://schemas.microsoft.com/office/powerpoint/2010/main" val="173558994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2600" dirty="0" smtClean="0">
                <a:solidFill>
                  <a:srgbClr val="307D84"/>
                </a:solidFill>
              </a:rPr>
              <a:t>Patient-centred care from specialists </a:t>
            </a:r>
            <a:br>
              <a:rPr lang="en-CA" sz="2600" dirty="0" smtClean="0">
                <a:solidFill>
                  <a:srgbClr val="307D84"/>
                </a:solidFill>
              </a:rPr>
            </a:br>
            <a:r>
              <a:rPr lang="en-CA" sz="2600" dirty="0" smtClean="0">
                <a:solidFill>
                  <a:srgbClr val="307D84"/>
                </a:solidFill>
              </a:rPr>
              <a:t>is also relatively good in Canada</a:t>
            </a:r>
            <a:endParaRPr lang="en-CA" sz="2600" dirty="0">
              <a:solidFill>
                <a:srgbClr val="307D84"/>
              </a:solidFill>
            </a:endParaRPr>
          </a:p>
        </p:txBody>
      </p:sp>
      <p:sp>
        <p:nvSpPr>
          <p:cNvPr id="23" name="Rectangle 22"/>
          <p:cNvSpPr/>
          <p:nvPr/>
        </p:nvSpPr>
        <p:spPr>
          <a:xfrm>
            <a:off x="679673" y="1988841"/>
            <a:ext cx="6124575" cy="2113472"/>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aphicFrame>
        <p:nvGraphicFramePr>
          <p:cNvPr id="24" name="Table 23"/>
          <p:cNvGraphicFramePr>
            <a:graphicFrameLocks noGrp="1"/>
          </p:cNvGraphicFramePr>
          <p:nvPr>
            <p:extLst>
              <p:ext uri="{D42A27DB-BD31-4B8C-83A1-F6EECF244321}">
                <p14:modId xmlns:p14="http://schemas.microsoft.com/office/powerpoint/2010/main" val="2785616888"/>
              </p:ext>
            </p:extLst>
          </p:nvPr>
        </p:nvGraphicFramePr>
        <p:xfrm>
          <a:off x="707908" y="1988842"/>
          <a:ext cx="6075355" cy="2037832"/>
        </p:xfrm>
        <a:graphic>
          <a:graphicData uri="http://schemas.openxmlformats.org/drawingml/2006/table">
            <a:tbl>
              <a:tblPr firstRow="1" bandRow="1">
                <a:tableStyleId>{2D5ABB26-0587-4C30-8999-92F81FD0307C}</a:tableStyleId>
              </a:tblPr>
              <a:tblGrid>
                <a:gridCol w="3627083"/>
                <a:gridCol w="1152128"/>
                <a:gridCol w="1296144"/>
              </a:tblGrid>
              <a:tr h="504054">
                <a:tc>
                  <a:txBody>
                    <a:bodyPr/>
                    <a:lstStyle/>
                    <a:p>
                      <a:r>
                        <a:rPr lang="en-US" sz="1200" b="1" dirty="0" smtClean="0">
                          <a:solidFill>
                            <a:schemeClr val="tx1"/>
                          </a:solidFill>
                        </a:rPr>
                        <a:t>When </a:t>
                      </a:r>
                      <a:r>
                        <a:rPr lang="en-US" sz="1200" b="1" i="1" dirty="0" smtClean="0">
                          <a:solidFill>
                            <a:schemeClr val="tx1"/>
                          </a:solidFill>
                        </a:rPr>
                        <a:t>specialists </a:t>
                      </a:r>
                      <a:r>
                        <a:rPr lang="en-US" sz="1200" b="1" dirty="0" smtClean="0">
                          <a:solidFill>
                            <a:schemeClr val="tx1"/>
                          </a:solidFill>
                        </a:rPr>
                        <a:t>provided</a:t>
                      </a:r>
                      <a:r>
                        <a:rPr lang="en-US" sz="1200" b="1" i="1" dirty="0" smtClean="0">
                          <a:solidFill>
                            <a:schemeClr val="tx1"/>
                          </a:solidFill>
                        </a:rPr>
                        <a:t> </a:t>
                      </a:r>
                      <a:r>
                        <a:rPr lang="en-US" sz="1200" b="1" dirty="0" smtClean="0">
                          <a:solidFill>
                            <a:schemeClr val="tx1"/>
                          </a:solidFill>
                        </a:rPr>
                        <a:t>care or treatment, they always or often</a:t>
                      </a:r>
                      <a:endParaRPr lang="en-CA" sz="1200" b="1" dirty="0">
                        <a:solidFill>
                          <a:schemeClr val="tx1"/>
                        </a:solidFill>
                      </a:endParaRPr>
                    </a:p>
                  </a:txBody>
                  <a:tcPr marL="45720" marR="45720" anchor="b">
                    <a:solidFill>
                      <a:srgbClr val="E4EDEE"/>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b="1" smtClean="0">
                          <a:solidFill>
                            <a:schemeClr val="tx1"/>
                          </a:solidFill>
                        </a:rPr>
                        <a:t>Canada</a:t>
                      </a:r>
                      <a:endParaRPr lang="en-CA" sz="1200" b="1" dirty="0" smtClean="0">
                        <a:solidFill>
                          <a:schemeClr val="tx1"/>
                        </a:solidFill>
                      </a:endParaRPr>
                    </a:p>
                  </a:txBody>
                  <a:tcPr marL="45720" marR="45720" anchor="b">
                    <a:solidFill>
                      <a:srgbClr val="E4EDEE"/>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b="1" smtClean="0">
                          <a:solidFill>
                            <a:schemeClr val="tx1"/>
                          </a:solidFill>
                        </a:rPr>
                        <a:t>CMWF average</a:t>
                      </a:r>
                      <a:endParaRPr lang="en-CA" sz="1200" b="1" dirty="0" smtClean="0">
                        <a:solidFill>
                          <a:schemeClr val="tx1"/>
                        </a:solidFill>
                      </a:endParaRPr>
                    </a:p>
                  </a:txBody>
                  <a:tcPr marL="45720" marR="45720" anchor="b">
                    <a:solidFill>
                      <a:srgbClr val="E4EDEE"/>
                    </a:solidFill>
                  </a:tcPr>
                </a:tc>
              </a:tr>
              <a:tr h="805048">
                <a:tc>
                  <a:txBody>
                    <a:bodyPr/>
                    <a:lstStyle/>
                    <a:p>
                      <a:r>
                        <a:rPr lang="en-US" sz="1200" smtClean="0">
                          <a:solidFill>
                            <a:schemeClr val="tx1"/>
                          </a:solidFill>
                        </a:rPr>
                        <a:t>Told patients about treatment choices</a:t>
                      </a:r>
                      <a:endParaRPr lang="en-CA" sz="1200" b="1" dirty="0">
                        <a:solidFill>
                          <a:schemeClr val="tx1"/>
                        </a:solidFill>
                      </a:endParaRPr>
                    </a:p>
                  </a:txBody>
                  <a:tcPr marL="45720" marR="45720" anchor="ctr"/>
                </a:tc>
                <a:tc>
                  <a:txBody>
                    <a:bodyPr/>
                    <a:lstStyle/>
                    <a:p>
                      <a:endParaRPr lang="en-CA" sz="1200" dirty="0">
                        <a:solidFill>
                          <a:schemeClr val="tx1"/>
                        </a:solidFill>
                      </a:endParaRPr>
                    </a:p>
                  </a:txBody>
                  <a:tcPr marL="45720" marR="45720"/>
                </a:tc>
                <a:tc>
                  <a:txBody>
                    <a:bodyPr/>
                    <a:lstStyle/>
                    <a:p>
                      <a:endParaRPr lang="en-CA" sz="1200" dirty="0">
                        <a:solidFill>
                          <a:schemeClr val="tx1"/>
                        </a:solidFill>
                      </a:endParaRPr>
                    </a:p>
                  </a:txBody>
                  <a:tcPr marL="45720" marR="45720"/>
                </a:tc>
              </a:tr>
              <a:tr h="7287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Involved patients as much as they wanted </a:t>
                      </a:r>
                      <a:br>
                        <a:rPr lang="en-US" sz="1200" dirty="0" smtClean="0">
                          <a:solidFill>
                            <a:schemeClr val="tx1"/>
                          </a:solidFill>
                        </a:rPr>
                      </a:br>
                      <a:r>
                        <a:rPr lang="en-US" sz="1200" dirty="0" smtClean="0">
                          <a:solidFill>
                            <a:schemeClr val="tx1"/>
                          </a:solidFill>
                        </a:rPr>
                        <a:t>to be in decisions about treatment or care</a:t>
                      </a:r>
                      <a:endParaRPr lang="en-CA" sz="1200" b="1" dirty="0" smtClean="0">
                        <a:solidFill>
                          <a:schemeClr val="tx1"/>
                        </a:solidFill>
                      </a:endParaRPr>
                    </a:p>
                  </a:txBody>
                  <a:tcPr marL="45720" marR="45720" anchor="ctr"/>
                </a:tc>
                <a:tc>
                  <a:txBody>
                    <a:bodyPr/>
                    <a:lstStyle/>
                    <a:p>
                      <a:endParaRPr lang="en-CA" sz="1200" dirty="0">
                        <a:solidFill>
                          <a:schemeClr val="tx1"/>
                        </a:solidFill>
                      </a:endParaRPr>
                    </a:p>
                  </a:txBody>
                  <a:tcPr marL="45720" marR="45720"/>
                </a:tc>
                <a:tc>
                  <a:txBody>
                    <a:bodyPr/>
                    <a:lstStyle/>
                    <a:p>
                      <a:endParaRPr lang="en-CA" sz="1200" dirty="0">
                        <a:solidFill>
                          <a:schemeClr val="tx1"/>
                        </a:solidFill>
                      </a:endParaRPr>
                    </a:p>
                  </a:txBody>
                  <a:tcPr marL="45720" marR="45720"/>
                </a:tc>
              </a:tr>
            </a:tbl>
          </a:graphicData>
        </a:graphic>
      </p:graphicFrame>
      <p:grpSp>
        <p:nvGrpSpPr>
          <p:cNvPr id="25" name="Group 24"/>
          <p:cNvGrpSpPr/>
          <p:nvPr/>
        </p:nvGrpSpPr>
        <p:grpSpPr>
          <a:xfrm>
            <a:off x="4543425" y="2564904"/>
            <a:ext cx="792088" cy="638662"/>
            <a:chOff x="4782739" y="3081819"/>
            <a:chExt cx="792088" cy="638662"/>
          </a:xfrm>
        </p:grpSpPr>
        <p:sp>
          <p:nvSpPr>
            <p:cNvPr id="26" name="Oval 25"/>
            <p:cNvSpPr/>
            <p:nvPr/>
          </p:nvSpPr>
          <p:spPr>
            <a:xfrm>
              <a:off x="4862337" y="3081819"/>
              <a:ext cx="638662" cy="638662"/>
            </a:xfrm>
            <a:prstGeom prst="ellipse">
              <a:avLst/>
            </a:prstGeom>
            <a:solidFill>
              <a:srgbClr val="00A8CB"/>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27" name="Rectangle 26"/>
            <p:cNvSpPr/>
            <p:nvPr/>
          </p:nvSpPr>
          <p:spPr>
            <a:xfrm>
              <a:off x="4782739" y="3201095"/>
              <a:ext cx="792088" cy="400110"/>
            </a:xfrm>
            <a:prstGeom prst="rect">
              <a:avLst/>
            </a:prstGeom>
          </p:spPr>
          <p:txBody>
            <a:bodyPr wrap="square">
              <a:spAutoFit/>
            </a:bodyPr>
            <a:lstStyle/>
            <a:p>
              <a:pPr algn="ctr"/>
              <a:r>
                <a:rPr lang="en-CA" sz="2000" b="1" dirty="0" smtClean="0">
                  <a:solidFill>
                    <a:schemeClr val="bg1"/>
                  </a:solidFill>
                  <a:latin typeface="Franklin Gothic Medium" panose="020B0603020102020204" pitchFamily="34" charset="0"/>
                </a:rPr>
                <a:t>72%</a:t>
              </a:r>
              <a:endParaRPr lang="en-CA" sz="2000" b="1" dirty="0">
                <a:solidFill>
                  <a:schemeClr val="bg1"/>
                </a:solidFill>
                <a:latin typeface="Franklin Gothic Medium" panose="020B0603020102020204" pitchFamily="34" charset="0"/>
              </a:endParaRPr>
            </a:p>
          </p:txBody>
        </p:sp>
      </p:grpSp>
      <p:grpSp>
        <p:nvGrpSpPr>
          <p:cNvPr id="32" name="Group 31"/>
          <p:cNvGrpSpPr/>
          <p:nvPr/>
        </p:nvGrpSpPr>
        <p:grpSpPr>
          <a:xfrm>
            <a:off x="5767562" y="2564904"/>
            <a:ext cx="792087" cy="638662"/>
            <a:chOff x="6085988" y="3081819"/>
            <a:chExt cx="792087" cy="638662"/>
          </a:xfrm>
        </p:grpSpPr>
        <p:sp>
          <p:nvSpPr>
            <p:cNvPr id="33" name="Oval 32"/>
            <p:cNvSpPr/>
            <p:nvPr/>
          </p:nvSpPr>
          <p:spPr>
            <a:xfrm>
              <a:off x="6165586" y="3081819"/>
              <a:ext cx="638662" cy="638662"/>
            </a:xfrm>
            <a:prstGeom prst="ellipse">
              <a:avLst/>
            </a:prstGeom>
            <a:solidFill>
              <a:srgbClr val="8B8B8E"/>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35" name="Rectangle 34"/>
            <p:cNvSpPr/>
            <p:nvPr/>
          </p:nvSpPr>
          <p:spPr>
            <a:xfrm>
              <a:off x="6085988" y="3201095"/>
              <a:ext cx="792087"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72%</a:t>
              </a:r>
              <a:endParaRPr lang="en-CA" sz="2000" b="1" dirty="0">
                <a:solidFill>
                  <a:schemeClr val="bg1"/>
                </a:solidFill>
                <a:latin typeface="Franklin Gothic Medium" panose="020B0603020102020204" pitchFamily="34" charset="0"/>
              </a:endParaRPr>
            </a:p>
          </p:txBody>
        </p:sp>
      </p:grpSp>
      <p:grpSp>
        <p:nvGrpSpPr>
          <p:cNvPr id="36" name="Group 35"/>
          <p:cNvGrpSpPr/>
          <p:nvPr/>
        </p:nvGrpSpPr>
        <p:grpSpPr>
          <a:xfrm>
            <a:off x="4499993" y="3334493"/>
            <a:ext cx="864094" cy="638662"/>
            <a:chOff x="4739307" y="3861048"/>
            <a:chExt cx="864094" cy="638662"/>
          </a:xfrm>
        </p:grpSpPr>
        <p:sp>
          <p:nvSpPr>
            <p:cNvPr id="37" name="Oval 36"/>
            <p:cNvSpPr/>
            <p:nvPr/>
          </p:nvSpPr>
          <p:spPr>
            <a:xfrm>
              <a:off x="4862337" y="3861048"/>
              <a:ext cx="638662" cy="638662"/>
            </a:xfrm>
            <a:prstGeom prst="ellipse">
              <a:avLst/>
            </a:prstGeom>
            <a:solidFill>
              <a:srgbClr val="93A445"/>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39" name="Rectangle 38"/>
            <p:cNvSpPr/>
            <p:nvPr/>
          </p:nvSpPr>
          <p:spPr>
            <a:xfrm>
              <a:off x="4739307" y="3980324"/>
              <a:ext cx="864094"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79%</a:t>
              </a:r>
              <a:endParaRPr lang="en-CA" sz="2000" b="1" dirty="0">
                <a:solidFill>
                  <a:schemeClr val="bg1"/>
                </a:solidFill>
                <a:latin typeface="Franklin Gothic Medium" panose="020B0603020102020204" pitchFamily="34" charset="0"/>
              </a:endParaRPr>
            </a:p>
          </p:txBody>
        </p:sp>
      </p:grpSp>
      <p:grpSp>
        <p:nvGrpSpPr>
          <p:cNvPr id="40" name="Group 39"/>
          <p:cNvGrpSpPr/>
          <p:nvPr/>
        </p:nvGrpSpPr>
        <p:grpSpPr>
          <a:xfrm>
            <a:off x="5724130" y="3334493"/>
            <a:ext cx="864094" cy="638662"/>
            <a:chOff x="6042556" y="3861048"/>
            <a:chExt cx="864094" cy="638662"/>
          </a:xfrm>
        </p:grpSpPr>
        <p:sp>
          <p:nvSpPr>
            <p:cNvPr id="49" name="Oval 48"/>
            <p:cNvSpPr/>
            <p:nvPr/>
          </p:nvSpPr>
          <p:spPr>
            <a:xfrm>
              <a:off x="6165586" y="3861048"/>
              <a:ext cx="638662" cy="638662"/>
            </a:xfrm>
            <a:prstGeom prst="ellipse">
              <a:avLst/>
            </a:prstGeom>
            <a:solidFill>
              <a:srgbClr val="8B8B8E"/>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50" name="Rectangle 49"/>
            <p:cNvSpPr/>
            <p:nvPr/>
          </p:nvSpPr>
          <p:spPr>
            <a:xfrm>
              <a:off x="6042556" y="3980324"/>
              <a:ext cx="864094"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77%</a:t>
              </a:r>
              <a:endParaRPr lang="en-CA" sz="2000" b="1" dirty="0">
                <a:solidFill>
                  <a:schemeClr val="bg1"/>
                </a:solidFill>
                <a:latin typeface="Franklin Gothic Medium" panose="020B0603020102020204" pitchFamily="34" charset="0"/>
              </a:endParaRPr>
            </a:p>
          </p:txBody>
        </p:sp>
      </p:grpSp>
      <p:grpSp>
        <p:nvGrpSpPr>
          <p:cNvPr id="3" name="Group 2"/>
          <p:cNvGrpSpPr/>
          <p:nvPr/>
        </p:nvGrpSpPr>
        <p:grpSpPr>
          <a:xfrm>
            <a:off x="598625" y="4247510"/>
            <a:ext cx="4333415" cy="549642"/>
            <a:chOff x="598625" y="4247510"/>
            <a:chExt cx="4333415" cy="549642"/>
          </a:xfrm>
        </p:grpSpPr>
        <p:sp>
          <p:nvSpPr>
            <p:cNvPr id="61" name="TextBox 60"/>
            <p:cNvSpPr txBox="1"/>
            <p:nvPr/>
          </p:nvSpPr>
          <p:spPr>
            <a:xfrm>
              <a:off x="598625" y="4247510"/>
              <a:ext cx="2519636" cy="261610"/>
            </a:xfrm>
            <a:prstGeom prst="rect">
              <a:avLst/>
            </a:prstGeom>
            <a:noFill/>
          </p:spPr>
          <p:txBody>
            <a:bodyPr wrap="square" rtlCol="0">
              <a:spAutoFit/>
            </a:bodyPr>
            <a:lstStyle/>
            <a:p>
              <a:r>
                <a:rPr lang="en-CA" sz="1100" b="1" dirty="0" smtClean="0"/>
                <a:t>Compared with the CMWF average</a:t>
              </a:r>
              <a:endParaRPr lang="en-CA" sz="1100" b="1" dirty="0"/>
            </a:p>
          </p:txBody>
        </p:sp>
        <p:grpSp>
          <p:nvGrpSpPr>
            <p:cNvPr id="62" name="Group 61"/>
            <p:cNvGrpSpPr/>
            <p:nvPr/>
          </p:nvGrpSpPr>
          <p:grpSpPr>
            <a:xfrm>
              <a:off x="689388" y="4535542"/>
              <a:ext cx="1598406" cy="261610"/>
              <a:chOff x="2848727" y="6289575"/>
              <a:chExt cx="1741128" cy="273209"/>
            </a:xfrm>
          </p:grpSpPr>
          <p:sp>
            <p:nvSpPr>
              <p:cNvPr id="63" name="TextBox 62"/>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64" name="Oval 63"/>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65" name="Group 64"/>
            <p:cNvGrpSpPr/>
            <p:nvPr/>
          </p:nvGrpSpPr>
          <p:grpSpPr>
            <a:xfrm>
              <a:off x="2038785" y="4535542"/>
              <a:ext cx="1453097" cy="261610"/>
              <a:chOff x="4423909" y="6289575"/>
              <a:chExt cx="1741129" cy="273209"/>
            </a:xfrm>
          </p:grpSpPr>
          <p:sp>
            <p:nvSpPr>
              <p:cNvPr id="66" name="TextBox 65"/>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67" name="Oval 66"/>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68" name="Group 67"/>
            <p:cNvGrpSpPr/>
            <p:nvPr/>
          </p:nvGrpSpPr>
          <p:grpSpPr>
            <a:xfrm>
              <a:off x="3478945" y="4535542"/>
              <a:ext cx="1453095" cy="261610"/>
              <a:chOff x="6161096" y="6289575"/>
              <a:chExt cx="1741127" cy="273209"/>
            </a:xfrm>
          </p:grpSpPr>
          <p:sp>
            <p:nvSpPr>
              <p:cNvPr id="69" name="TextBox 68"/>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70" name="Oval 69"/>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cxnSp>
        <p:nvCxnSpPr>
          <p:cNvPr id="71" name="Straight Connector 70"/>
          <p:cNvCxnSpPr/>
          <p:nvPr/>
        </p:nvCxnSpPr>
        <p:spPr>
          <a:xfrm>
            <a:off x="695548" y="3256409"/>
            <a:ext cx="6089649"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30"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40</a:t>
            </a:fld>
            <a:endParaRPr lang="en-US" sz="1200" dirty="0"/>
          </a:p>
        </p:txBody>
      </p:sp>
    </p:spTree>
    <p:extLst>
      <p:ext uri="{BB962C8B-B14F-4D97-AF65-F5344CB8AC3E}">
        <p14:creationId xmlns:p14="http://schemas.microsoft.com/office/powerpoint/2010/main" val="37352672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679673" y="1772815"/>
            <a:ext cx="6124575" cy="2161009"/>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aphicFrame>
        <p:nvGraphicFramePr>
          <p:cNvPr id="30" name="Table 29"/>
          <p:cNvGraphicFramePr>
            <a:graphicFrameLocks noGrp="1"/>
          </p:cNvGraphicFramePr>
          <p:nvPr>
            <p:extLst>
              <p:ext uri="{D42A27DB-BD31-4B8C-83A1-F6EECF244321}">
                <p14:modId xmlns:p14="http://schemas.microsoft.com/office/powerpoint/2010/main" val="3192560278"/>
              </p:ext>
            </p:extLst>
          </p:nvPr>
        </p:nvGraphicFramePr>
        <p:xfrm>
          <a:off x="707908" y="1988839"/>
          <a:ext cx="6075355" cy="1893818"/>
        </p:xfrm>
        <a:graphic>
          <a:graphicData uri="http://schemas.openxmlformats.org/drawingml/2006/table">
            <a:tbl>
              <a:tblPr firstRow="1" bandRow="1">
                <a:tableStyleId>{2D5ABB26-0587-4C30-8999-92F81FD0307C}</a:tableStyleId>
              </a:tblPr>
              <a:tblGrid>
                <a:gridCol w="3627083"/>
                <a:gridCol w="1152128"/>
                <a:gridCol w="1296144"/>
              </a:tblGrid>
              <a:tr h="299417">
                <a:tc>
                  <a:txBody>
                    <a:bodyPr/>
                    <a:lstStyle/>
                    <a:p>
                      <a:r>
                        <a:rPr lang="en-US" sz="1200" b="1" dirty="0" smtClean="0">
                          <a:solidFill>
                            <a:schemeClr val="tx1"/>
                          </a:solidFill>
                        </a:rPr>
                        <a:t>In the past 2 years, was there a time when</a:t>
                      </a:r>
                    </a:p>
                  </a:txBody>
                  <a:tcPr marL="45720" marR="45720" anchor="b">
                    <a:solidFill>
                      <a:srgbClr val="E4EDEE"/>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b="1" smtClean="0">
                          <a:solidFill>
                            <a:schemeClr val="tx1"/>
                          </a:solidFill>
                        </a:rPr>
                        <a:t>Canada</a:t>
                      </a:r>
                      <a:endParaRPr lang="en-CA" sz="1200" b="1" dirty="0" smtClean="0">
                        <a:solidFill>
                          <a:schemeClr val="tx1"/>
                        </a:solidFill>
                      </a:endParaRPr>
                    </a:p>
                  </a:txBody>
                  <a:tcPr marL="45720" marR="45720" anchor="b">
                    <a:solidFill>
                      <a:srgbClr val="E4EDEE"/>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b="1" smtClean="0">
                          <a:solidFill>
                            <a:schemeClr val="tx1"/>
                          </a:solidFill>
                        </a:rPr>
                        <a:t>CMWF average</a:t>
                      </a:r>
                      <a:endParaRPr lang="en-CA" sz="1200" b="1" dirty="0" smtClean="0">
                        <a:solidFill>
                          <a:schemeClr val="tx1"/>
                        </a:solidFill>
                      </a:endParaRPr>
                    </a:p>
                  </a:txBody>
                  <a:tcPr marL="45720" marR="45720" anchor="b">
                    <a:solidFill>
                      <a:srgbClr val="E4EDEE"/>
                    </a:solidFill>
                  </a:tcPr>
                </a:tc>
              </a:tr>
              <a:tr h="836868">
                <a:tc>
                  <a:txBody>
                    <a:bodyPr/>
                    <a:lstStyle/>
                    <a:p>
                      <a:r>
                        <a:rPr lang="en-US" sz="1200" dirty="0" smtClean="0">
                          <a:solidFill>
                            <a:schemeClr val="tx1"/>
                          </a:solidFill>
                        </a:rPr>
                        <a:t>A specialist did not have basic information or test results from the patient’s regular doctor about the reason for the visit</a:t>
                      </a:r>
                    </a:p>
                  </a:txBody>
                  <a:tcPr marL="45720" marR="45720" anchor="ctr"/>
                </a:tc>
                <a:tc>
                  <a:txBody>
                    <a:bodyPr/>
                    <a:lstStyle/>
                    <a:p>
                      <a:endParaRPr lang="en-CA" sz="1200" dirty="0">
                        <a:solidFill>
                          <a:schemeClr val="tx1"/>
                        </a:solidFill>
                      </a:endParaRPr>
                    </a:p>
                  </a:txBody>
                  <a:tcPr marL="45720" marR="45720"/>
                </a:tc>
                <a:tc>
                  <a:txBody>
                    <a:bodyPr/>
                    <a:lstStyle/>
                    <a:p>
                      <a:endParaRPr lang="en-CA" sz="1200" dirty="0">
                        <a:solidFill>
                          <a:schemeClr val="tx1"/>
                        </a:solidFill>
                      </a:endParaRPr>
                    </a:p>
                  </a:txBody>
                  <a:tcPr marL="45720" marR="45720"/>
                </a:tc>
              </a:tr>
              <a:tr h="7575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A patient’s regular doctor did not seem informed </a:t>
                      </a:r>
                      <a:br>
                        <a:rPr lang="en-US" sz="1200" dirty="0" smtClean="0">
                          <a:solidFill>
                            <a:schemeClr val="tx1"/>
                          </a:solidFill>
                        </a:rPr>
                      </a:br>
                      <a:r>
                        <a:rPr lang="en-US" sz="1200" dirty="0" smtClean="0">
                          <a:solidFill>
                            <a:schemeClr val="tx1"/>
                          </a:solidFill>
                        </a:rPr>
                        <a:t>and up to date about the specialist care received</a:t>
                      </a:r>
                    </a:p>
                  </a:txBody>
                  <a:tcPr marL="45720" marR="45720" anchor="ctr"/>
                </a:tc>
                <a:tc>
                  <a:txBody>
                    <a:bodyPr/>
                    <a:lstStyle/>
                    <a:p>
                      <a:endParaRPr lang="en-CA" sz="1200" dirty="0">
                        <a:solidFill>
                          <a:schemeClr val="tx1"/>
                        </a:solidFill>
                      </a:endParaRPr>
                    </a:p>
                  </a:txBody>
                  <a:tcPr marL="45720" marR="45720"/>
                </a:tc>
                <a:tc>
                  <a:txBody>
                    <a:bodyPr/>
                    <a:lstStyle/>
                    <a:p>
                      <a:endParaRPr lang="en-CA" sz="1200" dirty="0">
                        <a:solidFill>
                          <a:schemeClr val="tx1"/>
                        </a:solidFill>
                      </a:endParaRPr>
                    </a:p>
                  </a:txBody>
                  <a:tcPr marL="45720" marR="45720"/>
                </a:tc>
              </a:tr>
            </a:tbl>
          </a:graphicData>
        </a:graphic>
      </p:graphicFrame>
      <p:sp>
        <p:nvSpPr>
          <p:cNvPr id="2" name="Title 1"/>
          <p:cNvSpPr>
            <a:spLocks noGrp="1"/>
          </p:cNvSpPr>
          <p:nvPr>
            <p:ph type="title"/>
          </p:nvPr>
        </p:nvSpPr>
        <p:spPr>
          <a:xfrm>
            <a:off x="591844" y="530352"/>
            <a:ext cx="8084612" cy="912089"/>
          </a:xfrm>
        </p:spPr>
        <p:txBody>
          <a:bodyPr>
            <a:noAutofit/>
          </a:bodyPr>
          <a:lstStyle/>
          <a:p>
            <a:r>
              <a:rPr lang="en-CA" sz="2600" dirty="0" smtClean="0">
                <a:solidFill>
                  <a:srgbClr val="307D84"/>
                </a:solidFill>
              </a:rPr>
              <a:t>However, continuity of care between regular </a:t>
            </a:r>
            <a:br>
              <a:rPr lang="en-CA" sz="2600" dirty="0" smtClean="0">
                <a:solidFill>
                  <a:srgbClr val="307D84"/>
                </a:solidFill>
              </a:rPr>
            </a:br>
            <a:r>
              <a:rPr lang="en-CA" sz="2600" dirty="0" smtClean="0">
                <a:solidFill>
                  <a:srgbClr val="307D84"/>
                </a:solidFill>
              </a:rPr>
              <a:t>doctors and specialists can be improved </a:t>
            </a:r>
            <a:endParaRPr lang="en-CA" sz="2600" dirty="0">
              <a:solidFill>
                <a:srgbClr val="307D84"/>
              </a:solidFill>
            </a:endParaRPr>
          </a:p>
        </p:txBody>
      </p:sp>
      <p:sp>
        <p:nvSpPr>
          <p:cNvPr id="10" name="TextBox 9"/>
          <p:cNvSpPr txBox="1"/>
          <p:nvPr/>
        </p:nvSpPr>
        <p:spPr>
          <a:xfrm>
            <a:off x="494560" y="1313070"/>
            <a:ext cx="7250557" cy="369332"/>
          </a:xfrm>
          <a:prstGeom prst="rect">
            <a:avLst/>
          </a:prstGeom>
          <a:noFill/>
        </p:spPr>
        <p:txBody>
          <a:bodyPr wrap="square" rtlCol="0">
            <a:spAutoFit/>
          </a:bodyPr>
          <a:lstStyle/>
          <a:p>
            <a:r>
              <a:rPr lang="en-CA" dirty="0" smtClean="0"/>
              <a:t> </a:t>
            </a:r>
            <a:endParaRPr lang="en-CA" dirty="0"/>
          </a:p>
        </p:txBody>
      </p:sp>
      <p:grpSp>
        <p:nvGrpSpPr>
          <p:cNvPr id="31" name="Group 30"/>
          <p:cNvGrpSpPr/>
          <p:nvPr/>
        </p:nvGrpSpPr>
        <p:grpSpPr>
          <a:xfrm>
            <a:off x="4543425" y="2395775"/>
            <a:ext cx="792088" cy="638662"/>
            <a:chOff x="4782739" y="3081819"/>
            <a:chExt cx="792088" cy="638662"/>
          </a:xfrm>
        </p:grpSpPr>
        <p:sp>
          <p:nvSpPr>
            <p:cNvPr id="33" name="Oval 32"/>
            <p:cNvSpPr/>
            <p:nvPr/>
          </p:nvSpPr>
          <p:spPr>
            <a:xfrm>
              <a:off x="4862337" y="3081819"/>
              <a:ext cx="638662" cy="638662"/>
            </a:xfrm>
            <a:prstGeom prst="ellipse">
              <a:avLst/>
            </a:prstGeom>
            <a:solidFill>
              <a:srgbClr val="D78235"/>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37" name="Rectangle 36"/>
            <p:cNvSpPr/>
            <p:nvPr/>
          </p:nvSpPr>
          <p:spPr>
            <a:xfrm>
              <a:off x="4782739" y="3201095"/>
              <a:ext cx="792088" cy="400110"/>
            </a:xfrm>
            <a:prstGeom prst="rect">
              <a:avLst/>
            </a:prstGeom>
          </p:spPr>
          <p:txBody>
            <a:bodyPr wrap="square">
              <a:spAutoFit/>
            </a:bodyPr>
            <a:lstStyle/>
            <a:p>
              <a:pPr algn="ctr"/>
              <a:r>
                <a:rPr lang="en-CA" sz="2000" b="1" dirty="0" smtClean="0">
                  <a:solidFill>
                    <a:schemeClr val="bg1"/>
                  </a:solidFill>
                  <a:latin typeface="Franklin Gothic Medium" panose="020B0603020102020204" pitchFamily="34" charset="0"/>
                </a:rPr>
                <a:t>13%</a:t>
              </a:r>
              <a:endParaRPr lang="en-CA" sz="2000" b="1" dirty="0">
                <a:solidFill>
                  <a:schemeClr val="bg1"/>
                </a:solidFill>
                <a:latin typeface="Franklin Gothic Medium" panose="020B0603020102020204" pitchFamily="34" charset="0"/>
              </a:endParaRPr>
            </a:p>
          </p:txBody>
        </p:sp>
      </p:grpSp>
      <p:grpSp>
        <p:nvGrpSpPr>
          <p:cNvPr id="38" name="Group 37"/>
          <p:cNvGrpSpPr/>
          <p:nvPr/>
        </p:nvGrpSpPr>
        <p:grpSpPr>
          <a:xfrm>
            <a:off x="5796137" y="2395775"/>
            <a:ext cx="792087" cy="638662"/>
            <a:chOff x="6114563" y="3081819"/>
            <a:chExt cx="792087" cy="638662"/>
          </a:xfrm>
        </p:grpSpPr>
        <p:sp>
          <p:nvSpPr>
            <p:cNvPr id="39" name="Oval 38"/>
            <p:cNvSpPr/>
            <p:nvPr/>
          </p:nvSpPr>
          <p:spPr>
            <a:xfrm>
              <a:off x="6165586" y="3081819"/>
              <a:ext cx="638662" cy="638662"/>
            </a:xfrm>
            <a:prstGeom prst="ellipse">
              <a:avLst/>
            </a:prstGeom>
            <a:solidFill>
              <a:srgbClr val="8B8B8E"/>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40" name="Rectangle 39"/>
            <p:cNvSpPr/>
            <p:nvPr/>
          </p:nvSpPr>
          <p:spPr>
            <a:xfrm>
              <a:off x="6114563" y="3201095"/>
              <a:ext cx="792087"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9%</a:t>
              </a:r>
              <a:endParaRPr lang="en-CA" sz="2000" b="1" dirty="0">
                <a:solidFill>
                  <a:schemeClr val="bg1"/>
                </a:solidFill>
                <a:latin typeface="Franklin Gothic Medium" panose="020B0603020102020204" pitchFamily="34" charset="0"/>
              </a:endParaRPr>
            </a:p>
          </p:txBody>
        </p:sp>
      </p:grpSp>
      <p:grpSp>
        <p:nvGrpSpPr>
          <p:cNvPr id="41" name="Group 40"/>
          <p:cNvGrpSpPr/>
          <p:nvPr/>
        </p:nvGrpSpPr>
        <p:grpSpPr>
          <a:xfrm>
            <a:off x="4499993" y="3190476"/>
            <a:ext cx="864094" cy="638662"/>
            <a:chOff x="4739307" y="3861048"/>
            <a:chExt cx="864094" cy="638662"/>
          </a:xfrm>
        </p:grpSpPr>
        <p:sp>
          <p:nvSpPr>
            <p:cNvPr id="42" name="Oval 41"/>
            <p:cNvSpPr/>
            <p:nvPr/>
          </p:nvSpPr>
          <p:spPr>
            <a:xfrm>
              <a:off x="4862337" y="3861048"/>
              <a:ext cx="638662" cy="638662"/>
            </a:xfrm>
            <a:prstGeom prst="ellipse">
              <a:avLst/>
            </a:prstGeom>
            <a:solidFill>
              <a:srgbClr val="D78235"/>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43" name="Rectangle 42"/>
            <p:cNvSpPr/>
            <p:nvPr/>
          </p:nvSpPr>
          <p:spPr>
            <a:xfrm>
              <a:off x="4739307" y="3980324"/>
              <a:ext cx="864094"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25%</a:t>
              </a:r>
              <a:endParaRPr lang="en-CA" sz="2000" b="1" dirty="0">
                <a:solidFill>
                  <a:schemeClr val="bg1"/>
                </a:solidFill>
                <a:latin typeface="Franklin Gothic Medium" panose="020B0603020102020204" pitchFamily="34" charset="0"/>
              </a:endParaRPr>
            </a:p>
          </p:txBody>
        </p:sp>
      </p:grpSp>
      <p:grpSp>
        <p:nvGrpSpPr>
          <p:cNvPr id="44" name="Group 43"/>
          <p:cNvGrpSpPr/>
          <p:nvPr/>
        </p:nvGrpSpPr>
        <p:grpSpPr>
          <a:xfrm>
            <a:off x="5724130" y="3190476"/>
            <a:ext cx="864094" cy="638662"/>
            <a:chOff x="6042556" y="3861048"/>
            <a:chExt cx="864094" cy="638662"/>
          </a:xfrm>
        </p:grpSpPr>
        <p:sp>
          <p:nvSpPr>
            <p:cNvPr id="45" name="Oval 44"/>
            <p:cNvSpPr/>
            <p:nvPr/>
          </p:nvSpPr>
          <p:spPr>
            <a:xfrm>
              <a:off x="6165586" y="3861048"/>
              <a:ext cx="638662" cy="638662"/>
            </a:xfrm>
            <a:prstGeom prst="ellipse">
              <a:avLst/>
            </a:prstGeom>
            <a:solidFill>
              <a:srgbClr val="8B8B8E"/>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46" name="Rectangle 45"/>
            <p:cNvSpPr/>
            <p:nvPr/>
          </p:nvSpPr>
          <p:spPr>
            <a:xfrm>
              <a:off x="6042556" y="3980324"/>
              <a:ext cx="864094"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18%</a:t>
              </a:r>
              <a:endParaRPr lang="en-CA" sz="2000" b="1" dirty="0">
                <a:solidFill>
                  <a:schemeClr val="bg1"/>
                </a:solidFill>
                <a:latin typeface="Franklin Gothic Medium" panose="020B0603020102020204" pitchFamily="34" charset="0"/>
              </a:endParaRPr>
            </a:p>
          </p:txBody>
        </p:sp>
      </p:grpSp>
      <p:grpSp>
        <p:nvGrpSpPr>
          <p:cNvPr id="6" name="Group 5"/>
          <p:cNvGrpSpPr/>
          <p:nvPr/>
        </p:nvGrpSpPr>
        <p:grpSpPr>
          <a:xfrm>
            <a:off x="598625" y="4031486"/>
            <a:ext cx="4333415" cy="549642"/>
            <a:chOff x="598625" y="4031486"/>
            <a:chExt cx="4333415" cy="549642"/>
          </a:xfrm>
        </p:grpSpPr>
        <p:sp>
          <p:nvSpPr>
            <p:cNvPr id="47" name="TextBox 46"/>
            <p:cNvSpPr txBox="1"/>
            <p:nvPr/>
          </p:nvSpPr>
          <p:spPr>
            <a:xfrm>
              <a:off x="598625" y="4031486"/>
              <a:ext cx="2519636" cy="261610"/>
            </a:xfrm>
            <a:prstGeom prst="rect">
              <a:avLst/>
            </a:prstGeom>
            <a:noFill/>
          </p:spPr>
          <p:txBody>
            <a:bodyPr wrap="square" rtlCol="0">
              <a:spAutoFit/>
            </a:bodyPr>
            <a:lstStyle/>
            <a:p>
              <a:r>
                <a:rPr lang="en-CA" sz="1100" b="1" dirty="0" smtClean="0"/>
                <a:t>Compared with the CMWF average</a:t>
              </a:r>
              <a:endParaRPr lang="en-CA" sz="1100" b="1" dirty="0"/>
            </a:p>
          </p:txBody>
        </p:sp>
        <p:grpSp>
          <p:nvGrpSpPr>
            <p:cNvPr id="48" name="Group 47"/>
            <p:cNvGrpSpPr/>
            <p:nvPr/>
          </p:nvGrpSpPr>
          <p:grpSpPr>
            <a:xfrm>
              <a:off x="689388" y="4319518"/>
              <a:ext cx="1598406" cy="261610"/>
              <a:chOff x="2848727" y="6289575"/>
              <a:chExt cx="1741128" cy="273209"/>
            </a:xfrm>
          </p:grpSpPr>
          <p:sp>
            <p:nvSpPr>
              <p:cNvPr id="49" name="TextBox 48"/>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50" name="Oval 49"/>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51" name="Group 50"/>
            <p:cNvGrpSpPr/>
            <p:nvPr/>
          </p:nvGrpSpPr>
          <p:grpSpPr>
            <a:xfrm>
              <a:off x="2038785" y="4319518"/>
              <a:ext cx="1453097" cy="261610"/>
              <a:chOff x="4423909" y="6289575"/>
              <a:chExt cx="1741129" cy="273209"/>
            </a:xfrm>
          </p:grpSpPr>
          <p:sp>
            <p:nvSpPr>
              <p:cNvPr id="52" name="TextBox 51"/>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53" name="Oval 52"/>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54" name="Group 53"/>
            <p:cNvGrpSpPr/>
            <p:nvPr/>
          </p:nvGrpSpPr>
          <p:grpSpPr>
            <a:xfrm>
              <a:off x="3478945" y="4319518"/>
              <a:ext cx="1453095" cy="261610"/>
              <a:chOff x="6161096" y="6289575"/>
              <a:chExt cx="1741127" cy="273209"/>
            </a:xfrm>
          </p:grpSpPr>
          <p:sp>
            <p:nvSpPr>
              <p:cNvPr id="55" name="TextBox 54"/>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56" name="Oval 55"/>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cxnSp>
        <p:nvCxnSpPr>
          <p:cNvPr id="57" name="Straight Connector 56"/>
          <p:cNvCxnSpPr/>
          <p:nvPr/>
        </p:nvCxnSpPr>
        <p:spPr>
          <a:xfrm>
            <a:off x="695548" y="3112392"/>
            <a:ext cx="6089649"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34"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41</a:t>
            </a:fld>
            <a:endParaRPr lang="en-US" dirty="0"/>
          </a:p>
        </p:txBody>
      </p:sp>
    </p:spTree>
    <p:extLst>
      <p:ext uri="{BB962C8B-B14F-4D97-AF65-F5344CB8AC3E}">
        <p14:creationId xmlns:p14="http://schemas.microsoft.com/office/powerpoint/2010/main" val="378027575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Autofit/>
          </a:bodyPr>
          <a:lstStyle/>
          <a:p>
            <a:r>
              <a:rPr lang="en-CA" sz="2600" dirty="0">
                <a:solidFill>
                  <a:srgbClr val="307D84"/>
                </a:solidFill>
                <a:latin typeface="+mj-lt"/>
              </a:rPr>
              <a:t>How do the provinces compare?</a:t>
            </a:r>
          </a:p>
        </p:txBody>
      </p:sp>
      <p:graphicFrame>
        <p:nvGraphicFramePr>
          <p:cNvPr id="15" name="Table 14"/>
          <p:cNvGraphicFramePr>
            <a:graphicFrameLocks noGrp="1"/>
          </p:cNvGraphicFramePr>
          <p:nvPr>
            <p:extLst>
              <p:ext uri="{D42A27DB-BD31-4B8C-83A1-F6EECF244321}">
                <p14:modId xmlns:p14="http://schemas.microsoft.com/office/powerpoint/2010/main" val="2399922942"/>
              </p:ext>
            </p:extLst>
          </p:nvPr>
        </p:nvGraphicFramePr>
        <p:xfrm>
          <a:off x="684210" y="1902296"/>
          <a:ext cx="8135617" cy="3703320"/>
        </p:xfrm>
        <a:graphic>
          <a:graphicData uri="http://schemas.openxmlformats.org/drawingml/2006/table">
            <a:tbl>
              <a:tblPr>
                <a:tableStyleId>{5C22544A-7EE6-4342-B048-85BDC9FD1C3A}</a:tableStyleId>
              </a:tblPr>
              <a:tblGrid>
                <a:gridCol w="2015582"/>
                <a:gridCol w="508861"/>
                <a:gridCol w="467677"/>
                <a:gridCol w="494665"/>
                <a:gridCol w="467677"/>
                <a:gridCol w="467677"/>
                <a:gridCol w="467677"/>
                <a:gridCol w="467677"/>
                <a:gridCol w="467677"/>
                <a:gridCol w="469265"/>
                <a:gridCol w="467677"/>
                <a:gridCol w="467677"/>
                <a:gridCol w="905828"/>
              </a:tblGrid>
              <a:tr h="320040">
                <a:tc>
                  <a:txBody>
                    <a:bodyPr/>
                    <a:lstStyle/>
                    <a:p>
                      <a:pPr algn="l" fontAlgn="b"/>
                      <a:endParaRPr lang="en-CA" sz="1200" b="0" i="0" u="none" strike="noStrike" dirty="0">
                        <a:solidFill>
                          <a:srgbClr val="000000"/>
                        </a:solidFill>
                        <a:effectLst/>
                        <a:latin typeface="Calibri"/>
                      </a:endParaRPr>
                    </a:p>
                  </a:txBody>
                  <a:tcPr marL="45720" marR="45720" anchor="ctr">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noFill/>
                  </a:tcPr>
                </a:tc>
                <a:tc>
                  <a:txBody>
                    <a:bodyPr/>
                    <a:lstStyle/>
                    <a:p>
                      <a:pPr algn="ctr" fontAlgn="b"/>
                      <a:r>
                        <a:rPr lang="en-CA" sz="1100" b="1" i="0" u="none" strike="noStrike" dirty="0" smtClean="0">
                          <a:solidFill>
                            <a:schemeClr val="tx1"/>
                          </a:solidFill>
                          <a:effectLst/>
                          <a:latin typeface="+mj-lt"/>
                        </a:rPr>
                        <a:t>B.C.</a:t>
                      </a:r>
                      <a:endParaRPr lang="en-CA" sz="1100" b="1" i="0" u="none" strike="noStrike" dirty="0">
                        <a:solidFill>
                          <a:schemeClr val="tx1"/>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chemeClr val="tx1"/>
                          </a:solidFill>
                          <a:effectLst/>
                          <a:latin typeface="+mj-lt"/>
                        </a:rPr>
                        <a:t>Alta.</a:t>
                      </a:r>
                      <a:endParaRPr lang="en-CA" sz="1100" b="1" i="0" u="none" strike="noStrike" dirty="0">
                        <a:solidFill>
                          <a:schemeClr val="tx1"/>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chemeClr val="tx1"/>
                          </a:solidFill>
                          <a:effectLst/>
                          <a:latin typeface="+mj-lt"/>
                        </a:rPr>
                        <a:t>Sask.</a:t>
                      </a:r>
                      <a:endParaRPr lang="en-CA" sz="1100" b="1" i="0" u="none" strike="noStrike" dirty="0">
                        <a:solidFill>
                          <a:schemeClr val="tx1"/>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chemeClr val="tx1"/>
                          </a:solidFill>
                          <a:effectLst/>
                          <a:latin typeface="+mj-lt"/>
                        </a:rPr>
                        <a:t>Man.</a:t>
                      </a:r>
                      <a:endParaRPr lang="en-CA" sz="1100" b="1" i="0" u="none" strike="noStrike" dirty="0">
                        <a:solidFill>
                          <a:schemeClr val="tx1"/>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chemeClr val="tx1"/>
                          </a:solidFill>
                          <a:effectLst/>
                          <a:latin typeface="+mj-lt"/>
                        </a:rPr>
                        <a:t>Ont.</a:t>
                      </a:r>
                      <a:endParaRPr lang="en-CA" sz="1100" b="1" i="0" u="none" strike="noStrike" dirty="0">
                        <a:solidFill>
                          <a:schemeClr val="tx1"/>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chemeClr val="tx1"/>
                          </a:solidFill>
                          <a:effectLst/>
                          <a:latin typeface="+mj-lt"/>
                        </a:rPr>
                        <a:t>Que.</a:t>
                      </a:r>
                      <a:endParaRPr lang="en-CA" sz="1100" b="1" i="0" u="none" strike="noStrike" dirty="0">
                        <a:solidFill>
                          <a:schemeClr val="tx1"/>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chemeClr val="tx1"/>
                          </a:solidFill>
                          <a:effectLst/>
                          <a:latin typeface="+mj-lt"/>
                        </a:rPr>
                        <a:t>N.B.</a:t>
                      </a:r>
                      <a:endParaRPr lang="en-CA" sz="1100" b="1" i="0" u="none" strike="noStrike" dirty="0">
                        <a:solidFill>
                          <a:schemeClr val="tx1"/>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chemeClr val="tx1"/>
                          </a:solidFill>
                          <a:effectLst/>
                          <a:latin typeface="+mj-lt"/>
                        </a:rPr>
                        <a:t>N.S.</a:t>
                      </a:r>
                      <a:endParaRPr lang="en-CA" sz="1100" b="1" i="0" u="none" strike="noStrike" dirty="0">
                        <a:solidFill>
                          <a:schemeClr val="tx1"/>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chemeClr val="tx1"/>
                          </a:solidFill>
                          <a:effectLst/>
                          <a:latin typeface="+mj-lt"/>
                        </a:rPr>
                        <a:t>P.E.I.</a:t>
                      </a:r>
                      <a:endParaRPr lang="en-CA" sz="1100" b="1" i="0" u="none" strike="noStrike" dirty="0">
                        <a:solidFill>
                          <a:schemeClr val="tx1"/>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chemeClr val="tx1"/>
                          </a:solidFill>
                          <a:effectLst/>
                          <a:latin typeface="+mj-lt"/>
                        </a:rPr>
                        <a:t>N.L.</a:t>
                      </a:r>
                      <a:endParaRPr lang="en-CA" sz="1100" b="1" i="0" u="none" strike="noStrike" dirty="0">
                        <a:solidFill>
                          <a:schemeClr val="tx1"/>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chemeClr val="tx1"/>
                          </a:solidFill>
                          <a:effectLst/>
                          <a:latin typeface="+mj-lt"/>
                        </a:rPr>
                        <a:t>Can.</a:t>
                      </a:r>
                      <a:endParaRPr lang="en-CA" sz="1100" b="1" i="0" u="none" strike="noStrike" dirty="0">
                        <a:solidFill>
                          <a:schemeClr val="tx1"/>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chemeClr val="tx1"/>
                          </a:solidFill>
                          <a:effectLst/>
                          <a:latin typeface="+mj-lt"/>
                        </a:rPr>
                        <a:t>CMWF Avg.</a:t>
                      </a:r>
                      <a:endParaRPr lang="en-CA" sz="1100" b="1" i="0" u="none" strike="noStrike" dirty="0">
                        <a:solidFill>
                          <a:schemeClr val="tx1"/>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r>
              <a:tr h="320040">
                <a:tc gridSpan="1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Regular doctor always or often </a:t>
                      </a:r>
                      <a:endParaRPr lang="en-CA" sz="1100" b="1" dirty="0" smtClean="0">
                        <a:solidFill>
                          <a:schemeClr val="tx1"/>
                        </a:solidFill>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hMerge="1">
                  <a:txBody>
                    <a:bodyPr/>
                    <a:lstStyle/>
                    <a:p>
                      <a:endParaRPr lang="en-CA"/>
                    </a:p>
                  </a:txBody>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r h="548640">
                <a:tc>
                  <a:txBody>
                    <a:bodyPr/>
                    <a:lstStyle/>
                    <a:p>
                      <a:pPr marL="0" lvl="1" indent="0"/>
                      <a:r>
                        <a:rPr lang="en-US" sz="1100" dirty="0" smtClean="0">
                          <a:solidFill>
                            <a:schemeClr val="tx1"/>
                          </a:solidFill>
                        </a:rPr>
                        <a:t>Knew important information </a:t>
                      </a:r>
                      <a:br>
                        <a:rPr lang="en-US" sz="1100" dirty="0" smtClean="0">
                          <a:solidFill>
                            <a:schemeClr val="tx1"/>
                          </a:solidFill>
                        </a:rPr>
                      </a:br>
                      <a:r>
                        <a:rPr lang="en-US" sz="1100" dirty="0" smtClean="0">
                          <a:solidFill>
                            <a:schemeClr val="tx1"/>
                          </a:solidFill>
                        </a:rPr>
                        <a:t>about patients’ medical history</a:t>
                      </a:r>
                      <a:endParaRPr lang="en-CA" sz="1100" b="1" dirty="0">
                        <a:solidFill>
                          <a:schemeClr val="tx1"/>
                        </a:solidFill>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00" b="1" i="0" u="none" strike="noStrike" dirty="0">
                          <a:solidFill>
                            <a:schemeClr val="bg1"/>
                          </a:solidFill>
                          <a:effectLst/>
                          <a:latin typeface="+mj-lt"/>
                        </a:rPr>
                        <a:t>88%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86%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89%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84%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86%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89%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00" b="1" i="0" u="none" strike="noStrike" dirty="0">
                          <a:solidFill>
                            <a:schemeClr val="bg1"/>
                          </a:solidFill>
                          <a:effectLst/>
                          <a:latin typeface="+mj-lt"/>
                        </a:rPr>
                        <a:t>87%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85%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87%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84%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87%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87%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548640">
                <a:tc>
                  <a:txBody>
                    <a:bodyPr/>
                    <a:lstStyle/>
                    <a:p>
                      <a:pPr marL="0" lvl="1" indent="0"/>
                      <a:r>
                        <a:rPr lang="en-US" sz="1100" dirty="0" smtClean="0">
                          <a:solidFill>
                            <a:schemeClr val="tx1"/>
                          </a:solidFill>
                        </a:rPr>
                        <a:t>Spent enough time </a:t>
                      </a:r>
                      <a:br>
                        <a:rPr lang="en-US" sz="1100" dirty="0" smtClean="0">
                          <a:solidFill>
                            <a:schemeClr val="tx1"/>
                          </a:solidFill>
                        </a:rPr>
                      </a:br>
                      <a:r>
                        <a:rPr lang="en-US" sz="1100" dirty="0" smtClean="0">
                          <a:solidFill>
                            <a:schemeClr val="tx1"/>
                          </a:solidFill>
                        </a:rPr>
                        <a:t>with patients</a:t>
                      </a:r>
                      <a:endParaRPr lang="en-CA" sz="1100" b="1" dirty="0">
                        <a:solidFill>
                          <a:schemeClr val="tx1"/>
                        </a:solidFill>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00" b="1" i="0" u="none" strike="noStrike" dirty="0">
                          <a:solidFill>
                            <a:schemeClr val="bg1"/>
                          </a:solidFill>
                          <a:effectLst/>
                          <a:latin typeface="+mj-lt"/>
                        </a:rPr>
                        <a:t>81%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80%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00" b="1" i="0" u="none" strike="noStrike" dirty="0">
                          <a:solidFill>
                            <a:schemeClr val="bg1"/>
                          </a:solidFill>
                          <a:effectLst/>
                          <a:latin typeface="+mj-lt"/>
                        </a:rPr>
                        <a:t>80%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00" b="1" i="0" u="none" strike="noStrike" dirty="0">
                          <a:solidFill>
                            <a:schemeClr val="bg1"/>
                          </a:solidFill>
                          <a:effectLst/>
                          <a:latin typeface="+mj-lt"/>
                        </a:rPr>
                        <a:t>79%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00" b="1" i="0" u="none" strike="noStrike" dirty="0">
                          <a:solidFill>
                            <a:schemeClr val="bg1"/>
                          </a:solidFill>
                          <a:effectLst/>
                          <a:latin typeface="+mj-lt"/>
                        </a:rPr>
                        <a:t>81%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00" b="1" i="0" u="none" strike="noStrike" dirty="0">
                          <a:solidFill>
                            <a:schemeClr val="bg1"/>
                          </a:solidFill>
                          <a:effectLst/>
                          <a:latin typeface="+mj-lt"/>
                        </a:rPr>
                        <a:t>87%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80%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00" b="1" i="0" u="none" strike="noStrike" dirty="0">
                          <a:solidFill>
                            <a:schemeClr val="bg1"/>
                          </a:solidFill>
                          <a:effectLst/>
                          <a:latin typeface="+mj-lt"/>
                        </a:rPr>
                        <a:t>85%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80%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00" b="1" i="0" u="none" strike="noStrike" dirty="0">
                          <a:solidFill>
                            <a:schemeClr val="bg1"/>
                          </a:solidFill>
                          <a:effectLst/>
                          <a:latin typeface="+mj-lt"/>
                        </a:rPr>
                        <a:t>78%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00" b="1" i="0" u="none" strike="noStrike" dirty="0">
                          <a:solidFill>
                            <a:schemeClr val="bg1"/>
                          </a:solidFill>
                          <a:effectLst/>
                          <a:latin typeface="+mj-lt"/>
                        </a:rPr>
                        <a:t>82%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00" b="1" i="0" u="none" strike="noStrike" dirty="0">
                          <a:solidFill>
                            <a:schemeClr val="bg1"/>
                          </a:solidFill>
                          <a:effectLst/>
                          <a:latin typeface="+mj-lt"/>
                        </a:rPr>
                        <a:t>86%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548640">
                <a:tc>
                  <a:txBody>
                    <a:bodyPr/>
                    <a:lstStyle/>
                    <a:p>
                      <a:pPr marL="0" lvl="1" indent="0"/>
                      <a:r>
                        <a:rPr lang="en-US" sz="1100" dirty="0" smtClean="0">
                          <a:solidFill>
                            <a:schemeClr val="tx1"/>
                          </a:solidFill>
                        </a:rPr>
                        <a:t>Encouraged patients to </a:t>
                      </a:r>
                      <a:br>
                        <a:rPr lang="en-US" sz="1100" dirty="0" smtClean="0">
                          <a:solidFill>
                            <a:schemeClr val="tx1"/>
                          </a:solidFill>
                        </a:rPr>
                      </a:br>
                      <a:r>
                        <a:rPr lang="en-US" sz="1100" dirty="0" smtClean="0">
                          <a:solidFill>
                            <a:schemeClr val="tx1"/>
                          </a:solidFill>
                        </a:rPr>
                        <a:t>ask questions </a:t>
                      </a:r>
                      <a:endParaRPr lang="en-CA" sz="1100" b="1" dirty="0">
                        <a:solidFill>
                          <a:schemeClr val="tx1"/>
                        </a:solidFill>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00" b="1" i="0" u="none" strike="noStrike" dirty="0">
                          <a:solidFill>
                            <a:schemeClr val="bg1"/>
                          </a:solidFill>
                          <a:effectLst/>
                          <a:latin typeface="+mj-lt"/>
                        </a:rPr>
                        <a:t>72%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70%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00" b="1" i="0" u="none" strike="noStrike" dirty="0">
                          <a:solidFill>
                            <a:schemeClr val="bg1"/>
                          </a:solidFill>
                          <a:effectLst/>
                          <a:latin typeface="+mj-lt"/>
                        </a:rPr>
                        <a:t>64%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65%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68%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76%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00" b="1" i="0" u="none" strike="noStrike" dirty="0">
                          <a:solidFill>
                            <a:schemeClr val="bg1"/>
                          </a:solidFill>
                          <a:effectLst/>
                          <a:latin typeface="+mj-lt"/>
                        </a:rPr>
                        <a:t>68%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66%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72%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62%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dirty="0">
                          <a:solidFill>
                            <a:schemeClr val="bg1"/>
                          </a:solidFill>
                          <a:effectLst/>
                          <a:latin typeface="+mj-lt"/>
                        </a:rPr>
                        <a:t>70%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00" b="1" i="0" u="none" strike="noStrike" dirty="0">
                          <a:solidFill>
                            <a:schemeClr val="bg1"/>
                          </a:solidFill>
                          <a:effectLst/>
                          <a:latin typeface="+mj-lt"/>
                        </a:rPr>
                        <a:t>66%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320040">
                <a:tc gridSpan="13">
                  <a:txBody>
                    <a:bodyPr/>
                    <a:lstStyle/>
                    <a:p>
                      <a:pPr algn="l" fontAlgn="b"/>
                      <a:r>
                        <a:rPr lang="en-US" sz="1100" b="1" dirty="0" smtClean="0">
                          <a:solidFill>
                            <a:schemeClr val="tx1"/>
                          </a:solidFill>
                          <a:effectLst/>
                        </a:rPr>
                        <a:t>Specialists always or often</a:t>
                      </a:r>
                      <a:endParaRPr lang="en-CA" sz="1100" b="1" i="0" u="none" strike="noStrike" dirty="0">
                        <a:solidFill>
                          <a:schemeClr val="tx1"/>
                        </a:solidFill>
                        <a:effectLst/>
                        <a:latin typeface="Calibri"/>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hMerge="1">
                  <a:txBody>
                    <a:bodyPr/>
                    <a:lstStyle/>
                    <a:p>
                      <a:endParaRPr lang="en-CA"/>
                    </a:p>
                  </a:txBody>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r h="548640">
                <a:tc>
                  <a:txBody>
                    <a:bodyPr/>
                    <a:lstStyle/>
                    <a:p>
                      <a:pPr marL="0" lvl="1" indent="0"/>
                      <a:r>
                        <a:rPr lang="en-US" sz="1100" dirty="0" smtClean="0">
                          <a:solidFill>
                            <a:schemeClr val="tx1"/>
                          </a:solidFill>
                        </a:rPr>
                        <a:t>Told patients about </a:t>
                      </a:r>
                      <a:br>
                        <a:rPr lang="en-US" sz="1100" dirty="0" smtClean="0">
                          <a:solidFill>
                            <a:schemeClr val="tx1"/>
                          </a:solidFill>
                        </a:rPr>
                      </a:br>
                      <a:r>
                        <a:rPr lang="en-US" sz="1100" dirty="0" smtClean="0">
                          <a:solidFill>
                            <a:schemeClr val="tx1"/>
                          </a:solidFill>
                        </a:rPr>
                        <a:t>treatment choices</a:t>
                      </a:r>
                      <a:endParaRPr lang="en-CA" sz="1100" b="1" dirty="0">
                        <a:solidFill>
                          <a:schemeClr val="tx1"/>
                        </a:solidFill>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00" b="1" i="0" u="none" strike="noStrike" kern="1200" dirty="0">
                          <a:solidFill>
                            <a:schemeClr val="bg1"/>
                          </a:solidFill>
                          <a:effectLst/>
                          <a:latin typeface="+mj-lt"/>
                          <a:ea typeface="+mn-ea"/>
                          <a:cs typeface="+mn-cs"/>
                        </a:rPr>
                        <a:t>74%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kern="1200" dirty="0">
                          <a:solidFill>
                            <a:schemeClr val="bg1"/>
                          </a:solidFill>
                          <a:effectLst/>
                          <a:latin typeface="+mj-lt"/>
                          <a:ea typeface="+mn-ea"/>
                          <a:cs typeface="+mn-cs"/>
                        </a:rPr>
                        <a:t>74%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kern="1200" dirty="0">
                          <a:solidFill>
                            <a:schemeClr val="bg1"/>
                          </a:solidFill>
                          <a:effectLst/>
                          <a:latin typeface="+mj-lt"/>
                          <a:ea typeface="+mn-ea"/>
                          <a:cs typeface="+mn-cs"/>
                        </a:rPr>
                        <a:t>75%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kern="1200" dirty="0">
                          <a:solidFill>
                            <a:schemeClr val="bg1"/>
                          </a:solidFill>
                          <a:effectLst/>
                          <a:latin typeface="+mj-lt"/>
                          <a:ea typeface="+mn-ea"/>
                          <a:cs typeface="+mn-cs"/>
                        </a:rPr>
                        <a:t>78%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kern="1200" dirty="0">
                          <a:solidFill>
                            <a:schemeClr val="bg1"/>
                          </a:solidFill>
                          <a:effectLst/>
                          <a:latin typeface="+mj-lt"/>
                          <a:ea typeface="+mn-ea"/>
                          <a:cs typeface="+mn-cs"/>
                        </a:rPr>
                        <a:t>77%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00" b="1" i="0" u="none" strike="noStrike" kern="1200" dirty="0">
                          <a:solidFill>
                            <a:schemeClr val="bg1"/>
                          </a:solidFill>
                          <a:effectLst/>
                          <a:latin typeface="+mj-lt"/>
                          <a:ea typeface="+mn-ea"/>
                          <a:cs typeface="+mn-cs"/>
                        </a:rPr>
                        <a:t>58%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00" b="1" i="0" u="none" strike="noStrike" kern="1200" dirty="0">
                          <a:solidFill>
                            <a:schemeClr val="bg1"/>
                          </a:solidFill>
                          <a:effectLst/>
                          <a:latin typeface="+mj-lt"/>
                          <a:ea typeface="+mn-ea"/>
                          <a:cs typeface="+mn-cs"/>
                        </a:rPr>
                        <a:t>73%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kern="1200" dirty="0">
                          <a:solidFill>
                            <a:schemeClr val="bg1"/>
                          </a:solidFill>
                          <a:effectLst/>
                          <a:latin typeface="+mj-lt"/>
                          <a:ea typeface="+mn-ea"/>
                          <a:cs typeface="+mn-cs"/>
                        </a:rPr>
                        <a:t>76%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kern="1200" dirty="0">
                          <a:solidFill>
                            <a:schemeClr val="bg1"/>
                          </a:solidFill>
                          <a:effectLst/>
                          <a:latin typeface="+mj-lt"/>
                          <a:ea typeface="+mn-ea"/>
                          <a:cs typeface="+mn-cs"/>
                        </a:rPr>
                        <a:t>80%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00" b="1" i="0" u="none" strike="noStrike" kern="1200" dirty="0">
                          <a:solidFill>
                            <a:schemeClr val="bg1"/>
                          </a:solidFill>
                          <a:effectLst/>
                          <a:latin typeface="+mj-lt"/>
                          <a:ea typeface="+mn-ea"/>
                          <a:cs typeface="+mn-cs"/>
                        </a:rPr>
                        <a:t>77%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kern="1200" dirty="0">
                          <a:solidFill>
                            <a:schemeClr val="bg1"/>
                          </a:solidFill>
                          <a:effectLst/>
                          <a:latin typeface="+mj-lt"/>
                          <a:ea typeface="+mn-ea"/>
                          <a:cs typeface="+mn-cs"/>
                        </a:rPr>
                        <a:t>72%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00" b="1" i="0" u="none" strike="noStrike" kern="1200" dirty="0">
                          <a:solidFill>
                            <a:schemeClr val="bg1"/>
                          </a:solidFill>
                          <a:effectLst/>
                          <a:latin typeface="+mj-lt"/>
                          <a:ea typeface="+mn-ea"/>
                          <a:cs typeface="+mn-cs"/>
                        </a:rPr>
                        <a:t>72%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548640">
                <a:tc>
                  <a:txBody>
                    <a:bodyPr/>
                    <a:lstStyle/>
                    <a:p>
                      <a:pPr marL="0" lvl="1" indent="0"/>
                      <a:r>
                        <a:rPr lang="en-US" sz="1100" dirty="0" smtClean="0">
                          <a:solidFill>
                            <a:schemeClr val="tx1"/>
                          </a:solidFill>
                        </a:rPr>
                        <a:t>Involved patients as much as </a:t>
                      </a:r>
                      <a:br>
                        <a:rPr lang="en-US" sz="1100" dirty="0" smtClean="0">
                          <a:solidFill>
                            <a:schemeClr val="tx1"/>
                          </a:solidFill>
                        </a:rPr>
                      </a:br>
                      <a:r>
                        <a:rPr lang="en-US" sz="1100" dirty="0" smtClean="0">
                          <a:solidFill>
                            <a:schemeClr val="tx1"/>
                          </a:solidFill>
                        </a:rPr>
                        <a:t>they wanted to be in decisions</a:t>
                      </a:r>
                      <a:endParaRPr lang="en-CA" sz="1100" b="1" dirty="0">
                        <a:solidFill>
                          <a:schemeClr val="tx1"/>
                        </a:solidFill>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E6E7E8"/>
                    </a:solidFill>
                  </a:tcPr>
                </a:tc>
                <a:tc>
                  <a:txBody>
                    <a:bodyPr/>
                    <a:lstStyle/>
                    <a:p>
                      <a:pPr algn="ctr" fontAlgn="b"/>
                      <a:r>
                        <a:rPr lang="en-CA" sz="1300" b="1" i="0" u="none" strike="noStrike" kern="1200" dirty="0">
                          <a:solidFill>
                            <a:schemeClr val="bg1"/>
                          </a:solidFill>
                          <a:effectLst/>
                          <a:latin typeface="+mj-lt"/>
                          <a:ea typeface="+mn-ea"/>
                          <a:cs typeface="+mn-cs"/>
                        </a:rPr>
                        <a:t>81%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00A8CB"/>
                    </a:solidFill>
                  </a:tcPr>
                </a:tc>
                <a:tc>
                  <a:txBody>
                    <a:bodyPr/>
                    <a:lstStyle/>
                    <a:p>
                      <a:pPr algn="ctr" fontAlgn="b"/>
                      <a:r>
                        <a:rPr lang="en-CA" sz="1300" b="1" i="0" u="none" strike="noStrike" kern="1200" dirty="0">
                          <a:solidFill>
                            <a:schemeClr val="bg1"/>
                          </a:solidFill>
                          <a:effectLst/>
                          <a:latin typeface="+mj-lt"/>
                          <a:ea typeface="+mn-ea"/>
                          <a:cs typeface="+mn-cs"/>
                        </a:rPr>
                        <a:t>79%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00A8CB"/>
                    </a:solidFill>
                  </a:tcPr>
                </a:tc>
                <a:tc>
                  <a:txBody>
                    <a:bodyPr/>
                    <a:lstStyle/>
                    <a:p>
                      <a:pPr algn="ctr" fontAlgn="b"/>
                      <a:r>
                        <a:rPr lang="en-CA" sz="1300" b="1" i="0" u="none" strike="noStrike" kern="1200" dirty="0">
                          <a:solidFill>
                            <a:schemeClr val="bg1"/>
                          </a:solidFill>
                          <a:effectLst/>
                          <a:latin typeface="+mj-lt"/>
                          <a:ea typeface="+mn-ea"/>
                          <a:cs typeface="+mn-cs"/>
                        </a:rPr>
                        <a:t>83%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00A8CB"/>
                    </a:solidFill>
                  </a:tcPr>
                </a:tc>
                <a:tc>
                  <a:txBody>
                    <a:bodyPr/>
                    <a:lstStyle/>
                    <a:p>
                      <a:pPr algn="ctr" fontAlgn="b"/>
                      <a:r>
                        <a:rPr lang="en-CA" sz="1300" b="1" i="0" u="none" strike="noStrike" kern="1200" dirty="0">
                          <a:solidFill>
                            <a:schemeClr val="bg1"/>
                          </a:solidFill>
                          <a:effectLst/>
                          <a:latin typeface="+mj-lt"/>
                          <a:ea typeface="+mn-ea"/>
                          <a:cs typeface="+mn-cs"/>
                        </a:rPr>
                        <a:t>76%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00A8CB"/>
                    </a:solidFill>
                  </a:tcPr>
                </a:tc>
                <a:tc>
                  <a:txBody>
                    <a:bodyPr/>
                    <a:lstStyle/>
                    <a:p>
                      <a:pPr algn="ctr" fontAlgn="b"/>
                      <a:r>
                        <a:rPr lang="en-CA" sz="1300" b="1" i="0" u="none" strike="noStrike" kern="1200" dirty="0">
                          <a:solidFill>
                            <a:schemeClr val="bg1"/>
                          </a:solidFill>
                          <a:effectLst/>
                          <a:latin typeface="+mj-lt"/>
                          <a:ea typeface="+mn-ea"/>
                          <a:cs typeface="+mn-cs"/>
                        </a:rPr>
                        <a:t>80%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93A445"/>
                    </a:solidFill>
                  </a:tcPr>
                </a:tc>
                <a:tc>
                  <a:txBody>
                    <a:bodyPr/>
                    <a:lstStyle/>
                    <a:p>
                      <a:pPr algn="ctr" fontAlgn="b"/>
                      <a:r>
                        <a:rPr lang="en-CA" sz="1300" b="1" i="0" u="none" strike="noStrike" kern="1200" dirty="0">
                          <a:solidFill>
                            <a:schemeClr val="bg1"/>
                          </a:solidFill>
                          <a:effectLst/>
                          <a:latin typeface="+mj-lt"/>
                          <a:ea typeface="+mn-ea"/>
                          <a:cs typeface="+mn-cs"/>
                        </a:rPr>
                        <a:t>76%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00A8CB"/>
                    </a:solidFill>
                  </a:tcPr>
                </a:tc>
                <a:tc>
                  <a:txBody>
                    <a:bodyPr/>
                    <a:lstStyle/>
                    <a:p>
                      <a:pPr algn="ctr" fontAlgn="b"/>
                      <a:r>
                        <a:rPr lang="en-CA" sz="1300" b="1" i="0" u="none" strike="noStrike" kern="1200" dirty="0">
                          <a:solidFill>
                            <a:schemeClr val="bg1"/>
                          </a:solidFill>
                          <a:effectLst/>
                          <a:latin typeface="+mj-lt"/>
                          <a:ea typeface="+mn-ea"/>
                          <a:cs typeface="+mn-cs"/>
                        </a:rPr>
                        <a:t>81%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00A8CB"/>
                    </a:solidFill>
                  </a:tcPr>
                </a:tc>
                <a:tc>
                  <a:txBody>
                    <a:bodyPr/>
                    <a:lstStyle/>
                    <a:p>
                      <a:pPr algn="ctr" fontAlgn="b"/>
                      <a:r>
                        <a:rPr lang="en-CA" sz="1300" b="1" i="0" u="none" strike="noStrike" kern="1200" dirty="0">
                          <a:solidFill>
                            <a:schemeClr val="bg1"/>
                          </a:solidFill>
                          <a:effectLst/>
                          <a:latin typeface="+mj-lt"/>
                          <a:ea typeface="+mn-ea"/>
                          <a:cs typeface="+mn-cs"/>
                        </a:rPr>
                        <a:t>85%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93A445"/>
                    </a:solidFill>
                  </a:tcPr>
                </a:tc>
                <a:tc>
                  <a:txBody>
                    <a:bodyPr/>
                    <a:lstStyle/>
                    <a:p>
                      <a:pPr algn="ctr" fontAlgn="b"/>
                      <a:r>
                        <a:rPr lang="en-CA" sz="1300" b="1" i="0" u="none" strike="noStrike" kern="1200" dirty="0">
                          <a:solidFill>
                            <a:schemeClr val="bg1"/>
                          </a:solidFill>
                          <a:effectLst/>
                          <a:latin typeface="+mj-lt"/>
                          <a:ea typeface="+mn-ea"/>
                          <a:cs typeface="+mn-cs"/>
                        </a:rPr>
                        <a:t>88%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93A445"/>
                    </a:solidFill>
                  </a:tcPr>
                </a:tc>
                <a:tc>
                  <a:txBody>
                    <a:bodyPr/>
                    <a:lstStyle/>
                    <a:p>
                      <a:pPr algn="ctr" fontAlgn="b"/>
                      <a:r>
                        <a:rPr lang="en-CA" sz="1300" b="1" i="0" u="none" strike="noStrike" kern="1200" dirty="0">
                          <a:solidFill>
                            <a:schemeClr val="bg1"/>
                          </a:solidFill>
                          <a:effectLst/>
                          <a:latin typeface="+mj-lt"/>
                          <a:ea typeface="+mn-ea"/>
                          <a:cs typeface="+mn-cs"/>
                        </a:rPr>
                        <a:t>79%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00A8CB"/>
                    </a:solidFill>
                  </a:tcPr>
                </a:tc>
                <a:tc>
                  <a:txBody>
                    <a:bodyPr/>
                    <a:lstStyle/>
                    <a:p>
                      <a:pPr algn="ctr" fontAlgn="b"/>
                      <a:r>
                        <a:rPr lang="en-CA" sz="1300" b="1" i="0" u="none" strike="noStrike" kern="1200" dirty="0">
                          <a:solidFill>
                            <a:schemeClr val="bg1"/>
                          </a:solidFill>
                          <a:effectLst/>
                          <a:latin typeface="+mj-lt"/>
                          <a:ea typeface="+mn-ea"/>
                          <a:cs typeface="+mn-cs"/>
                        </a:rPr>
                        <a:t>79%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93A445"/>
                    </a:solidFill>
                  </a:tcPr>
                </a:tc>
                <a:tc>
                  <a:txBody>
                    <a:bodyPr/>
                    <a:lstStyle/>
                    <a:p>
                      <a:pPr algn="ctr" fontAlgn="b"/>
                      <a:r>
                        <a:rPr lang="en-CA" sz="1300" b="1" i="0" u="none" strike="noStrike" kern="1200" dirty="0">
                          <a:solidFill>
                            <a:schemeClr val="bg1"/>
                          </a:solidFill>
                          <a:effectLst/>
                          <a:latin typeface="+mj-lt"/>
                          <a:ea typeface="+mn-ea"/>
                          <a:cs typeface="+mn-cs"/>
                        </a:rPr>
                        <a:t>77%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8B8B8E"/>
                    </a:solidFill>
                  </a:tcPr>
                </a:tc>
              </a:tr>
            </a:tbl>
          </a:graphicData>
        </a:graphic>
      </p:graphicFrame>
      <p:grpSp>
        <p:nvGrpSpPr>
          <p:cNvPr id="3" name="Group 2"/>
          <p:cNvGrpSpPr/>
          <p:nvPr/>
        </p:nvGrpSpPr>
        <p:grpSpPr>
          <a:xfrm>
            <a:off x="611560" y="5805264"/>
            <a:ext cx="4706528" cy="549642"/>
            <a:chOff x="611560" y="5903694"/>
            <a:chExt cx="4706528" cy="549642"/>
          </a:xfrm>
        </p:grpSpPr>
        <p:sp>
          <p:nvSpPr>
            <p:cNvPr id="11" name="TextBox 10"/>
            <p:cNvSpPr txBox="1"/>
            <p:nvPr/>
          </p:nvSpPr>
          <p:spPr>
            <a:xfrm>
              <a:off x="611560" y="5903694"/>
              <a:ext cx="2519636" cy="261610"/>
            </a:xfrm>
            <a:prstGeom prst="rect">
              <a:avLst/>
            </a:prstGeom>
            <a:noFill/>
          </p:spPr>
          <p:txBody>
            <a:bodyPr wrap="square" rtlCol="0">
              <a:spAutoFit/>
            </a:bodyPr>
            <a:lstStyle/>
            <a:p>
              <a:r>
                <a:rPr lang="en-CA" sz="1100" b="1" dirty="0" smtClean="0"/>
                <a:t>Compared with the CMWF average</a:t>
              </a:r>
              <a:endParaRPr lang="en-CA" sz="1100" b="1" dirty="0"/>
            </a:p>
          </p:txBody>
        </p:sp>
        <p:grpSp>
          <p:nvGrpSpPr>
            <p:cNvPr id="12" name="Group 11"/>
            <p:cNvGrpSpPr/>
            <p:nvPr/>
          </p:nvGrpSpPr>
          <p:grpSpPr>
            <a:xfrm>
              <a:off x="702323" y="6191726"/>
              <a:ext cx="1598406" cy="261610"/>
              <a:chOff x="2848727" y="6289575"/>
              <a:chExt cx="1741128" cy="273209"/>
            </a:xfrm>
          </p:grpSpPr>
          <p:sp>
            <p:nvSpPr>
              <p:cNvPr id="13" name="TextBox 12"/>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14" name="Oval 13"/>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6" name="Group 15"/>
            <p:cNvGrpSpPr/>
            <p:nvPr/>
          </p:nvGrpSpPr>
          <p:grpSpPr>
            <a:xfrm>
              <a:off x="2208809" y="6191726"/>
              <a:ext cx="1453097" cy="261610"/>
              <a:chOff x="4423909" y="6289575"/>
              <a:chExt cx="1741129" cy="273209"/>
            </a:xfrm>
          </p:grpSpPr>
          <p:sp>
            <p:nvSpPr>
              <p:cNvPr id="17" name="TextBox 16"/>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19" name="Oval 18"/>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20" name="Group 19"/>
            <p:cNvGrpSpPr/>
            <p:nvPr/>
          </p:nvGrpSpPr>
          <p:grpSpPr>
            <a:xfrm>
              <a:off x="3864993" y="6191726"/>
              <a:ext cx="1453095" cy="261610"/>
              <a:chOff x="6161096" y="6289575"/>
              <a:chExt cx="1741127" cy="273209"/>
            </a:xfrm>
          </p:grpSpPr>
          <p:sp>
            <p:nvSpPr>
              <p:cNvPr id="27" name="TextBox 26"/>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28" name="Oval 27"/>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cxnSp>
        <p:nvCxnSpPr>
          <p:cNvPr id="18" name="Straight Connector 17"/>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21"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42</a:t>
            </a:fld>
            <a:endParaRPr lang="en-US" dirty="0"/>
          </a:p>
        </p:txBody>
      </p:sp>
    </p:spTree>
    <p:extLst>
      <p:ext uri="{BB962C8B-B14F-4D97-AF65-F5344CB8AC3E}">
        <p14:creationId xmlns:p14="http://schemas.microsoft.com/office/powerpoint/2010/main" val="360829793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307D84"/>
                </a:solidFill>
              </a:rPr>
              <a:t>How do the provinces compare?</a:t>
            </a:r>
            <a:endParaRPr lang="en-CA" sz="2600" dirty="0">
              <a:solidFill>
                <a:srgbClr val="307D84"/>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412997116"/>
              </p:ext>
            </p:extLst>
          </p:nvPr>
        </p:nvGraphicFramePr>
        <p:xfrm>
          <a:off x="684212" y="2852936"/>
          <a:ext cx="8107681" cy="1600200"/>
        </p:xfrm>
        <a:graphic>
          <a:graphicData uri="http://schemas.openxmlformats.org/drawingml/2006/table">
            <a:tbl>
              <a:tblPr/>
              <a:tblGrid>
                <a:gridCol w="1887538"/>
                <a:gridCol w="481965"/>
                <a:gridCol w="481965"/>
                <a:gridCol w="494665"/>
                <a:gridCol w="481965"/>
                <a:gridCol w="481965"/>
                <a:gridCol w="481965"/>
                <a:gridCol w="481965"/>
                <a:gridCol w="481965"/>
                <a:gridCol w="481965"/>
                <a:gridCol w="481965"/>
                <a:gridCol w="481965"/>
                <a:gridCol w="905828"/>
              </a:tblGrid>
              <a:tr h="320040">
                <a:tc>
                  <a:txBody>
                    <a:bodyPr/>
                    <a:lstStyle/>
                    <a:p>
                      <a:pPr algn="l" fontAlgn="b"/>
                      <a:endParaRPr lang="en-CA" sz="1100" b="0" i="0" u="none" strike="noStrike" dirty="0">
                        <a:solidFill>
                          <a:srgbClr val="000000"/>
                        </a:solidFill>
                        <a:effectLst/>
                        <a:latin typeface="+mj-lt"/>
                      </a:endParaRPr>
                    </a:p>
                  </a:txBody>
                  <a:tcPr marL="45720" marR="45720" anchor="b">
                    <a:lnL>
                      <a:noFill/>
                    </a:lnL>
                    <a:lnR>
                      <a:noFill/>
                    </a:lnR>
                    <a:lnT>
                      <a:noFill/>
                    </a:lnT>
                    <a:lnB>
                      <a:noFill/>
                    </a:lnB>
                  </a:tcPr>
                </a:tc>
                <a:tc>
                  <a:txBody>
                    <a:bodyPr/>
                    <a:lstStyle/>
                    <a:p>
                      <a:pPr algn="ctr" fontAlgn="b"/>
                      <a:r>
                        <a:rPr lang="en-CA" sz="1100" b="1" i="0" u="none" strike="noStrike" dirty="0" smtClean="0">
                          <a:solidFill>
                            <a:srgbClr val="000000"/>
                          </a:solidFill>
                          <a:effectLst/>
                          <a:latin typeface="+mj-lt"/>
                        </a:rPr>
                        <a:t>B.C.</a:t>
                      </a:r>
                      <a:endParaRPr lang="en-CA" sz="1100" b="1" i="0" u="none" strike="noStrike" dirty="0">
                        <a:solidFill>
                          <a:srgbClr val="000000"/>
                        </a:solidFill>
                        <a:effectLst/>
                        <a:latin typeface="+mj-lt"/>
                      </a:endParaRPr>
                    </a:p>
                  </a:txBody>
                  <a:tcPr marL="45720" marR="45720" anchor="b">
                    <a:lnL>
                      <a:noFill/>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Alta.</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Sask.</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Man.</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Ont.</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Que.</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N.B.</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N.S.</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P.E.I.</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N.L.</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Can.</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CMWF Avg.</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a:noFill/>
                    </a:lnR>
                    <a:lnT>
                      <a:noFill/>
                    </a:lnT>
                    <a:lnB>
                      <a:noFill/>
                    </a:lnB>
                    <a:solidFill>
                      <a:srgbClr val="E6E7E8"/>
                    </a:solidFill>
                  </a:tcPr>
                </a:tc>
              </a:tr>
              <a:tr h="640080">
                <a:tc>
                  <a:txBody>
                    <a:bodyPr/>
                    <a:lstStyle/>
                    <a:p>
                      <a:pPr algn="l" fontAlgn="b"/>
                      <a:r>
                        <a:rPr lang="en-US" sz="1100" b="0" i="0" u="none" strike="noStrike" dirty="0" smtClean="0">
                          <a:solidFill>
                            <a:schemeClr val="tx1"/>
                          </a:solidFill>
                          <a:effectLst/>
                          <a:latin typeface="+mj-lt"/>
                        </a:rPr>
                        <a:t>Specialist </a:t>
                      </a:r>
                      <a:r>
                        <a:rPr lang="en-US" sz="1100" b="0" i="0" u="none" strike="noStrike" dirty="0">
                          <a:solidFill>
                            <a:schemeClr val="tx1"/>
                          </a:solidFill>
                          <a:effectLst/>
                          <a:latin typeface="+mj-lt"/>
                        </a:rPr>
                        <a:t>did not have basic medical </a:t>
                      </a:r>
                      <a:r>
                        <a:rPr lang="en-US" sz="1100" b="0" i="0" u="none" strike="noStrike" dirty="0" smtClean="0">
                          <a:solidFill>
                            <a:schemeClr val="tx1"/>
                          </a:solidFill>
                          <a:effectLst/>
                          <a:latin typeface="+mj-lt"/>
                        </a:rPr>
                        <a:t>information </a:t>
                      </a:r>
                      <a:r>
                        <a:rPr lang="en-US" sz="1100" b="0" i="0" u="none" strike="noStrike" dirty="0">
                          <a:solidFill>
                            <a:schemeClr val="tx1"/>
                          </a:solidFill>
                          <a:effectLst/>
                          <a:latin typeface="+mj-lt"/>
                        </a:rPr>
                        <a:t>from primary doctor</a:t>
                      </a:r>
                    </a:p>
                  </a:txBody>
                  <a:tcPr marL="45720" marR="45720" anchor="ctr">
                    <a:lnL>
                      <a:noFill/>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8%</a:t>
                      </a:r>
                    </a:p>
                  </a:txBody>
                  <a:tcPr marL="45720" marR="45720"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11%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10%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26%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13%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13%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9%</a:t>
                      </a:r>
                    </a:p>
                  </a:txBody>
                  <a:tcPr marL="45720" marR="45720" anchor="ctr">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solidFill>
                      <a:srgbClr val="8B8B8E"/>
                    </a:solidFill>
                  </a:tcPr>
                </a:tc>
              </a:tr>
              <a:tr h="640080">
                <a:tc>
                  <a:txBody>
                    <a:bodyPr/>
                    <a:lstStyle/>
                    <a:p>
                      <a:pPr algn="l" fontAlgn="b"/>
                      <a:r>
                        <a:rPr lang="en-US" sz="1100" b="0" i="0" u="none" strike="noStrike" kern="1200" dirty="0" smtClean="0">
                          <a:solidFill>
                            <a:schemeClr val="tx1"/>
                          </a:solidFill>
                          <a:effectLst/>
                          <a:latin typeface="+mj-lt"/>
                          <a:ea typeface="+mn-ea"/>
                          <a:cs typeface="+mn-cs"/>
                        </a:rPr>
                        <a:t>P</a:t>
                      </a:r>
                      <a:r>
                        <a:rPr lang="en-US" sz="1100" b="0" i="0" u="none" strike="noStrike" dirty="0" smtClean="0">
                          <a:solidFill>
                            <a:schemeClr val="tx1"/>
                          </a:solidFill>
                          <a:effectLst/>
                          <a:latin typeface="+mj-lt"/>
                        </a:rPr>
                        <a:t>rimary </a:t>
                      </a:r>
                      <a:r>
                        <a:rPr lang="en-US" sz="1100" b="0" i="0" u="none" strike="noStrike" dirty="0">
                          <a:solidFill>
                            <a:schemeClr val="tx1"/>
                          </a:solidFill>
                          <a:effectLst/>
                          <a:latin typeface="+mj-lt"/>
                        </a:rPr>
                        <a:t>doctor </a:t>
                      </a:r>
                      <a:r>
                        <a:rPr lang="en-US" sz="1100" b="0" i="0" u="none" strike="noStrike" dirty="0" smtClean="0">
                          <a:solidFill>
                            <a:schemeClr val="tx1"/>
                          </a:solidFill>
                          <a:effectLst/>
                          <a:latin typeface="+mj-lt"/>
                        </a:rPr>
                        <a:t>di</a:t>
                      </a:r>
                      <a:r>
                        <a:rPr lang="en-US" sz="1100" b="0" i="0" u="none" strike="noStrike" baseline="0" dirty="0" smtClean="0">
                          <a:solidFill>
                            <a:schemeClr val="tx1"/>
                          </a:solidFill>
                          <a:effectLst/>
                          <a:latin typeface="+mj-lt"/>
                        </a:rPr>
                        <a:t>d not seem </a:t>
                      </a:r>
                      <a:r>
                        <a:rPr lang="en-US" sz="1100" b="0" i="0" u="none" strike="noStrike" dirty="0" smtClean="0">
                          <a:solidFill>
                            <a:schemeClr val="tx1"/>
                          </a:solidFill>
                          <a:effectLst/>
                          <a:latin typeface="+mj-lt"/>
                        </a:rPr>
                        <a:t>informed </a:t>
                      </a:r>
                      <a:r>
                        <a:rPr lang="en-US" sz="1100" b="0" i="0" u="none" strike="noStrike" dirty="0">
                          <a:solidFill>
                            <a:schemeClr val="tx1"/>
                          </a:solidFill>
                          <a:effectLst/>
                          <a:latin typeface="+mj-lt"/>
                        </a:rPr>
                        <a:t>or </a:t>
                      </a:r>
                      <a:r>
                        <a:rPr lang="en-US" sz="1100" b="0" i="0" u="none" strike="noStrike" dirty="0" smtClean="0">
                          <a:solidFill>
                            <a:schemeClr val="tx1"/>
                          </a:solidFill>
                          <a:effectLst/>
                          <a:latin typeface="+mj-lt"/>
                        </a:rPr>
                        <a:t>up to date </a:t>
                      </a:r>
                      <a:r>
                        <a:rPr lang="en-US" sz="1100" b="0" i="0" u="none" strike="noStrike" dirty="0">
                          <a:solidFill>
                            <a:schemeClr val="tx1"/>
                          </a:solidFill>
                          <a:effectLst/>
                          <a:latin typeface="+mj-lt"/>
                        </a:rPr>
                        <a:t>about care from specialist</a:t>
                      </a: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16%</a:t>
                      </a:r>
                    </a:p>
                  </a:txBody>
                  <a:tcPr marL="45720" marR="45720"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18%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18%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18%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18%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46%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22%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10%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13%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10%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25%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18%</a:t>
                      </a:r>
                    </a:p>
                  </a:txBody>
                  <a:tcPr marL="45720" marR="45720" anchor="ctr">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bl>
          </a:graphicData>
        </a:graphic>
      </p:graphicFrame>
      <p:cxnSp>
        <p:nvCxnSpPr>
          <p:cNvPr id="12" name="Straight Connector 11"/>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0" y="2348880"/>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90550" y="1628800"/>
            <a:ext cx="8157914" cy="600164"/>
          </a:xfrm>
          <a:prstGeom prst="rect">
            <a:avLst/>
          </a:prstGeom>
          <a:noFill/>
        </p:spPr>
        <p:txBody>
          <a:bodyPr wrap="square" rtlCol="0">
            <a:spAutoFit/>
          </a:bodyPr>
          <a:lstStyle/>
          <a:p>
            <a:r>
              <a:rPr lang="en-US" sz="1650" b="1" dirty="0">
                <a:solidFill>
                  <a:srgbClr val="037872"/>
                </a:solidFill>
                <a:latin typeface="Franklin Gothic Medium" panose="020B0603020102020204" pitchFamily="34" charset="0"/>
              </a:rPr>
              <a:t>Continuity of care between primary doctors and specialists was comparable to the international average in most Canadian provinces. </a:t>
            </a:r>
          </a:p>
        </p:txBody>
      </p:sp>
      <p:grpSp>
        <p:nvGrpSpPr>
          <p:cNvPr id="3" name="Group 2"/>
          <p:cNvGrpSpPr/>
          <p:nvPr/>
        </p:nvGrpSpPr>
        <p:grpSpPr>
          <a:xfrm>
            <a:off x="585552" y="4653136"/>
            <a:ext cx="4706528" cy="549642"/>
            <a:chOff x="611560" y="4967590"/>
            <a:chExt cx="4706528" cy="549642"/>
          </a:xfrm>
        </p:grpSpPr>
        <p:sp>
          <p:nvSpPr>
            <p:cNvPr id="16" name="TextBox 15"/>
            <p:cNvSpPr txBox="1"/>
            <p:nvPr/>
          </p:nvSpPr>
          <p:spPr>
            <a:xfrm>
              <a:off x="611560" y="4967590"/>
              <a:ext cx="2519636" cy="261610"/>
            </a:xfrm>
            <a:prstGeom prst="rect">
              <a:avLst/>
            </a:prstGeom>
            <a:noFill/>
          </p:spPr>
          <p:txBody>
            <a:bodyPr wrap="square" rtlCol="0">
              <a:spAutoFit/>
            </a:bodyPr>
            <a:lstStyle/>
            <a:p>
              <a:r>
                <a:rPr lang="en-CA" sz="1100" b="1" dirty="0" smtClean="0"/>
                <a:t>Compared with the CMWF average</a:t>
              </a:r>
              <a:endParaRPr lang="en-CA" sz="1100" b="1" dirty="0"/>
            </a:p>
          </p:txBody>
        </p:sp>
        <p:grpSp>
          <p:nvGrpSpPr>
            <p:cNvPr id="17" name="Group 16"/>
            <p:cNvGrpSpPr/>
            <p:nvPr/>
          </p:nvGrpSpPr>
          <p:grpSpPr>
            <a:xfrm>
              <a:off x="702323" y="5255622"/>
              <a:ext cx="1598406" cy="261610"/>
              <a:chOff x="2848727" y="6289575"/>
              <a:chExt cx="1741128" cy="273209"/>
            </a:xfrm>
          </p:grpSpPr>
          <p:sp>
            <p:nvSpPr>
              <p:cNvPr id="24" name="TextBox 23"/>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25" name="Oval 24"/>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8" name="Group 17"/>
            <p:cNvGrpSpPr/>
            <p:nvPr/>
          </p:nvGrpSpPr>
          <p:grpSpPr>
            <a:xfrm>
              <a:off x="2208809" y="5255622"/>
              <a:ext cx="1453097" cy="261610"/>
              <a:chOff x="4423909" y="6289575"/>
              <a:chExt cx="1741129" cy="273209"/>
            </a:xfrm>
          </p:grpSpPr>
          <p:sp>
            <p:nvSpPr>
              <p:cNvPr id="22" name="TextBox 21"/>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23" name="Oval 22"/>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9" name="Group 18"/>
            <p:cNvGrpSpPr/>
            <p:nvPr/>
          </p:nvGrpSpPr>
          <p:grpSpPr>
            <a:xfrm>
              <a:off x="3864993" y="5255622"/>
              <a:ext cx="1453095" cy="261610"/>
              <a:chOff x="6161096" y="6289575"/>
              <a:chExt cx="1741127" cy="273209"/>
            </a:xfrm>
          </p:grpSpPr>
          <p:sp>
            <p:nvSpPr>
              <p:cNvPr id="20" name="TextBox 19"/>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21" name="Oval 20"/>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sp>
        <p:nvSpPr>
          <p:cNvPr id="26"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43</a:t>
            </a:fld>
            <a:endParaRPr lang="en-US" dirty="0"/>
          </a:p>
        </p:txBody>
      </p:sp>
    </p:spTree>
    <p:extLst>
      <p:ext uri="{BB962C8B-B14F-4D97-AF65-F5344CB8AC3E}">
        <p14:creationId xmlns:p14="http://schemas.microsoft.com/office/powerpoint/2010/main" val="166045318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844" y="530352"/>
            <a:ext cx="7724572" cy="912089"/>
          </a:xfrm>
        </p:spPr>
        <p:txBody>
          <a:bodyPr>
            <a:noAutofit/>
          </a:bodyPr>
          <a:lstStyle/>
          <a:p>
            <a:r>
              <a:rPr lang="en-CA" sz="2600" dirty="0" smtClean="0">
                <a:solidFill>
                  <a:srgbClr val="307D84"/>
                </a:solidFill>
              </a:rPr>
              <a:t>Medication reviews </a:t>
            </a:r>
            <a:r>
              <a:rPr lang="en-CA" sz="2600" dirty="0">
                <a:solidFill>
                  <a:srgbClr val="307D84"/>
                </a:solidFill>
              </a:rPr>
              <a:t>are </a:t>
            </a:r>
            <a:r>
              <a:rPr lang="en-CA" sz="2600" dirty="0" smtClean="0">
                <a:solidFill>
                  <a:srgbClr val="307D84"/>
                </a:solidFill>
              </a:rPr>
              <a:t>common for </a:t>
            </a:r>
            <a:br>
              <a:rPr lang="en-CA" sz="2600" dirty="0" smtClean="0">
                <a:solidFill>
                  <a:srgbClr val="307D84"/>
                </a:solidFill>
              </a:rPr>
            </a:br>
            <a:r>
              <a:rPr lang="en-CA" sz="2600" dirty="0" smtClean="0">
                <a:solidFill>
                  <a:srgbClr val="307D84"/>
                </a:solidFill>
              </a:rPr>
              <a:t>older Canadians</a:t>
            </a:r>
            <a:endParaRPr lang="en-CA" sz="2600" dirty="0">
              <a:solidFill>
                <a:srgbClr val="307D84"/>
              </a:solidFill>
            </a:endParaRPr>
          </a:p>
        </p:txBody>
      </p:sp>
      <p:sp>
        <p:nvSpPr>
          <p:cNvPr id="7" name="TextBox 6"/>
          <p:cNvSpPr txBox="1"/>
          <p:nvPr/>
        </p:nvSpPr>
        <p:spPr>
          <a:xfrm>
            <a:off x="684213" y="2780928"/>
            <a:ext cx="4103811" cy="307777"/>
          </a:xfrm>
          <a:prstGeom prst="rect">
            <a:avLst/>
          </a:prstGeom>
          <a:noFill/>
        </p:spPr>
        <p:txBody>
          <a:bodyPr wrap="square" rtlCol="0">
            <a:spAutoFit/>
          </a:bodyPr>
          <a:lstStyle/>
          <a:p>
            <a:pPr algn="ctr"/>
            <a:r>
              <a:rPr lang="en-CA" sz="1400" b="1" dirty="0" smtClean="0">
                <a:solidFill>
                  <a:srgbClr val="307D84"/>
                </a:solidFill>
              </a:rPr>
              <a:t>How does Canada compare (2014)?</a:t>
            </a:r>
          </a:p>
        </p:txBody>
      </p:sp>
      <p:sp>
        <p:nvSpPr>
          <p:cNvPr id="59" name="TextBox 58"/>
          <p:cNvSpPr txBox="1"/>
          <p:nvPr/>
        </p:nvSpPr>
        <p:spPr>
          <a:xfrm>
            <a:off x="5436097" y="5457418"/>
            <a:ext cx="3312368" cy="707886"/>
          </a:xfrm>
          <a:prstGeom prst="rect">
            <a:avLst/>
          </a:prstGeom>
          <a:noFill/>
        </p:spPr>
        <p:txBody>
          <a:bodyPr wrap="square" rtlCol="0">
            <a:spAutoFit/>
          </a:bodyPr>
          <a:lstStyle/>
          <a:p>
            <a:r>
              <a:rPr lang="en-CA" sz="1000" b="1" dirty="0" smtClean="0"/>
              <a:t>Source</a:t>
            </a:r>
          </a:p>
          <a:p>
            <a:r>
              <a:rPr lang="en-US" sz="1000" dirty="0"/>
              <a:t>Canadian Institute for Health Information</a:t>
            </a:r>
            <a:r>
              <a:rPr lang="en-US" sz="1000" dirty="0" smtClean="0"/>
              <a:t>. </a:t>
            </a:r>
            <a:r>
              <a:rPr lang="en-US" sz="1000" i="1" dirty="0" smtClean="0"/>
              <a:t>Drug </a:t>
            </a:r>
            <a:r>
              <a:rPr lang="en-US" sz="1000" i="1" dirty="0"/>
              <a:t>Use Among Seniors on Public </a:t>
            </a:r>
            <a:r>
              <a:rPr lang="en-US" sz="1000" i="1" dirty="0" smtClean="0"/>
              <a:t>Drug Programs </a:t>
            </a:r>
            <a:r>
              <a:rPr lang="en-US" sz="1000" i="1" dirty="0"/>
              <a:t>in Canada, 2012: Revised October </a:t>
            </a:r>
            <a:r>
              <a:rPr lang="en-US" sz="1000" i="1" dirty="0" smtClean="0"/>
              <a:t>2014</a:t>
            </a:r>
            <a:r>
              <a:rPr lang="en-US" sz="1000" dirty="0" smtClean="0"/>
              <a:t>. </a:t>
            </a:r>
            <a:r>
              <a:rPr lang="en-US" sz="1000" dirty="0"/>
              <a:t>Ottawa, ON: CIHI; </a:t>
            </a:r>
            <a:r>
              <a:rPr lang="en-US" sz="1000" dirty="0" smtClean="0"/>
              <a:t>2014.</a:t>
            </a:r>
            <a:endParaRPr lang="en-CA" sz="1000" dirty="0"/>
          </a:p>
        </p:txBody>
      </p:sp>
      <p:sp>
        <p:nvSpPr>
          <p:cNvPr id="20" name="Rounded Rectangle 9"/>
          <p:cNvSpPr/>
          <p:nvPr/>
        </p:nvSpPr>
        <p:spPr>
          <a:xfrm>
            <a:off x="0" y="1574629"/>
            <a:ext cx="8820472" cy="906958"/>
          </a:xfrm>
          <a:prstGeom prst="round1Rect">
            <a:avLst/>
          </a:prstGeom>
          <a:gradFill flip="none" rotWithShape="1">
            <a:gsLst>
              <a:gs pos="80000">
                <a:srgbClr val="E6E7E8"/>
              </a:gs>
              <a:gs pos="0">
                <a:srgbClr val="E6E7E8"/>
              </a:gs>
              <a:gs pos="100000">
                <a:schemeClr val="bg1"/>
              </a:gs>
            </a:gsLst>
            <a:lin ang="10800000" scaled="1"/>
            <a:tileRect/>
          </a:gradFill>
          <a:ln>
            <a:noFill/>
          </a:ln>
          <a:effectLst/>
        </p:spPr>
        <p:style>
          <a:lnRef idx="1">
            <a:schemeClr val="accent2"/>
          </a:lnRef>
          <a:fillRef idx="3">
            <a:schemeClr val="accent2"/>
          </a:fillRef>
          <a:effectRef idx="2">
            <a:schemeClr val="accent2"/>
          </a:effectRef>
          <a:fontRef idx="minor">
            <a:schemeClr val="lt1"/>
          </a:fontRef>
        </p:style>
        <p:txBody>
          <a:bodyPr rtlCol="0" anchor="t"/>
          <a:lstStyle/>
          <a:p>
            <a:pPr algn="ctr"/>
            <a:endParaRPr lang="en-CA" sz="5400" b="1" dirty="0" smtClean="0">
              <a:solidFill>
                <a:srgbClr val="FFFFFF"/>
              </a:solidFill>
            </a:endParaRPr>
          </a:p>
        </p:txBody>
      </p:sp>
      <p:sp>
        <p:nvSpPr>
          <p:cNvPr id="21" name="Rectangle 20"/>
          <p:cNvSpPr/>
          <p:nvPr/>
        </p:nvSpPr>
        <p:spPr>
          <a:xfrm>
            <a:off x="2051720" y="1737360"/>
            <a:ext cx="6768752" cy="600164"/>
          </a:xfrm>
          <a:prstGeom prst="rect">
            <a:avLst/>
          </a:prstGeom>
        </p:spPr>
        <p:txBody>
          <a:bodyPr wrap="square">
            <a:spAutoFit/>
          </a:bodyPr>
          <a:lstStyle/>
          <a:p>
            <a:pPr lvl="0"/>
            <a:r>
              <a:rPr lang="en-US" sz="1650" b="1" dirty="0">
                <a:solidFill>
                  <a:srgbClr val="037872"/>
                </a:solidFill>
                <a:latin typeface="Franklin Gothic Medium" panose="020B0603020102020204" pitchFamily="34" charset="0"/>
              </a:rPr>
              <a:t>said a health care professional reviewed their medications </a:t>
            </a:r>
            <a:r>
              <a:rPr lang="en-US" sz="1650" b="1" dirty="0" smtClean="0">
                <a:solidFill>
                  <a:srgbClr val="037872"/>
                </a:solidFill>
                <a:latin typeface="Franklin Gothic Medium" panose="020B0603020102020204" pitchFamily="34" charset="0"/>
              </a:rPr>
              <a:t>in the </a:t>
            </a:r>
            <a:br>
              <a:rPr lang="en-US" sz="1650" b="1" dirty="0" smtClean="0">
                <a:solidFill>
                  <a:srgbClr val="037872"/>
                </a:solidFill>
                <a:latin typeface="Franklin Gothic Medium" panose="020B0603020102020204" pitchFamily="34" charset="0"/>
              </a:rPr>
            </a:br>
            <a:r>
              <a:rPr lang="en-US" sz="1650" b="1" dirty="0" smtClean="0">
                <a:solidFill>
                  <a:srgbClr val="037872"/>
                </a:solidFill>
                <a:latin typeface="Franklin Gothic Medium" panose="020B0603020102020204" pitchFamily="34" charset="0"/>
              </a:rPr>
              <a:t>past </a:t>
            </a:r>
            <a:r>
              <a:rPr lang="en-US" sz="1650" b="1" dirty="0">
                <a:solidFill>
                  <a:srgbClr val="037872"/>
                </a:solidFill>
                <a:latin typeface="Franklin Gothic Medium" panose="020B0603020102020204" pitchFamily="34" charset="0"/>
              </a:rPr>
              <a:t>12 months.</a:t>
            </a:r>
          </a:p>
        </p:txBody>
      </p:sp>
      <p:sp>
        <p:nvSpPr>
          <p:cNvPr id="22" name="Rectangle 21"/>
          <p:cNvSpPr/>
          <p:nvPr/>
        </p:nvSpPr>
        <p:spPr>
          <a:xfrm>
            <a:off x="559590" y="1554177"/>
            <a:ext cx="1556837" cy="938719"/>
          </a:xfrm>
          <a:prstGeom prst="rect">
            <a:avLst/>
          </a:prstGeom>
        </p:spPr>
        <p:txBody>
          <a:bodyPr wrap="none">
            <a:spAutoFit/>
          </a:bodyPr>
          <a:lstStyle/>
          <a:p>
            <a:pPr lvl="0" algn="ctr"/>
            <a:r>
              <a:rPr lang="en-CA" sz="5500" b="1" dirty="0" smtClean="0">
                <a:solidFill>
                  <a:srgbClr val="D78235"/>
                </a:solidFill>
                <a:latin typeface="Franklin Gothic Medium" panose="020B0603020102020204" pitchFamily="34" charset="0"/>
              </a:rPr>
              <a:t>80%</a:t>
            </a:r>
            <a:endParaRPr lang="en-CA" sz="5500" b="1" dirty="0">
              <a:solidFill>
                <a:srgbClr val="D78235"/>
              </a:solidFill>
              <a:latin typeface="Franklin Gothic Medium" panose="020B0603020102020204" pitchFamily="34" charset="0"/>
            </a:endParaRPr>
          </a:p>
        </p:txBody>
      </p:sp>
      <p:graphicFrame>
        <p:nvGraphicFramePr>
          <p:cNvPr id="23" name="Chart 22"/>
          <p:cNvGraphicFramePr/>
          <p:nvPr>
            <p:extLst>
              <p:ext uri="{D42A27DB-BD31-4B8C-83A1-F6EECF244321}">
                <p14:modId xmlns:p14="http://schemas.microsoft.com/office/powerpoint/2010/main" val="297635801"/>
              </p:ext>
            </p:extLst>
          </p:nvPr>
        </p:nvGraphicFramePr>
        <p:xfrm>
          <a:off x="598062" y="3223848"/>
          <a:ext cx="4477994" cy="3067392"/>
        </p:xfrm>
        <a:graphic>
          <a:graphicData uri="http://schemas.openxmlformats.org/drawingml/2006/chart">
            <c:chart xmlns:c="http://schemas.openxmlformats.org/drawingml/2006/chart" xmlns:r="http://schemas.openxmlformats.org/officeDocument/2006/relationships" r:id="rId3"/>
          </a:graphicData>
        </a:graphic>
      </p:graphicFrame>
      <p:sp>
        <p:nvSpPr>
          <p:cNvPr id="24" name="TextBox 23"/>
          <p:cNvSpPr txBox="1"/>
          <p:nvPr/>
        </p:nvSpPr>
        <p:spPr>
          <a:xfrm>
            <a:off x="5508104" y="3573016"/>
            <a:ext cx="3384376" cy="584775"/>
          </a:xfrm>
          <a:prstGeom prst="rect">
            <a:avLst/>
          </a:prstGeom>
          <a:noFill/>
        </p:spPr>
        <p:txBody>
          <a:bodyPr wrap="square" rtlCol="0">
            <a:spAutoFit/>
          </a:bodyPr>
          <a:lstStyle/>
          <a:p>
            <a:pPr>
              <a:lnSpc>
                <a:spcPts val="1900"/>
              </a:lnSpc>
            </a:pPr>
            <a:r>
              <a:rPr lang="en-CA" sz="1400" dirty="0"/>
              <a:t>In Canada, seniors use an average </a:t>
            </a:r>
            <a:r>
              <a:rPr lang="en-CA" sz="1400" dirty="0" smtClean="0"/>
              <a:t/>
            </a:r>
            <a:br>
              <a:rPr lang="en-CA" sz="1400" dirty="0" smtClean="0"/>
            </a:br>
            <a:r>
              <a:rPr lang="en-CA" sz="1400" dirty="0" smtClean="0"/>
              <a:t>of </a:t>
            </a:r>
            <a:r>
              <a:rPr lang="en-CA" b="1" dirty="0" smtClean="0">
                <a:solidFill>
                  <a:srgbClr val="D78235"/>
                </a:solidFill>
                <a:latin typeface="Franklin Gothic Medium" panose="020B0603020102020204" pitchFamily="34" charset="0"/>
              </a:rPr>
              <a:t>7.2</a:t>
            </a:r>
            <a:r>
              <a:rPr lang="en-CA" b="1" dirty="0" smtClean="0">
                <a:solidFill>
                  <a:srgbClr val="D78235"/>
                </a:solidFill>
                <a:latin typeface="GeoSlb712 Md BT" panose="02060603020205020404" pitchFamily="18" charset="0"/>
              </a:rPr>
              <a:t> </a:t>
            </a:r>
            <a:r>
              <a:rPr lang="en-CA" sz="1400" dirty="0"/>
              <a:t>prescription </a:t>
            </a:r>
            <a:r>
              <a:rPr lang="en-CA" sz="1400" dirty="0" smtClean="0"/>
              <a:t>drugs</a:t>
            </a:r>
            <a:r>
              <a:rPr lang="en-CA" b="1" dirty="0" smtClean="0">
                <a:solidFill>
                  <a:srgbClr val="D78235"/>
                </a:solidFill>
                <a:latin typeface="GeoSlb712 Md BT" panose="02060603020205020404" pitchFamily="18" charset="0"/>
              </a:rPr>
              <a:t> </a:t>
            </a:r>
            <a:r>
              <a:rPr lang="en-CA" sz="1400" dirty="0"/>
              <a:t>in a year</a:t>
            </a:r>
            <a:r>
              <a:rPr lang="en-CA" sz="1400" dirty="0" smtClean="0"/>
              <a:t>.</a:t>
            </a:r>
            <a:endParaRPr lang="en-CA" sz="1400" dirty="0"/>
          </a:p>
        </p:txBody>
      </p:sp>
      <p:cxnSp>
        <p:nvCxnSpPr>
          <p:cNvPr id="32" name="Straight Connector 31"/>
          <p:cNvCxnSpPr/>
          <p:nvPr/>
        </p:nvCxnSpPr>
        <p:spPr>
          <a:xfrm>
            <a:off x="5436096" y="3501008"/>
            <a:ext cx="3312046"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6136" y="4437112"/>
            <a:ext cx="2621285" cy="664465"/>
          </a:xfrm>
          <a:prstGeom prst="rect">
            <a:avLst/>
          </a:prstGeom>
        </p:spPr>
      </p:pic>
      <p:cxnSp>
        <p:nvCxnSpPr>
          <p:cNvPr id="14" name="Straight Connector 13"/>
          <p:cNvCxnSpPr/>
          <p:nvPr/>
        </p:nvCxnSpPr>
        <p:spPr>
          <a:xfrm>
            <a:off x="5436096" y="5445224"/>
            <a:ext cx="3312046"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sp>
        <p:nvSpPr>
          <p:cNvPr id="15"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44</a:t>
            </a:fld>
            <a:endParaRPr lang="en-US" dirty="0"/>
          </a:p>
        </p:txBody>
      </p:sp>
    </p:spTree>
    <p:extLst>
      <p:ext uri="{BB962C8B-B14F-4D97-AF65-F5344CB8AC3E}">
        <p14:creationId xmlns:p14="http://schemas.microsoft.com/office/powerpoint/2010/main" val="32088703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83568" y="2348880"/>
            <a:ext cx="3996878" cy="3672408"/>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Rectangle 22"/>
          <p:cNvSpPr/>
          <p:nvPr/>
        </p:nvSpPr>
        <p:spPr>
          <a:xfrm>
            <a:off x="4734696" y="2348880"/>
            <a:ext cx="3996878" cy="3672408"/>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noAutofit/>
          </a:bodyPr>
          <a:lstStyle/>
          <a:p>
            <a:r>
              <a:rPr lang="en-CA" sz="2600" dirty="0" smtClean="0">
                <a:solidFill>
                  <a:srgbClr val="307D84"/>
                </a:solidFill>
                <a:latin typeface="+mj-lt"/>
              </a:rPr>
              <a:t>Canadians are more likely to have discussions about medication use </a:t>
            </a:r>
            <a:endParaRPr lang="en-CA" sz="2600" dirty="0">
              <a:solidFill>
                <a:srgbClr val="307D84"/>
              </a:solidFill>
              <a:latin typeface="+mj-lt"/>
            </a:endParaRPr>
          </a:p>
        </p:txBody>
      </p:sp>
      <p:sp>
        <p:nvSpPr>
          <p:cNvPr id="8" name="TextBox 7"/>
          <p:cNvSpPr txBox="1"/>
          <p:nvPr/>
        </p:nvSpPr>
        <p:spPr>
          <a:xfrm>
            <a:off x="684212" y="2041103"/>
            <a:ext cx="8064252" cy="307777"/>
          </a:xfrm>
          <a:prstGeom prst="rect">
            <a:avLst/>
          </a:prstGeom>
          <a:noFill/>
        </p:spPr>
        <p:txBody>
          <a:bodyPr wrap="square" rtlCol="0">
            <a:spAutoFit/>
          </a:bodyPr>
          <a:lstStyle>
            <a:defPPr>
              <a:defRPr lang="en-US"/>
            </a:defPPr>
            <a:lvl1pPr>
              <a:defRPr sz="2000">
                <a:solidFill>
                  <a:schemeClr val="tx1">
                    <a:lumMod val="95000"/>
                    <a:lumOff val="5000"/>
                  </a:schemeClr>
                </a:solidFill>
              </a:defRPr>
            </a:lvl1pPr>
          </a:lstStyle>
          <a:p>
            <a:pPr algn="ctr"/>
            <a:r>
              <a:rPr lang="en-CA" sz="1400" b="1" dirty="0">
                <a:solidFill>
                  <a:srgbClr val="307D84"/>
                </a:solidFill>
              </a:rPr>
              <a:t>In the past 12 </a:t>
            </a:r>
            <a:r>
              <a:rPr lang="en-CA" sz="1400" b="1" dirty="0" smtClean="0">
                <a:solidFill>
                  <a:srgbClr val="307D84"/>
                </a:solidFill>
              </a:rPr>
              <a:t>months, </a:t>
            </a:r>
            <a:r>
              <a:rPr lang="en-CA" sz="1400" b="1" dirty="0">
                <a:solidFill>
                  <a:srgbClr val="307D84"/>
                </a:solidFill>
              </a:rPr>
              <a:t>has a health care </a:t>
            </a:r>
            <a:r>
              <a:rPr lang="en-CA" sz="1400" b="1" dirty="0" smtClean="0">
                <a:solidFill>
                  <a:srgbClr val="307D84"/>
                </a:solidFill>
              </a:rPr>
              <a:t>professional </a:t>
            </a:r>
            <a:endParaRPr lang="en-CA" sz="1400" b="1" dirty="0">
              <a:solidFill>
                <a:srgbClr val="307D84"/>
              </a:solidFill>
            </a:endParaRPr>
          </a:p>
        </p:txBody>
      </p:sp>
      <p:sp>
        <p:nvSpPr>
          <p:cNvPr id="13" name="Rectangle 12"/>
          <p:cNvSpPr/>
          <p:nvPr/>
        </p:nvSpPr>
        <p:spPr>
          <a:xfrm>
            <a:off x="4572000" y="2503768"/>
            <a:ext cx="4248472" cy="307777"/>
          </a:xfrm>
          <a:prstGeom prst="rect">
            <a:avLst/>
          </a:prstGeom>
        </p:spPr>
        <p:txBody>
          <a:bodyPr wrap="square">
            <a:spAutoFit/>
          </a:bodyPr>
          <a:lstStyle/>
          <a:p>
            <a:pPr algn="ctr"/>
            <a:r>
              <a:rPr lang="en-CA" sz="1400" dirty="0"/>
              <a:t>P</a:t>
            </a:r>
            <a:r>
              <a:rPr lang="en-CA" sz="1400" dirty="0" smtClean="0"/>
              <a:t>rovided a written list of all medications</a:t>
            </a:r>
            <a:endParaRPr lang="en-CA" sz="1400" dirty="0"/>
          </a:p>
        </p:txBody>
      </p:sp>
      <p:sp>
        <p:nvSpPr>
          <p:cNvPr id="19" name="Rectangle 18"/>
          <p:cNvSpPr/>
          <p:nvPr/>
        </p:nvSpPr>
        <p:spPr>
          <a:xfrm>
            <a:off x="684214" y="2503768"/>
            <a:ext cx="3887786" cy="307777"/>
          </a:xfrm>
          <a:prstGeom prst="rect">
            <a:avLst/>
          </a:prstGeom>
        </p:spPr>
        <p:txBody>
          <a:bodyPr wrap="square">
            <a:spAutoFit/>
          </a:bodyPr>
          <a:lstStyle/>
          <a:p>
            <a:pPr lvl="0" algn="ctr"/>
            <a:r>
              <a:rPr lang="en-CA" sz="1400" dirty="0"/>
              <a:t>E</a:t>
            </a:r>
            <a:r>
              <a:rPr lang="en-CA" sz="1400" dirty="0" smtClean="0"/>
              <a:t>xplained </a:t>
            </a:r>
            <a:r>
              <a:rPr lang="en-CA" sz="1400" dirty="0"/>
              <a:t>potential side effects</a:t>
            </a:r>
          </a:p>
        </p:txBody>
      </p:sp>
      <p:graphicFrame>
        <p:nvGraphicFramePr>
          <p:cNvPr id="20" name="Chart 19"/>
          <p:cNvGraphicFramePr/>
          <p:nvPr>
            <p:extLst>
              <p:ext uri="{D42A27DB-BD31-4B8C-83A1-F6EECF244321}">
                <p14:modId xmlns:p14="http://schemas.microsoft.com/office/powerpoint/2010/main" val="3922532779"/>
              </p:ext>
            </p:extLst>
          </p:nvPr>
        </p:nvGraphicFramePr>
        <p:xfrm>
          <a:off x="827526" y="3007824"/>
          <a:ext cx="4096900" cy="286944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1" name="Chart 20"/>
          <p:cNvGraphicFramePr/>
          <p:nvPr>
            <p:extLst>
              <p:ext uri="{D42A27DB-BD31-4B8C-83A1-F6EECF244321}">
                <p14:modId xmlns:p14="http://schemas.microsoft.com/office/powerpoint/2010/main" val="295824079"/>
              </p:ext>
            </p:extLst>
          </p:nvPr>
        </p:nvGraphicFramePr>
        <p:xfrm>
          <a:off x="4847475" y="3007824"/>
          <a:ext cx="4549061" cy="2869448"/>
        </p:xfrm>
        <a:graphic>
          <a:graphicData uri="http://schemas.openxmlformats.org/drawingml/2006/chart">
            <c:chart xmlns:c="http://schemas.openxmlformats.org/drawingml/2006/chart" xmlns:r="http://schemas.openxmlformats.org/officeDocument/2006/relationships" r:id="rId4"/>
          </a:graphicData>
        </a:graphic>
      </p:graphicFrame>
      <p:cxnSp>
        <p:nvCxnSpPr>
          <p:cNvPr id="10" name="Straight Connector 9"/>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11"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45</a:t>
            </a:fld>
            <a:endParaRPr lang="en-US" sz="1200" dirty="0"/>
          </a:p>
        </p:txBody>
      </p:sp>
    </p:spTree>
    <p:extLst>
      <p:ext uri="{BB962C8B-B14F-4D97-AF65-F5344CB8AC3E}">
        <p14:creationId xmlns:p14="http://schemas.microsoft.com/office/powerpoint/2010/main" val="7703207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83568" y="1916832"/>
            <a:ext cx="3996878" cy="4236278"/>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Rectangle 22"/>
          <p:cNvSpPr/>
          <p:nvPr/>
        </p:nvSpPr>
        <p:spPr>
          <a:xfrm>
            <a:off x="4734696" y="1916832"/>
            <a:ext cx="3996878" cy="4236278"/>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noAutofit/>
          </a:bodyPr>
          <a:lstStyle/>
          <a:p>
            <a:r>
              <a:rPr lang="en-CA" sz="2600" dirty="0">
                <a:solidFill>
                  <a:srgbClr val="307D84"/>
                </a:solidFill>
              </a:rPr>
              <a:t>P</a:t>
            </a:r>
            <a:r>
              <a:rPr lang="en-CA" sz="2600" dirty="0" smtClean="0">
                <a:solidFill>
                  <a:srgbClr val="307D84"/>
                </a:solidFill>
              </a:rPr>
              <a:t>atient safety incidents related to medication </a:t>
            </a:r>
            <a:br>
              <a:rPr lang="en-CA" sz="2600" dirty="0" smtClean="0">
                <a:solidFill>
                  <a:srgbClr val="307D84"/>
                </a:solidFill>
              </a:rPr>
            </a:br>
            <a:r>
              <a:rPr lang="en-CA" sz="2600" dirty="0" smtClean="0">
                <a:solidFill>
                  <a:srgbClr val="307D84"/>
                </a:solidFill>
              </a:rPr>
              <a:t>use are common in Canada </a:t>
            </a:r>
            <a:endParaRPr lang="en-CA" sz="2600" dirty="0">
              <a:solidFill>
                <a:srgbClr val="307D84"/>
              </a:solidFill>
            </a:endParaRPr>
          </a:p>
        </p:txBody>
      </p:sp>
      <p:sp>
        <p:nvSpPr>
          <p:cNvPr id="9" name="TextBox 8"/>
          <p:cNvSpPr txBox="1"/>
          <p:nvPr/>
        </p:nvSpPr>
        <p:spPr>
          <a:xfrm>
            <a:off x="4734696" y="5385410"/>
            <a:ext cx="3996878" cy="707886"/>
          </a:xfrm>
          <a:prstGeom prst="rect">
            <a:avLst/>
          </a:prstGeom>
          <a:noFill/>
        </p:spPr>
        <p:txBody>
          <a:bodyPr wrap="square" rtlCol="0">
            <a:spAutoFit/>
          </a:bodyPr>
          <a:lstStyle/>
          <a:p>
            <a:r>
              <a:rPr lang="en-CA" sz="1000" b="1" dirty="0"/>
              <a:t>Source</a:t>
            </a:r>
          </a:p>
          <a:p>
            <a:r>
              <a:rPr lang="en-US" sz="1000" dirty="0"/>
              <a:t>Canadian Institute for Health Information. </a:t>
            </a:r>
            <a:r>
              <a:rPr lang="en-US" sz="1000" i="1" dirty="0"/>
              <a:t>Drug Use Among Seniors on Public Drug Programs in Canada, 2012: Revised October 2014</a:t>
            </a:r>
            <a:r>
              <a:rPr lang="en-US" sz="1000" dirty="0"/>
              <a:t>. Ottawa, ON: CIHI; 2014.</a:t>
            </a:r>
            <a:endParaRPr lang="en-CA" sz="1000" dirty="0"/>
          </a:p>
        </p:txBody>
      </p:sp>
      <p:sp>
        <p:nvSpPr>
          <p:cNvPr id="15" name="Rectangle 14"/>
          <p:cNvSpPr/>
          <p:nvPr/>
        </p:nvSpPr>
        <p:spPr>
          <a:xfrm>
            <a:off x="4860032" y="1916832"/>
            <a:ext cx="3960440" cy="738664"/>
          </a:xfrm>
          <a:prstGeom prst="rect">
            <a:avLst/>
          </a:prstGeom>
        </p:spPr>
        <p:txBody>
          <a:bodyPr wrap="square">
            <a:spAutoFit/>
          </a:bodyPr>
          <a:lstStyle/>
          <a:p>
            <a:pPr algn="ctr"/>
            <a:r>
              <a:rPr lang="en-CA" sz="1400" b="1" dirty="0">
                <a:solidFill>
                  <a:srgbClr val="307D84"/>
                </a:solidFill>
              </a:rPr>
              <a:t>Proportion of seniors on public </a:t>
            </a:r>
            <a:r>
              <a:rPr lang="en-CA" sz="1400" b="1" dirty="0" smtClean="0">
                <a:solidFill>
                  <a:srgbClr val="307D84"/>
                </a:solidFill>
              </a:rPr>
              <a:t/>
            </a:r>
            <a:br>
              <a:rPr lang="en-CA" sz="1400" b="1" dirty="0" smtClean="0">
                <a:solidFill>
                  <a:srgbClr val="307D84"/>
                </a:solidFill>
              </a:rPr>
            </a:br>
            <a:r>
              <a:rPr lang="en-CA" sz="1400" b="1" dirty="0" smtClean="0">
                <a:solidFill>
                  <a:srgbClr val="307D84"/>
                </a:solidFill>
              </a:rPr>
              <a:t>drug </a:t>
            </a:r>
            <a:r>
              <a:rPr lang="en-CA" sz="1400" b="1" dirty="0">
                <a:solidFill>
                  <a:srgbClr val="307D84"/>
                </a:solidFill>
              </a:rPr>
              <a:t>programs taking a potentially inappropriate (Beers list) </a:t>
            </a:r>
            <a:r>
              <a:rPr lang="en-CA" sz="1400" b="1" dirty="0" smtClean="0">
                <a:solidFill>
                  <a:srgbClr val="307D84"/>
                </a:solidFill>
              </a:rPr>
              <a:t>drug, 2012</a:t>
            </a:r>
            <a:endParaRPr lang="en-CA" sz="1400" b="1" dirty="0">
              <a:solidFill>
                <a:srgbClr val="307D84"/>
              </a:solidFill>
            </a:endParaRPr>
          </a:p>
        </p:txBody>
      </p:sp>
      <p:sp>
        <p:nvSpPr>
          <p:cNvPr id="18" name="Rectangle 17"/>
          <p:cNvSpPr/>
          <p:nvPr/>
        </p:nvSpPr>
        <p:spPr>
          <a:xfrm>
            <a:off x="684213" y="5385410"/>
            <a:ext cx="3887787" cy="707886"/>
          </a:xfrm>
          <a:prstGeom prst="rect">
            <a:avLst/>
          </a:prstGeom>
        </p:spPr>
        <p:txBody>
          <a:bodyPr wrap="square">
            <a:spAutoFit/>
          </a:bodyPr>
          <a:lstStyle/>
          <a:p>
            <a:pPr lvl="0"/>
            <a:r>
              <a:rPr lang="en-CA" sz="1000" b="1" dirty="0" smtClean="0"/>
              <a:t>Source</a:t>
            </a:r>
          </a:p>
          <a:p>
            <a:pPr lvl="0"/>
            <a:r>
              <a:rPr lang="en-CA" sz="1000" dirty="0" smtClean="0"/>
              <a:t>Canadian Institute for Health Information. </a:t>
            </a:r>
            <a:r>
              <a:rPr lang="en-US" sz="1000" i="1" dirty="0"/>
              <a:t>Adverse Drug </a:t>
            </a:r>
            <a:r>
              <a:rPr lang="en-US" sz="1000" i="1" dirty="0" smtClean="0"/>
              <a:t>Reaction–Related Hospitalizations </a:t>
            </a:r>
            <a:r>
              <a:rPr lang="en-US" sz="1000" i="1" dirty="0"/>
              <a:t>Among Seniors</a:t>
            </a:r>
            <a:r>
              <a:rPr lang="en-US" sz="1000" i="1" dirty="0" smtClean="0"/>
              <a:t>, 2006 to 2011</a:t>
            </a:r>
            <a:r>
              <a:rPr lang="en-US" sz="1000" dirty="0" smtClean="0"/>
              <a:t>. Ottawa, ON: CIHI; 2013.</a:t>
            </a:r>
            <a:endParaRPr lang="en-CA" sz="1000" dirty="0"/>
          </a:p>
        </p:txBody>
      </p:sp>
      <p:sp>
        <p:nvSpPr>
          <p:cNvPr id="11" name="TextBox 10"/>
          <p:cNvSpPr txBox="1"/>
          <p:nvPr/>
        </p:nvSpPr>
        <p:spPr>
          <a:xfrm>
            <a:off x="1259632" y="3624082"/>
            <a:ext cx="2880320" cy="1066959"/>
          </a:xfrm>
          <a:prstGeom prst="rect">
            <a:avLst/>
          </a:prstGeom>
          <a:noFill/>
        </p:spPr>
        <p:txBody>
          <a:bodyPr wrap="square" rtlCol="0">
            <a:spAutoFit/>
          </a:bodyPr>
          <a:lstStyle/>
          <a:p>
            <a:pPr>
              <a:lnSpc>
                <a:spcPts val="1900"/>
              </a:lnSpc>
            </a:pPr>
            <a:r>
              <a:rPr lang="en-CA" sz="1400" dirty="0" smtClean="0"/>
              <a:t>Almost </a:t>
            </a:r>
            <a:r>
              <a:rPr lang="en-CA" sz="1600" b="1" dirty="0" smtClean="0">
                <a:solidFill>
                  <a:srgbClr val="D78235"/>
                </a:solidFill>
                <a:latin typeface="Franklin Gothic Medium" panose="020B0603020102020204" pitchFamily="34" charset="0"/>
              </a:rPr>
              <a:t>140,000</a:t>
            </a:r>
            <a:r>
              <a:rPr lang="en-CA" sz="1600" b="1" dirty="0" smtClean="0">
                <a:solidFill>
                  <a:srgbClr val="D78235"/>
                </a:solidFill>
                <a:latin typeface="GeoSlb712 Md BT" panose="02060603020205020404" pitchFamily="18" charset="0"/>
              </a:rPr>
              <a:t> </a:t>
            </a:r>
            <a:r>
              <a:rPr lang="en-CA" sz="1400" dirty="0" smtClean="0"/>
              <a:t>hospitalizations </a:t>
            </a:r>
            <a:br>
              <a:rPr lang="en-CA" sz="1400" dirty="0" smtClean="0"/>
            </a:br>
            <a:r>
              <a:rPr lang="en-CA" sz="1400" dirty="0" smtClean="0"/>
              <a:t>for adverse drug reactions among seniors between 2006</a:t>
            </a:r>
            <a:r>
              <a:rPr lang="en-CA" sz="1400" dirty="0"/>
              <a:t>–</a:t>
            </a:r>
            <a:r>
              <a:rPr lang="en-CA" sz="1400" dirty="0" smtClean="0"/>
              <a:t>2007 </a:t>
            </a:r>
            <a:br>
              <a:rPr lang="en-CA" sz="1400" dirty="0" smtClean="0"/>
            </a:br>
            <a:r>
              <a:rPr lang="en-CA" sz="1400" dirty="0" smtClean="0"/>
              <a:t>and 2010</a:t>
            </a:r>
            <a:r>
              <a:rPr lang="en-CA" sz="1400" dirty="0"/>
              <a:t>–</a:t>
            </a:r>
            <a:r>
              <a:rPr lang="en-CA" sz="1400" dirty="0" smtClean="0"/>
              <a:t>2011</a:t>
            </a:r>
            <a:endParaRPr lang="en-CA" sz="1400" baseline="30000" dirty="0"/>
          </a:p>
        </p:txBody>
      </p:sp>
      <p:grpSp>
        <p:nvGrpSpPr>
          <p:cNvPr id="4" name="Group 3"/>
          <p:cNvGrpSpPr/>
          <p:nvPr/>
        </p:nvGrpSpPr>
        <p:grpSpPr>
          <a:xfrm>
            <a:off x="1187624" y="3552074"/>
            <a:ext cx="2952328" cy="1172326"/>
            <a:chOff x="971600" y="3429000"/>
            <a:chExt cx="3312046" cy="936104"/>
          </a:xfrm>
        </p:grpSpPr>
        <p:cxnSp>
          <p:nvCxnSpPr>
            <p:cNvPr id="12" name="Straight Connector 11"/>
            <p:cNvCxnSpPr/>
            <p:nvPr/>
          </p:nvCxnSpPr>
          <p:spPr>
            <a:xfrm>
              <a:off x="971600" y="3429000"/>
              <a:ext cx="3312046"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971600" y="4365104"/>
              <a:ext cx="3312046"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gr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7704" y="2492896"/>
            <a:ext cx="1588011" cy="771145"/>
          </a:xfrm>
          <a:prstGeom prst="rect">
            <a:avLst/>
          </a:prstGeom>
        </p:spPr>
      </p:pic>
      <p:grpSp>
        <p:nvGrpSpPr>
          <p:cNvPr id="19" name="Group 18"/>
          <p:cNvGrpSpPr/>
          <p:nvPr/>
        </p:nvGrpSpPr>
        <p:grpSpPr>
          <a:xfrm>
            <a:off x="5450728" y="2852936"/>
            <a:ext cx="2779048" cy="2442134"/>
            <a:chOff x="1292483" y="3140968"/>
            <a:chExt cx="2779048" cy="2442134"/>
          </a:xfrm>
        </p:grpSpPr>
        <p:graphicFrame>
          <p:nvGraphicFramePr>
            <p:cNvPr id="20" name="Chart 19"/>
            <p:cNvGraphicFramePr/>
            <p:nvPr>
              <p:extLst>
                <p:ext uri="{D42A27DB-BD31-4B8C-83A1-F6EECF244321}">
                  <p14:modId xmlns:p14="http://schemas.microsoft.com/office/powerpoint/2010/main" val="3320474200"/>
                </p:ext>
              </p:extLst>
            </p:nvPr>
          </p:nvGraphicFramePr>
          <p:xfrm>
            <a:off x="1292483" y="3140968"/>
            <a:ext cx="2779048" cy="2442134"/>
          </p:xfrm>
          <a:graphic>
            <a:graphicData uri="http://schemas.openxmlformats.org/drawingml/2006/chart">
              <c:chart xmlns:c="http://schemas.openxmlformats.org/drawingml/2006/chart" xmlns:r="http://schemas.openxmlformats.org/officeDocument/2006/relationships" r:id="rId4"/>
            </a:graphicData>
          </a:graphic>
        </p:graphicFrame>
        <p:sp>
          <p:nvSpPr>
            <p:cNvPr id="21" name="Rectangle 20"/>
            <p:cNvSpPr/>
            <p:nvPr/>
          </p:nvSpPr>
          <p:spPr>
            <a:xfrm>
              <a:off x="2769180" y="3933056"/>
              <a:ext cx="933269" cy="553998"/>
            </a:xfrm>
            <a:prstGeom prst="rect">
              <a:avLst/>
            </a:prstGeom>
          </p:spPr>
          <p:txBody>
            <a:bodyPr wrap="none">
              <a:spAutoFit/>
            </a:bodyPr>
            <a:lstStyle/>
            <a:p>
              <a:pPr lvl="0" algn="ctr"/>
              <a:r>
                <a:rPr lang="en-CA" sz="3000" b="1" dirty="0" smtClean="0">
                  <a:latin typeface="Franklin Gothic Medium" panose="020B0603020102020204" pitchFamily="34" charset="0"/>
                </a:rPr>
                <a:t>39%</a:t>
              </a:r>
              <a:endParaRPr lang="en-CA" sz="3000" b="1" dirty="0">
                <a:latin typeface="Franklin Gothic Medium" panose="020B0603020102020204" pitchFamily="34" charset="0"/>
              </a:endParaRPr>
            </a:p>
          </p:txBody>
        </p:sp>
      </p:grpSp>
      <p:cxnSp>
        <p:nvCxnSpPr>
          <p:cNvPr id="16" name="Straight Connector 15"/>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24"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46</a:t>
            </a:fld>
            <a:endParaRPr lang="en-US" sz="1200" dirty="0"/>
          </a:p>
        </p:txBody>
      </p:sp>
    </p:spTree>
    <p:extLst>
      <p:ext uri="{BB962C8B-B14F-4D97-AF65-F5344CB8AC3E}">
        <p14:creationId xmlns:p14="http://schemas.microsoft.com/office/powerpoint/2010/main" val="235666585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307D84"/>
                </a:solidFill>
                <a:latin typeface="+mj-lt"/>
              </a:rPr>
              <a:t>How do the provinces compare?</a:t>
            </a:r>
            <a:endParaRPr lang="en-CA" sz="2600" dirty="0">
              <a:solidFill>
                <a:srgbClr val="307D84"/>
              </a:solidFill>
              <a:latin typeface="+mj-lt"/>
            </a:endParaRPr>
          </a:p>
        </p:txBody>
      </p:sp>
      <p:sp>
        <p:nvSpPr>
          <p:cNvPr id="3" name="Rectangle 2"/>
          <p:cNvSpPr/>
          <p:nvPr/>
        </p:nvSpPr>
        <p:spPr>
          <a:xfrm>
            <a:off x="684213" y="2617167"/>
            <a:ext cx="7848227" cy="307777"/>
          </a:xfrm>
          <a:prstGeom prst="rect">
            <a:avLst/>
          </a:prstGeom>
        </p:spPr>
        <p:txBody>
          <a:bodyPr wrap="square" lIns="0">
            <a:spAutoFit/>
          </a:bodyPr>
          <a:lstStyle/>
          <a:p>
            <a:r>
              <a:rPr lang="en-US" sz="1400" b="1" dirty="0" smtClean="0">
                <a:solidFill>
                  <a:srgbClr val="307D84"/>
                </a:solidFill>
              </a:rPr>
              <a:t>In the past 12 months, has a health care professional</a:t>
            </a:r>
            <a:endParaRPr lang="en-CA" sz="1400" b="1" dirty="0">
              <a:solidFill>
                <a:srgbClr val="307D84"/>
              </a:solidFill>
            </a:endParaRPr>
          </a:p>
        </p:txBody>
      </p:sp>
      <p:graphicFrame>
        <p:nvGraphicFramePr>
          <p:cNvPr id="21" name="Table 20"/>
          <p:cNvGraphicFramePr>
            <a:graphicFrameLocks noGrp="1"/>
          </p:cNvGraphicFramePr>
          <p:nvPr>
            <p:extLst>
              <p:ext uri="{D42A27DB-BD31-4B8C-83A1-F6EECF244321}">
                <p14:modId xmlns:p14="http://schemas.microsoft.com/office/powerpoint/2010/main" val="1548063435"/>
              </p:ext>
            </p:extLst>
          </p:nvPr>
        </p:nvGraphicFramePr>
        <p:xfrm>
          <a:off x="700896" y="3156378"/>
          <a:ext cx="7800959" cy="1965960"/>
        </p:xfrm>
        <a:graphic>
          <a:graphicData uri="http://schemas.openxmlformats.org/drawingml/2006/table">
            <a:tbl>
              <a:tblPr/>
              <a:tblGrid>
                <a:gridCol w="1350824"/>
                <a:gridCol w="481965"/>
                <a:gridCol w="496252"/>
                <a:gridCol w="531178"/>
                <a:gridCol w="496252"/>
                <a:gridCol w="496252"/>
                <a:gridCol w="496252"/>
                <a:gridCol w="496252"/>
                <a:gridCol w="496252"/>
                <a:gridCol w="496252"/>
                <a:gridCol w="496252"/>
                <a:gridCol w="496252"/>
                <a:gridCol w="970724"/>
              </a:tblGrid>
              <a:tr h="320040">
                <a:tc>
                  <a:txBody>
                    <a:bodyPr/>
                    <a:lstStyle/>
                    <a:p>
                      <a:pPr algn="l" fontAlgn="b"/>
                      <a:endParaRPr lang="en-CA" sz="1200" b="0" i="0" u="none" strike="noStrike" dirty="0">
                        <a:solidFill>
                          <a:srgbClr val="000000"/>
                        </a:solidFill>
                        <a:effectLst/>
                        <a:latin typeface="+mj-lt"/>
                      </a:endParaRPr>
                    </a:p>
                  </a:txBody>
                  <a:tcPr marL="45720" marR="45720" anchor="b">
                    <a:lnL>
                      <a:noFill/>
                    </a:lnL>
                    <a:lnR>
                      <a:noFill/>
                    </a:lnR>
                    <a:lnT>
                      <a:noFill/>
                    </a:lnT>
                    <a:lnB>
                      <a:noFill/>
                    </a:lnB>
                  </a:tcPr>
                </a:tc>
                <a:tc>
                  <a:txBody>
                    <a:bodyPr/>
                    <a:lstStyle/>
                    <a:p>
                      <a:pPr algn="ctr" fontAlgn="b"/>
                      <a:r>
                        <a:rPr lang="en-CA" sz="1100" b="1" i="0" u="none" strike="noStrike" dirty="0" smtClean="0">
                          <a:solidFill>
                            <a:srgbClr val="000000"/>
                          </a:solidFill>
                          <a:effectLst/>
                          <a:latin typeface="+mj-lt"/>
                        </a:rPr>
                        <a:t>B.C.</a:t>
                      </a:r>
                      <a:endParaRPr lang="en-CA" sz="1100" b="1" i="0" u="none" strike="noStrike" dirty="0">
                        <a:solidFill>
                          <a:srgbClr val="000000"/>
                        </a:solidFill>
                        <a:effectLst/>
                        <a:latin typeface="+mj-lt"/>
                      </a:endParaRPr>
                    </a:p>
                  </a:txBody>
                  <a:tcPr marL="45720" marR="45720" anchor="b">
                    <a:lnL>
                      <a:noFill/>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Alta.</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Sask.</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Man.</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Ont.</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Que.</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N.B.</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N.S.</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P.E.I.</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N.L.</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Can.</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algn="ctr" fontAlgn="b"/>
                      <a:r>
                        <a:rPr lang="en-CA" sz="1100" b="1" i="0" u="none" strike="noStrike" dirty="0" smtClean="0">
                          <a:solidFill>
                            <a:srgbClr val="000000"/>
                          </a:solidFill>
                          <a:effectLst/>
                          <a:latin typeface="+mj-lt"/>
                        </a:rPr>
                        <a:t>CMWF Avg.</a:t>
                      </a:r>
                      <a:endParaRPr lang="en-CA" sz="1100" b="1" i="0" u="none" strike="noStrike" dirty="0">
                        <a:solidFill>
                          <a:srgbClr val="000000"/>
                        </a:solidFill>
                        <a:effectLst/>
                        <a:latin typeface="+mj-lt"/>
                      </a:endParaRPr>
                    </a:p>
                  </a:txBody>
                  <a:tcPr marL="45720" marR="45720" anchor="b">
                    <a:lnL w="6350" cap="flat" cmpd="sng" algn="ctr">
                      <a:solidFill>
                        <a:schemeClr val="bg1"/>
                      </a:solidFill>
                      <a:prstDash val="solid"/>
                      <a:round/>
                      <a:headEnd type="none" w="med" len="med"/>
                      <a:tailEnd type="none" w="med" len="med"/>
                    </a:lnL>
                    <a:lnR>
                      <a:noFill/>
                    </a:lnR>
                    <a:lnT>
                      <a:noFill/>
                    </a:lnT>
                    <a:lnB>
                      <a:noFill/>
                    </a:lnB>
                    <a:solidFill>
                      <a:srgbClr val="E6E7E8"/>
                    </a:solidFill>
                  </a:tcPr>
                </a:tc>
              </a:tr>
              <a:tr h="548640">
                <a:tc>
                  <a:txBody>
                    <a:bodyPr/>
                    <a:lstStyle/>
                    <a:p>
                      <a:pPr algn="l" fontAlgn="b"/>
                      <a:r>
                        <a:rPr lang="en-CA" sz="1100" b="0" i="0" u="none" strike="noStrike" dirty="0">
                          <a:solidFill>
                            <a:srgbClr val="000000"/>
                          </a:solidFill>
                          <a:effectLst/>
                          <a:latin typeface="+mj-lt"/>
                        </a:rPr>
                        <a:t>Reviewed all </a:t>
                      </a:r>
                      <a:r>
                        <a:rPr lang="en-CA" sz="1100" b="0" i="0" u="none" strike="noStrike" dirty="0" smtClean="0">
                          <a:solidFill>
                            <a:srgbClr val="000000"/>
                          </a:solidFill>
                          <a:effectLst/>
                          <a:latin typeface="+mj-lt"/>
                        </a:rPr>
                        <a:t>medications</a:t>
                      </a:r>
                      <a:endParaRPr lang="en-CA" sz="1100" b="0" i="0" u="none" strike="noStrike" dirty="0">
                        <a:solidFill>
                          <a:srgbClr val="000000"/>
                        </a:solidFill>
                        <a:effectLst/>
                        <a:latin typeface="+mj-lt"/>
                      </a:endParaRPr>
                    </a:p>
                  </a:txBody>
                  <a:tcPr marL="45720" marR="45720" anchor="ctr">
                    <a:lnL>
                      <a:noFill/>
                    </a:lnL>
                    <a:lnR>
                      <a:noFill/>
                    </a:lnR>
                    <a:lnT>
                      <a:noFill/>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dirty="0">
                          <a:solidFill>
                            <a:schemeClr val="bg1"/>
                          </a:solidFill>
                          <a:effectLst/>
                          <a:latin typeface="+mj-lt"/>
                        </a:rPr>
                        <a:t>77%</a:t>
                      </a:r>
                    </a:p>
                  </a:txBody>
                  <a:tcPr marL="45720" marR="45720" anchor="ctr">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78%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78%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75%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83%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83%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75%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77%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80%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70%</a:t>
                      </a:r>
                    </a:p>
                  </a:txBody>
                  <a:tcPr marL="45720" marR="45720" anchor="ctr">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solidFill>
                      <a:srgbClr val="8B8B8E"/>
                    </a:solidFill>
                  </a:tcPr>
                </a:tc>
              </a:tr>
              <a:tr h="548640">
                <a:tc>
                  <a:txBody>
                    <a:bodyPr/>
                    <a:lstStyle/>
                    <a:p>
                      <a:pPr algn="l" fontAlgn="b"/>
                      <a:r>
                        <a:rPr lang="en-CA" sz="1100" b="0" i="0" u="none" strike="noStrike" dirty="0">
                          <a:solidFill>
                            <a:srgbClr val="000000"/>
                          </a:solidFill>
                          <a:effectLst/>
                          <a:latin typeface="+mj-lt"/>
                        </a:rPr>
                        <a:t>Explained potential </a:t>
                      </a:r>
                      <a:r>
                        <a:rPr lang="en-CA" sz="1100" b="0" i="0" u="none" strike="noStrike" dirty="0" smtClean="0">
                          <a:solidFill>
                            <a:srgbClr val="000000"/>
                          </a:solidFill>
                          <a:effectLst/>
                          <a:latin typeface="+mj-lt"/>
                        </a:rPr>
                        <a:t/>
                      </a:r>
                      <a:br>
                        <a:rPr lang="en-CA" sz="1100" b="0" i="0" u="none" strike="noStrike" dirty="0" smtClean="0">
                          <a:solidFill>
                            <a:srgbClr val="000000"/>
                          </a:solidFill>
                          <a:effectLst/>
                          <a:latin typeface="+mj-lt"/>
                        </a:rPr>
                      </a:br>
                      <a:r>
                        <a:rPr lang="en-CA" sz="1100" b="0" i="0" u="none" strike="noStrike" dirty="0" smtClean="0">
                          <a:solidFill>
                            <a:srgbClr val="000000"/>
                          </a:solidFill>
                          <a:effectLst/>
                          <a:latin typeface="+mj-lt"/>
                        </a:rPr>
                        <a:t>side </a:t>
                      </a:r>
                      <a:r>
                        <a:rPr lang="en-CA" sz="1100" b="0" i="0" u="none" strike="noStrike" dirty="0">
                          <a:solidFill>
                            <a:srgbClr val="000000"/>
                          </a:solidFill>
                          <a:effectLst/>
                          <a:latin typeface="+mj-lt"/>
                        </a:rPr>
                        <a:t>effects</a:t>
                      </a:r>
                    </a:p>
                  </a:txBody>
                  <a:tcPr marL="45720" marR="45720" anchor="ctr">
                    <a:lnL>
                      <a:noFill/>
                    </a:lnL>
                    <a:lnR>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dirty="0">
                          <a:solidFill>
                            <a:schemeClr val="bg1"/>
                          </a:solidFill>
                          <a:effectLst/>
                          <a:latin typeface="+mj-lt"/>
                        </a:rPr>
                        <a:t>72%</a:t>
                      </a:r>
                    </a:p>
                  </a:txBody>
                  <a:tcPr marL="45720" marR="45720" anchor="ctr">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72%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72%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67%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76%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76%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67%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70%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68%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62%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74%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59%</a:t>
                      </a:r>
                    </a:p>
                  </a:txBody>
                  <a:tcPr marL="45720" marR="45720" anchor="ctr">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548640">
                <a:tc>
                  <a:txBody>
                    <a:bodyPr/>
                    <a:lstStyle/>
                    <a:p>
                      <a:pPr algn="l" fontAlgn="b"/>
                      <a:r>
                        <a:rPr lang="en-US" sz="1100" b="0" i="0" u="none" strike="noStrike" dirty="0">
                          <a:solidFill>
                            <a:srgbClr val="000000"/>
                          </a:solidFill>
                          <a:effectLst/>
                          <a:latin typeface="+mj-lt"/>
                        </a:rPr>
                        <a:t>Given a written list </a:t>
                      </a:r>
                      <a:r>
                        <a:rPr lang="en-US" sz="1100" b="0" i="0" u="none" strike="noStrike" dirty="0" smtClean="0">
                          <a:solidFill>
                            <a:srgbClr val="000000"/>
                          </a:solidFill>
                          <a:effectLst/>
                          <a:latin typeface="+mj-lt"/>
                        </a:rPr>
                        <a:t/>
                      </a:r>
                      <a:br>
                        <a:rPr lang="en-US" sz="1100" b="0" i="0" u="none" strike="noStrike" dirty="0" smtClean="0">
                          <a:solidFill>
                            <a:srgbClr val="000000"/>
                          </a:solidFill>
                          <a:effectLst/>
                          <a:latin typeface="+mj-lt"/>
                        </a:rPr>
                      </a:br>
                      <a:r>
                        <a:rPr lang="en-US" sz="1100" b="0" i="0" u="none" strike="noStrike" dirty="0" smtClean="0">
                          <a:solidFill>
                            <a:srgbClr val="000000"/>
                          </a:solidFill>
                          <a:effectLst/>
                          <a:latin typeface="+mj-lt"/>
                        </a:rPr>
                        <a:t>of all </a:t>
                      </a:r>
                      <a:r>
                        <a:rPr lang="en-US" sz="1100" b="0" i="0" u="none" strike="noStrike" dirty="0">
                          <a:solidFill>
                            <a:srgbClr val="000000"/>
                          </a:solidFill>
                          <a:effectLst/>
                          <a:latin typeface="+mj-lt"/>
                        </a:rPr>
                        <a:t>medications</a:t>
                      </a:r>
                    </a:p>
                  </a:txBody>
                  <a:tcPr marL="45720" marR="45720" anchor="ctr">
                    <a:lnL>
                      <a:noFill/>
                    </a:lnL>
                    <a:lnR>
                      <a:noFill/>
                    </a:lnR>
                    <a:lnT w="6350" cap="flat" cmpd="sng" algn="ctr">
                      <a:solidFill>
                        <a:schemeClr val="bg1"/>
                      </a:solidFill>
                      <a:prstDash val="solid"/>
                      <a:round/>
                      <a:headEnd type="none" w="med" len="med"/>
                      <a:tailEnd type="none" w="med" len="med"/>
                    </a:lnT>
                    <a:lnB>
                      <a:noFill/>
                    </a:lnB>
                    <a:solidFill>
                      <a:srgbClr val="E6E7E8"/>
                    </a:solidFill>
                  </a:tcPr>
                </a:tc>
                <a:tc>
                  <a:txBody>
                    <a:bodyPr/>
                    <a:lstStyle/>
                    <a:p>
                      <a:pPr algn="ctr" fontAlgn="b"/>
                      <a:r>
                        <a:rPr lang="en-CA" sz="1350" b="1" i="0" u="none" strike="noStrike" dirty="0">
                          <a:solidFill>
                            <a:schemeClr val="bg1"/>
                          </a:solidFill>
                          <a:effectLst/>
                          <a:latin typeface="+mj-lt"/>
                        </a:rPr>
                        <a:t>59%</a:t>
                      </a:r>
                    </a:p>
                  </a:txBody>
                  <a:tcPr marL="45720" marR="45720" anchor="ctr">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dirty="0">
                          <a:solidFill>
                            <a:schemeClr val="bg1"/>
                          </a:solidFill>
                          <a:effectLst/>
                          <a:latin typeface="+mj-lt"/>
                        </a:rPr>
                        <a:t>58%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dirty="0">
                          <a:solidFill>
                            <a:schemeClr val="bg1"/>
                          </a:solidFill>
                          <a:effectLst/>
                          <a:latin typeface="+mj-lt"/>
                        </a:rPr>
                        <a:t>58%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dirty="0">
                          <a:solidFill>
                            <a:schemeClr val="bg1"/>
                          </a:solidFill>
                          <a:effectLst/>
                          <a:latin typeface="+mj-lt"/>
                        </a:rPr>
                        <a:t>51%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dirty="0">
                          <a:solidFill>
                            <a:schemeClr val="bg1"/>
                          </a:solidFill>
                          <a:effectLst/>
                          <a:latin typeface="+mj-lt"/>
                        </a:rPr>
                        <a:t>67%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93A445"/>
                    </a:solidFill>
                  </a:tcPr>
                </a:tc>
                <a:tc>
                  <a:txBody>
                    <a:bodyPr/>
                    <a:lstStyle/>
                    <a:p>
                      <a:pPr algn="ctr" fontAlgn="b"/>
                      <a:r>
                        <a:rPr lang="en-CA" sz="1350" b="1" i="0" u="none" strike="noStrike" dirty="0">
                          <a:solidFill>
                            <a:schemeClr val="bg1"/>
                          </a:solidFill>
                          <a:effectLst/>
                          <a:latin typeface="+mj-lt"/>
                        </a:rPr>
                        <a:t>80%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93A445"/>
                    </a:solidFill>
                  </a:tcPr>
                </a:tc>
                <a:tc>
                  <a:txBody>
                    <a:bodyPr/>
                    <a:lstStyle/>
                    <a:p>
                      <a:pPr algn="ctr" fontAlgn="b"/>
                      <a:r>
                        <a:rPr lang="en-CA" sz="1350" b="1" i="0" u="none" strike="noStrike" dirty="0">
                          <a:solidFill>
                            <a:schemeClr val="bg1"/>
                          </a:solidFill>
                          <a:effectLst/>
                          <a:latin typeface="+mj-lt"/>
                        </a:rPr>
                        <a:t>66%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93A445"/>
                    </a:solidFill>
                  </a:tcPr>
                </a:tc>
                <a:tc>
                  <a:txBody>
                    <a:bodyPr/>
                    <a:lstStyle/>
                    <a:p>
                      <a:pPr algn="ctr" fontAlgn="b"/>
                      <a:r>
                        <a:rPr lang="en-CA" sz="1350" b="1" i="0" u="none" strike="noStrike" dirty="0">
                          <a:solidFill>
                            <a:schemeClr val="bg1"/>
                          </a:solidFill>
                          <a:effectLst/>
                          <a:latin typeface="+mj-lt"/>
                        </a:rPr>
                        <a:t>62%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dirty="0">
                          <a:solidFill>
                            <a:schemeClr val="bg1"/>
                          </a:solidFill>
                          <a:effectLst/>
                          <a:latin typeface="+mj-lt"/>
                        </a:rPr>
                        <a:t>57%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dirty="0">
                          <a:solidFill>
                            <a:schemeClr val="bg1"/>
                          </a:solidFill>
                          <a:effectLst/>
                          <a:latin typeface="+mj-lt"/>
                        </a:rPr>
                        <a:t>54%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dirty="0">
                          <a:solidFill>
                            <a:schemeClr val="bg1"/>
                          </a:solidFill>
                          <a:effectLst/>
                          <a:latin typeface="+mj-lt"/>
                        </a:rPr>
                        <a:t>67%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93A445"/>
                    </a:solidFill>
                  </a:tcPr>
                </a:tc>
                <a:tc>
                  <a:txBody>
                    <a:bodyPr/>
                    <a:lstStyle/>
                    <a:p>
                      <a:pPr algn="ctr" fontAlgn="b"/>
                      <a:r>
                        <a:rPr lang="en-CA" sz="1350" b="1" i="0" u="none" strike="noStrike" dirty="0">
                          <a:solidFill>
                            <a:schemeClr val="bg1"/>
                          </a:solidFill>
                          <a:effectLst/>
                          <a:latin typeface="+mj-lt"/>
                        </a:rPr>
                        <a:t>57%</a:t>
                      </a:r>
                    </a:p>
                  </a:txBody>
                  <a:tcPr marL="45720" marR="45720" anchor="ctr">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a:noFill/>
                    </a:lnB>
                    <a:solidFill>
                      <a:srgbClr val="8B8B8E"/>
                    </a:solidFill>
                  </a:tcPr>
                </a:tc>
              </a:tr>
            </a:tbl>
          </a:graphicData>
        </a:graphic>
      </p:graphicFrame>
      <p:cxnSp>
        <p:nvCxnSpPr>
          <p:cNvPr id="13" name="Straight Connector 12"/>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2348880"/>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90550" y="1628800"/>
            <a:ext cx="8157914" cy="600164"/>
          </a:xfrm>
          <a:prstGeom prst="rect">
            <a:avLst/>
          </a:prstGeom>
          <a:noFill/>
        </p:spPr>
        <p:txBody>
          <a:bodyPr wrap="square" rtlCol="0">
            <a:spAutoFit/>
          </a:bodyPr>
          <a:lstStyle/>
          <a:p>
            <a:r>
              <a:rPr lang="en-US" sz="1650" b="1" dirty="0">
                <a:solidFill>
                  <a:srgbClr val="037872"/>
                </a:solidFill>
                <a:latin typeface="Franklin Gothic Medium" panose="020B0603020102020204" pitchFamily="34" charset="0"/>
              </a:rPr>
              <a:t>Across provinces, medication management among older patients was equal to or better than that in other countries, on average. </a:t>
            </a:r>
          </a:p>
        </p:txBody>
      </p:sp>
      <p:grpSp>
        <p:nvGrpSpPr>
          <p:cNvPr id="4" name="Group 3"/>
          <p:cNvGrpSpPr/>
          <p:nvPr/>
        </p:nvGrpSpPr>
        <p:grpSpPr>
          <a:xfrm>
            <a:off x="585552" y="5301208"/>
            <a:ext cx="4706528" cy="549642"/>
            <a:chOff x="585552" y="5615662"/>
            <a:chExt cx="4706528" cy="549642"/>
          </a:xfrm>
        </p:grpSpPr>
        <p:sp>
          <p:nvSpPr>
            <p:cNvPr id="17" name="TextBox 16"/>
            <p:cNvSpPr txBox="1"/>
            <p:nvPr/>
          </p:nvSpPr>
          <p:spPr>
            <a:xfrm>
              <a:off x="585552" y="5615662"/>
              <a:ext cx="2519636" cy="261610"/>
            </a:xfrm>
            <a:prstGeom prst="rect">
              <a:avLst/>
            </a:prstGeom>
            <a:noFill/>
          </p:spPr>
          <p:txBody>
            <a:bodyPr wrap="square" rtlCol="0">
              <a:spAutoFit/>
            </a:bodyPr>
            <a:lstStyle/>
            <a:p>
              <a:r>
                <a:rPr lang="en-CA" sz="1100" b="1" dirty="0" smtClean="0"/>
                <a:t>Compared with the CMWF average</a:t>
              </a:r>
              <a:endParaRPr lang="en-CA" sz="1100" b="1" dirty="0"/>
            </a:p>
          </p:txBody>
        </p:sp>
        <p:grpSp>
          <p:nvGrpSpPr>
            <p:cNvPr id="18" name="Group 17"/>
            <p:cNvGrpSpPr/>
            <p:nvPr/>
          </p:nvGrpSpPr>
          <p:grpSpPr>
            <a:xfrm>
              <a:off x="676315" y="5903694"/>
              <a:ext cx="1598406" cy="261610"/>
              <a:chOff x="2848727" y="6289575"/>
              <a:chExt cx="1741128" cy="273209"/>
            </a:xfrm>
          </p:grpSpPr>
          <p:sp>
            <p:nvSpPr>
              <p:cNvPr id="33" name="TextBox 32"/>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34" name="Oval 33"/>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9" name="Group 18"/>
            <p:cNvGrpSpPr/>
            <p:nvPr/>
          </p:nvGrpSpPr>
          <p:grpSpPr>
            <a:xfrm>
              <a:off x="2182801" y="5903694"/>
              <a:ext cx="1453097" cy="261610"/>
              <a:chOff x="4423909" y="6289575"/>
              <a:chExt cx="1741129" cy="273209"/>
            </a:xfrm>
          </p:grpSpPr>
          <p:sp>
            <p:nvSpPr>
              <p:cNvPr id="25" name="TextBox 24"/>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32" name="Oval 31"/>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20" name="Group 19"/>
            <p:cNvGrpSpPr/>
            <p:nvPr/>
          </p:nvGrpSpPr>
          <p:grpSpPr>
            <a:xfrm>
              <a:off x="3838985" y="5903694"/>
              <a:ext cx="1453095" cy="261610"/>
              <a:chOff x="6161096" y="6289575"/>
              <a:chExt cx="1741127" cy="273209"/>
            </a:xfrm>
          </p:grpSpPr>
          <p:sp>
            <p:nvSpPr>
              <p:cNvPr id="22" name="TextBox 21"/>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24" name="Oval 23"/>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sp>
        <p:nvSpPr>
          <p:cNvPr id="23"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47</a:t>
            </a:fld>
            <a:endParaRPr lang="en-US" dirty="0"/>
          </a:p>
        </p:txBody>
      </p:sp>
    </p:spTree>
    <p:extLst>
      <p:ext uri="{BB962C8B-B14F-4D97-AF65-F5344CB8AC3E}">
        <p14:creationId xmlns:p14="http://schemas.microsoft.com/office/powerpoint/2010/main" val="260002152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666750" y="2996952"/>
            <a:ext cx="6137771" cy="1956008"/>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aphicFrame>
        <p:nvGraphicFramePr>
          <p:cNvPr id="54" name="Table 53"/>
          <p:cNvGraphicFramePr>
            <a:graphicFrameLocks noGrp="1"/>
          </p:cNvGraphicFramePr>
          <p:nvPr>
            <p:extLst>
              <p:ext uri="{D42A27DB-BD31-4B8C-83A1-F6EECF244321}">
                <p14:modId xmlns:p14="http://schemas.microsoft.com/office/powerpoint/2010/main" val="3411226161"/>
              </p:ext>
            </p:extLst>
          </p:nvPr>
        </p:nvGraphicFramePr>
        <p:xfrm>
          <a:off x="707908" y="2996951"/>
          <a:ext cx="6075355" cy="1893818"/>
        </p:xfrm>
        <a:graphic>
          <a:graphicData uri="http://schemas.openxmlformats.org/drawingml/2006/table">
            <a:tbl>
              <a:tblPr firstRow="1" bandRow="1">
                <a:tableStyleId>{2D5ABB26-0587-4C30-8999-92F81FD0307C}</a:tableStyleId>
              </a:tblPr>
              <a:tblGrid>
                <a:gridCol w="3627083"/>
                <a:gridCol w="1152128"/>
                <a:gridCol w="1296144"/>
              </a:tblGrid>
              <a:tr h="299417">
                <a:tc>
                  <a:txBody>
                    <a:bodyPr/>
                    <a:lstStyle/>
                    <a:p>
                      <a:r>
                        <a:rPr lang="en-CA" sz="1200" b="1" dirty="0" smtClean="0"/>
                        <a:t>Older people with chronic conditions who </a:t>
                      </a:r>
                      <a:endParaRPr lang="en-CA" sz="1200" b="1" dirty="0"/>
                    </a:p>
                  </a:txBody>
                  <a:tcPr marL="45720" marR="45720" anchor="b">
                    <a:solidFill>
                      <a:srgbClr val="E4EDEE"/>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b="1" smtClean="0">
                          <a:solidFill>
                            <a:schemeClr val="tx1"/>
                          </a:solidFill>
                        </a:rPr>
                        <a:t>Canada</a:t>
                      </a:r>
                      <a:endParaRPr lang="en-CA" sz="1200" b="1" dirty="0" smtClean="0">
                        <a:solidFill>
                          <a:schemeClr val="tx1"/>
                        </a:solidFill>
                      </a:endParaRPr>
                    </a:p>
                  </a:txBody>
                  <a:tcPr marL="45720" marR="45720" anchor="b">
                    <a:solidFill>
                      <a:srgbClr val="E4EDEE"/>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b="1" smtClean="0">
                          <a:solidFill>
                            <a:schemeClr val="tx1"/>
                          </a:solidFill>
                        </a:rPr>
                        <a:t>CMWF average</a:t>
                      </a:r>
                      <a:endParaRPr lang="en-CA" sz="1200" b="1" dirty="0" smtClean="0">
                        <a:solidFill>
                          <a:schemeClr val="tx1"/>
                        </a:solidFill>
                      </a:endParaRPr>
                    </a:p>
                  </a:txBody>
                  <a:tcPr marL="45720" marR="45720" anchor="b">
                    <a:solidFill>
                      <a:srgbClr val="E4EDEE"/>
                    </a:solidFill>
                  </a:tcPr>
                </a:tc>
              </a:tr>
              <a:tr h="836868">
                <a:tc>
                  <a:txBody>
                    <a:bodyPr/>
                    <a:lstStyle/>
                    <a:p>
                      <a:r>
                        <a:rPr lang="en-CA" sz="1200" dirty="0" smtClean="0"/>
                        <a:t>Had discussions about main goals or priorities </a:t>
                      </a:r>
                      <a:br>
                        <a:rPr lang="en-CA" sz="1200" dirty="0" smtClean="0"/>
                      </a:br>
                      <a:r>
                        <a:rPr lang="en-CA" sz="1200" dirty="0" smtClean="0"/>
                        <a:t>with their health providers</a:t>
                      </a:r>
                      <a:endParaRPr lang="en-CA" sz="1200" dirty="0"/>
                    </a:p>
                  </a:txBody>
                  <a:tcPr marL="45720" marR="45720" anchor="ctr"/>
                </a:tc>
                <a:tc>
                  <a:txBody>
                    <a:bodyPr/>
                    <a:lstStyle/>
                    <a:p>
                      <a:endParaRPr lang="en-CA" sz="1200" dirty="0">
                        <a:solidFill>
                          <a:schemeClr val="tx1"/>
                        </a:solidFill>
                      </a:endParaRPr>
                    </a:p>
                  </a:txBody>
                  <a:tcPr marL="45720" marR="45720"/>
                </a:tc>
                <a:tc>
                  <a:txBody>
                    <a:bodyPr/>
                    <a:lstStyle/>
                    <a:p>
                      <a:endParaRPr lang="en-CA" sz="1200" dirty="0">
                        <a:solidFill>
                          <a:schemeClr val="tx1"/>
                        </a:solidFill>
                      </a:endParaRPr>
                    </a:p>
                  </a:txBody>
                  <a:tcPr marL="45720" marR="45720"/>
                </a:tc>
              </a:tr>
              <a:tr h="757533">
                <a:tc>
                  <a:txBody>
                    <a:bodyPr/>
                    <a:lstStyle/>
                    <a:p>
                      <a:r>
                        <a:rPr lang="en-CA" sz="1200" dirty="0" smtClean="0"/>
                        <a:t>Received clear instructions about symptoms </a:t>
                      </a:r>
                      <a:br>
                        <a:rPr lang="en-CA" sz="1200" dirty="0" smtClean="0"/>
                      </a:br>
                      <a:r>
                        <a:rPr lang="en-CA" sz="1200" dirty="0" smtClean="0"/>
                        <a:t>to watch for</a:t>
                      </a:r>
                      <a:endParaRPr lang="en-CA" sz="1200" dirty="0"/>
                    </a:p>
                  </a:txBody>
                  <a:tcPr marL="45720" marR="45720" anchor="ctr"/>
                </a:tc>
                <a:tc>
                  <a:txBody>
                    <a:bodyPr/>
                    <a:lstStyle/>
                    <a:p>
                      <a:endParaRPr lang="en-CA" sz="1200" dirty="0">
                        <a:solidFill>
                          <a:schemeClr val="tx1"/>
                        </a:solidFill>
                      </a:endParaRPr>
                    </a:p>
                  </a:txBody>
                  <a:tcPr marL="45720" marR="45720"/>
                </a:tc>
                <a:tc>
                  <a:txBody>
                    <a:bodyPr/>
                    <a:lstStyle/>
                    <a:p>
                      <a:endParaRPr lang="en-CA" sz="1200" dirty="0">
                        <a:solidFill>
                          <a:schemeClr val="tx1"/>
                        </a:solidFill>
                      </a:endParaRPr>
                    </a:p>
                  </a:txBody>
                  <a:tcPr marL="45720" marR="45720"/>
                </a:tc>
              </a:tr>
            </a:tbl>
          </a:graphicData>
        </a:graphic>
      </p:graphicFrame>
      <p:sp>
        <p:nvSpPr>
          <p:cNvPr id="2" name="Title 1"/>
          <p:cNvSpPr>
            <a:spLocks noGrp="1"/>
          </p:cNvSpPr>
          <p:nvPr>
            <p:ph type="title"/>
          </p:nvPr>
        </p:nvSpPr>
        <p:spPr/>
        <p:txBody>
          <a:bodyPr>
            <a:noAutofit/>
          </a:bodyPr>
          <a:lstStyle/>
          <a:p>
            <a:r>
              <a:rPr lang="en-CA" sz="2600" dirty="0" smtClean="0">
                <a:solidFill>
                  <a:srgbClr val="307D84"/>
                </a:solidFill>
              </a:rPr>
              <a:t>Care to help manage chronic conditions </a:t>
            </a:r>
            <a:br>
              <a:rPr lang="en-CA" sz="2600" dirty="0" smtClean="0">
                <a:solidFill>
                  <a:srgbClr val="307D84"/>
                </a:solidFill>
              </a:rPr>
            </a:br>
            <a:r>
              <a:rPr lang="en-CA" sz="2600" dirty="0" smtClean="0">
                <a:solidFill>
                  <a:srgbClr val="307D84"/>
                </a:solidFill>
              </a:rPr>
              <a:t>is above average in Canada </a:t>
            </a:r>
            <a:endParaRPr lang="en-CA" sz="2600" dirty="0">
              <a:solidFill>
                <a:srgbClr val="307D84"/>
              </a:solidFill>
            </a:endParaRPr>
          </a:p>
        </p:txBody>
      </p:sp>
      <p:sp>
        <p:nvSpPr>
          <p:cNvPr id="4" name="TextBox 3"/>
          <p:cNvSpPr txBox="1"/>
          <p:nvPr/>
        </p:nvSpPr>
        <p:spPr>
          <a:xfrm>
            <a:off x="611560" y="5949280"/>
            <a:ext cx="8208912" cy="646331"/>
          </a:xfrm>
          <a:prstGeom prst="rect">
            <a:avLst/>
          </a:prstGeom>
          <a:noFill/>
        </p:spPr>
        <p:txBody>
          <a:bodyPr wrap="square" rtlCol="0">
            <a:spAutoFit/>
          </a:bodyPr>
          <a:lstStyle/>
          <a:p>
            <a:pPr marL="114300" indent="-114300"/>
            <a:r>
              <a:rPr lang="en-CA" sz="1200" b="1" dirty="0" smtClean="0"/>
              <a:t>*	Chronic conditions include </a:t>
            </a:r>
            <a:r>
              <a:rPr lang="en-CA" sz="1200" dirty="0" smtClean="0"/>
              <a:t>hypertension or high blood pressure; heart disease, including heart attack; diabetes; asthma or chronic lung disease such as chronic bronchitis, emphysema or chronic obstructive pulmonary disease; depression, anxiety or other mental health problems; cancer; and joint pain or arthritis.</a:t>
            </a:r>
            <a:endParaRPr lang="en-CA" sz="1200" dirty="0"/>
          </a:p>
        </p:txBody>
      </p:sp>
      <p:sp>
        <p:nvSpPr>
          <p:cNvPr id="24" name="Rounded Rectangle 9"/>
          <p:cNvSpPr/>
          <p:nvPr/>
        </p:nvSpPr>
        <p:spPr>
          <a:xfrm>
            <a:off x="0" y="1574629"/>
            <a:ext cx="8820472" cy="906958"/>
          </a:xfrm>
          <a:prstGeom prst="round1Rect">
            <a:avLst/>
          </a:prstGeom>
          <a:gradFill flip="none" rotWithShape="1">
            <a:gsLst>
              <a:gs pos="80000">
                <a:srgbClr val="E6E7E8"/>
              </a:gs>
              <a:gs pos="0">
                <a:srgbClr val="E6E7E8"/>
              </a:gs>
              <a:gs pos="100000">
                <a:schemeClr val="bg1"/>
              </a:gs>
            </a:gsLst>
            <a:lin ang="10800000" scaled="1"/>
            <a:tileRect/>
          </a:gradFill>
          <a:ln>
            <a:noFill/>
          </a:ln>
          <a:effectLst/>
        </p:spPr>
        <p:style>
          <a:lnRef idx="1">
            <a:schemeClr val="accent2"/>
          </a:lnRef>
          <a:fillRef idx="3">
            <a:schemeClr val="accent2"/>
          </a:fillRef>
          <a:effectRef idx="2">
            <a:schemeClr val="accent2"/>
          </a:effectRef>
          <a:fontRef idx="minor">
            <a:schemeClr val="lt1"/>
          </a:fontRef>
        </p:style>
        <p:txBody>
          <a:bodyPr rtlCol="0" anchor="t"/>
          <a:lstStyle/>
          <a:p>
            <a:pPr algn="ctr"/>
            <a:endParaRPr lang="en-CA" sz="5400" b="1" dirty="0" smtClean="0">
              <a:solidFill>
                <a:srgbClr val="FFFFFF"/>
              </a:solidFill>
            </a:endParaRPr>
          </a:p>
        </p:txBody>
      </p:sp>
      <p:sp>
        <p:nvSpPr>
          <p:cNvPr id="25" name="Rectangle 24"/>
          <p:cNvSpPr/>
          <p:nvPr/>
        </p:nvSpPr>
        <p:spPr>
          <a:xfrm>
            <a:off x="2051720" y="1737360"/>
            <a:ext cx="6768752" cy="600164"/>
          </a:xfrm>
          <a:prstGeom prst="rect">
            <a:avLst/>
          </a:prstGeom>
        </p:spPr>
        <p:txBody>
          <a:bodyPr wrap="square">
            <a:spAutoFit/>
          </a:bodyPr>
          <a:lstStyle/>
          <a:p>
            <a:pPr lvl="0"/>
            <a:r>
              <a:rPr lang="en-US" sz="1650" b="1" dirty="0">
                <a:solidFill>
                  <a:srgbClr val="037872"/>
                </a:solidFill>
                <a:latin typeface="Franklin Gothic Medium" panose="020B0603020102020204" pitchFamily="34" charset="0"/>
              </a:rPr>
              <a:t>of older Canadians had at least 1 chronic condition</a:t>
            </a:r>
            <a:r>
              <a:rPr lang="en-US" sz="1650" b="1" dirty="0" smtClean="0">
                <a:solidFill>
                  <a:srgbClr val="037872"/>
                </a:solidFill>
                <a:latin typeface="Franklin Gothic Medium" panose="020B0603020102020204" pitchFamily="34" charset="0"/>
              </a:rPr>
              <a:t>* </a:t>
            </a:r>
            <a:br>
              <a:rPr lang="en-US" sz="1650" b="1" dirty="0" smtClean="0">
                <a:solidFill>
                  <a:srgbClr val="037872"/>
                </a:solidFill>
                <a:latin typeface="Franklin Gothic Medium" panose="020B0603020102020204" pitchFamily="34" charset="0"/>
              </a:rPr>
            </a:br>
            <a:r>
              <a:rPr lang="en-US" sz="1650" b="1" dirty="0" smtClean="0">
                <a:solidFill>
                  <a:srgbClr val="037872"/>
                </a:solidFill>
                <a:latin typeface="Franklin Gothic Medium" panose="020B0603020102020204" pitchFamily="34" charset="0"/>
              </a:rPr>
              <a:t>(</a:t>
            </a:r>
            <a:r>
              <a:rPr lang="en-US" sz="1650" b="1" dirty="0">
                <a:solidFill>
                  <a:srgbClr val="037872"/>
                </a:solidFill>
                <a:latin typeface="Franklin Gothic Medium" panose="020B0603020102020204" pitchFamily="34" charset="0"/>
              </a:rPr>
              <a:t>CMWF </a:t>
            </a:r>
            <a:r>
              <a:rPr lang="en-US" sz="1650" b="1" dirty="0" smtClean="0">
                <a:solidFill>
                  <a:srgbClr val="037872"/>
                </a:solidFill>
                <a:latin typeface="Franklin Gothic Medium" panose="020B0603020102020204" pitchFamily="34" charset="0"/>
              </a:rPr>
              <a:t>average </a:t>
            </a:r>
            <a:r>
              <a:rPr lang="en-US" sz="1650" b="1" dirty="0">
                <a:solidFill>
                  <a:srgbClr val="037872"/>
                </a:solidFill>
                <a:latin typeface="Franklin Gothic Medium" panose="020B0603020102020204" pitchFamily="34" charset="0"/>
              </a:rPr>
              <a:t>71%).</a:t>
            </a:r>
          </a:p>
        </p:txBody>
      </p:sp>
      <p:sp>
        <p:nvSpPr>
          <p:cNvPr id="26" name="Rectangle 25"/>
          <p:cNvSpPr/>
          <p:nvPr/>
        </p:nvSpPr>
        <p:spPr>
          <a:xfrm>
            <a:off x="559590" y="1554177"/>
            <a:ext cx="1556837" cy="938719"/>
          </a:xfrm>
          <a:prstGeom prst="rect">
            <a:avLst/>
          </a:prstGeom>
        </p:spPr>
        <p:txBody>
          <a:bodyPr wrap="none">
            <a:spAutoFit/>
          </a:bodyPr>
          <a:lstStyle/>
          <a:p>
            <a:pPr lvl="0" algn="ctr"/>
            <a:r>
              <a:rPr lang="en-CA" sz="5500" b="1" dirty="0" smtClean="0">
                <a:solidFill>
                  <a:srgbClr val="D78235"/>
                </a:solidFill>
                <a:latin typeface="Franklin Gothic Medium" panose="020B0603020102020204" pitchFamily="34" charset="0"/>
              </a:rPr>
              <a:t>78%</a:t>
            </a:r>
            <a:endParaRPr lang="en-CA" sz="5500" b="1" dirty="0">
              <a:solidFill>
                <a:srgbClr val="D78235"/>
              </a:solidFill>
              <a:latin typeface="Franklin Gothic Medium" panose="020B0603020102020204" pitchFamily="34" charset="0"/>
            </a:endParaRPr>
          </a:p>
        </p:txBody>
      </p:sp>
      <p:grpSp>
        <p:nvGrpSpPr>
          <p:cNvPr id="55" name="Group 54"/>
          <p:cNvGrpSpPr/>
          <p:nvPr/>
        </p:nvGrpSpPr>
        <p:grpSpPr>
          <a:xfrm>
            <a:off x="4543425" y="3403887"/>
            <a:ext cx="792088" cy="638662"/>
            <a:chOff x="4782739" y="3081819"/>
            <a:chExt cx="792088" cy="638662"/>
          </a:xfrm>
        </p:grpSpPr>
        <p:sp>
          <p:nvSpPr>
            <p:cNvPr id="56" name="Oval 55"/>
            <p:cNvSpPr/>
            <p:nvPr/>
          </p:nvSpPr>
          <p:spPr>
            <a:xfrm>
              <a:off x="4862337" y="3081819"/>
              <a:ext cx="638662" cy="638662"/>
            </a:xfrm>
            <a:prstGeom prst="ellipse">
              <a:avLst/>
            </a:prstGeom>
            <a:solidFill>
              <a:srgbClr val="93A445"/>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57" name="Rectangle 56"/>
            <p:cNvSpPr/>
            <p:nvPr/>
          </p:nvSpPr>
          <p:spPr>
            <a:xfrm>
              <a:off x="4782739" y="3201095"/>
              <a:ext cx="792088" cy="400110"/>
            </a:xfrm>
            <a:prstGeom prst="rect">
              <a:avLst/>
            </a:prstGeom>
          </p:spPr>
          <p:txBody>
            <a:bodyPr wrap="square">
              <a:spAutoFit/>
            </a:bodyPr>
            <a:lstStyle/>
            <a:p>
              <a:pPr algn="ctr"/>
              <a:r>
                <a:rPr lang="en-CA" sz="2000" b="1" dirty="0" smtClean="0">
                  <a:solidFill>
                    <a:schemeClr val="bg1"/>
                  </a:solidFill>
                  <a:latin typeface="Franklin Gothic Medium" panose="020B0603020102020204" pitchFamily="34" charset="0"/>
                </a:rPr>
                <a:t>60%</a:t>
              </a:r>
              <a:endParaRPr lang="en-CA" sz="2000" b="1" dirty="0">
                <a:solidFill>
                  <a:schemeClr val="bg1"/>
                </a:solidFill>
                <a:latin typeface="Franklin Gothic Medium" panose="020B0603020102020204" pitchFamily="34" charset="0"/>
              </a:endParaRPr>
            </a:p>
          </p:txBody>
        </p:sp>
      </p:grpSp>
      <p:grpSp>
        <p:nvGrpSpPr>
          <p:cNvPr id="58" name="Group 57"/>
          <p:cNvGrpSpPr/>
          <p:nvPr/>
        </p:nvGrpSpPr>
        <p:grpSpPr>
          <a:xfrm>
            <a:off x="5767562" y="3403887"/>
            <a:ext cx="792087" cy="638662"/>
            <a:chOff x="6085988" y="3081819"/>
            <a:chExt cx="792087" cy="638662"/>
          </a:xfrm>
        </p:grpSpPr>
        <p:sp>
          <p:nvSpPr>
            <p:cNvPr id="59" name="Oval 58"/>
            <p:cNvSpPr/>
            <p:nvPr/>
          </p:nvSpPr>
          <p:spPr>
            <a:xfrm>
              <a:off x="6165586" y="3081819"/>
              <a:ext cx="638662" cy="638662"/>
            </a:xfrm>
            <a:prstGeom prst="ellipse">
              <a:avLst/>
            </a:prstGeom>
            <a:solidFill>
              <a:srgbClr val="8B8B8E"/>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60" name="Rectangle 59"/>
            <p:cNvSpPr/>
            <p:nvPr/>
          </p:nvSpPr>
          <p:spPr>
            <a:xfrm>
              <a:off x="6085988" y="3201095"/>
              <a:ext cx="792087"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55%</a:t>
              </a:r>
              <a:endParaRPr lang="en-CA" sz="2000" b="1" dirty="0">
                <a:solidFill>
                  <a:schemeClr val="bg1"/>
                </a:solidFill>
                <a:latin typeface="Franklin Gothic Medium" panose="020B0603020102020204" pitchFamily="34" charset="0"/>
              </a:endParaRPr>
            </a:p>
          </p:txBody>
        </p:sp>
      </p:grpSp>
      <p:grpSp>
        <p:nvGrpSpPr>
          <p:cNvPr id="61" name="Group 60"/>
          <p:cNvGrpSpPr/>
          <p:nvPr/>
        </p:nvGrpSpPr>
        <p:grpSpPr>
          <a:xfrm>
            <a:off x="4499993" y="4198588"/>
            <a:ext cx="864094" cy="638662"/>
            <a:chOff x="4739307" y="3861048"/>
            <a:chExt cx="864094" cy="638662"/>
          </a:xfrm>
        </p:grpSpPr>
        <p:sp>
          <p:nvSpPr>
            <p:cNvPr id="62" name="Oval 61"/>
            <p:cNvSpPr/>
            <p:nvPr/>
          </p:nvSpPr>
          <p:spPr>
            <a:xfrm>
              <a:off x="4862337" y="3861048"/>
              <a:ext cx="638662" cy="638662"/>
            </a:xfrm>
            <a:prstGeom prst="ellipse">
              <a:avLst/>
            </a:prstGeom>
            <a:solidFill>
              <a:srgbClr val="93A445"/>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63" name="Rectangle 62"/>
            <p:cNvSpPr/>
            <p:nvPr/>
          </p:nvSpPr>
          <p:spPr>
            <a:xfrm>
              <a:off x="4739307" y="3980324"/>
              <a:ext cx="864094"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60%</a:t>
              </a:r>
              <a:endParaRPr lang="en-CA" sz="2000" b="1" dirty="0">
                <a:solidFill>
                  <a:schemeClr val="bg1"/>
                </a:solidFill>
                <a:latin typeface="Franklin Gothic Medium" panose="020B0603020102020204" pitchFamily="34" charset="0"/>
              </a:endParaRPr>
            </a:p>
          </p:txBody>
        </p:sp>
      </p:grpSp>
      <p:grpSp>
        <p:nvGrpSpPr>
          <p:cNvPr id="64" name="Group 63"/>
          <p:cNvGrpSpPr/>
          <p:nvPr/>
        </p:nvGrpSpPr>
        <p:grpSpPr>
          <a:xfrm>
            <a:off x="5724130" y="4198588"/>
            <a:ext cx="864094" cy="638662"/>
            <a:chOff x="6042556" y="3861048"/>
            <a:chExt cx="864094" cy="638662"/>
          </a:xfrm>
        </p:grpSpPr>
        <p:sp>
          <p:nvSpPr>
            <p:cNvPr id="65" name="Oval 64"/>
            <p:cNvSpPr/>
            <p:nvPr/>
          </p:nvSpPr>
          <p:spPr>
            <a:xfrm>
              <a:off x="6165586" y="3861048"/>
              <a:ext cx="638662" cy="638662"/>
            </a:xfrm>
            <a:prstGeom prst="ellipse">
              <a:avLst/>
            </a:prstGeom>
            <a:solidFill>
              <a:srgbClr val="8B8B8E"/>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66" name="Rectangle 65"/>
            <p:cNvSpPr/>
            <p:nvPr/>
          </p:nvSpPr>
          <p:spPr>
            <a:xfrm>
              <a:off x="6042556" y="3980324"/>
              <a:ext cx="864094"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56%</a:t>
              </a:r>
              <a:endParaRPr lang="en-CA" sz="2000" b="1" dirty="0">
                <a:solidFill>
                  <a:schemeClr val="bg1"/>
                </a:solidFill>
                <a:latin typeface="Franklin Gothic Medium" panose="020B0603020102020204" pitchFamily="34" charset="0"/>
              </a:endParaRPr>
            </a:p>
          </p:txBody>
        </p:sp>
      </p:grpSp>
      <p:grpSp>
        <p:nvGrpSpPr>
          <p:cNvPr id="67" name="Group 66"/>
          <p:cNvGrpSpPr/>
          <p:nvPr/>
        </p:nvGrpSpPr>
        <p:grpSpPr>
          <a:xfrm>
            <a:off x="598625" y="5039598"/>
            <a:ext cx="4333415" cy="549642"/>
            <a:chOff x="598625" y="4031486"/>
            <a:chExt cx="4333415" cy="549642"/>
          </a:xfrm>
        </p:grpSpPr>
        <p:sp>
          <p:nvSpPr>
            <p:cNvPr id="68" name="TextBox 67"/>
            <p:cNvSpPr txBox="1"/>
            <p:nvPr/>
          </p:nvSpPr>
          <p:spPr>
            <a:xfrm>
              <a:off x="598625" y="4031486"/>
              <a:ext cx="2519636" cy="261610"/>
            </a:xfrm>
            <a:prstGeom prst="rect">
              <a:avLst/>
            </a:prstGeom>
            <a:noFill/>
          </p:spPr>
          <p:txBody>
            <a:bodyPr wrap="square" rtlCol="0">
              <a:spAutoFit/>
            </a:bodyPr>
            <a:lstStyle/>
            <a:p>
              <a:r>
                <a:rPr lang="en-CA" sz="1100" b="1" dirty="0" smtClean="0"/>
                <a:t>Compared with the CMWF average</a:t>
              </a:r>
              <a:endParaRPr lang="en-CA" sz="1100" b="1" dirty="0"/>
            </a:p>
          </p:txBody>
        </p:sp>
        <p:grpSp>
          <p:nvGrpSpPr>
            <p:cNvPr id="69" name="Group 68"/>
            <p:cNvGrpSpPr/>
            <p:nvPr/>
          </p:nvGrpSpPr>
          <p:grpSpPr>
            <a:xfrm>
              <a:off x="689388" y="4319518"/>
              <a:ext cx="1598406" cy="261610"/>
              <a:chOff x="2848727" y="6289575"/>
              <a:chExt cx="1741128" cy="273209"/>
            </a:xfrm>
          </p:grpSpPr>
          <p:sp>
            <p:nvSpPr>
              <p:cNvPr id="76" name="TextBox 75"/>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77" name="Oval 76"/>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70" name="Group 69"/>
            <p:cNvGrpSpPr/>
            <p:nvPr/>
          </p:nvGrpSpPr>
          <p:grpSpPr>
            <a:xfrm>
              <a:off x="2038785" y="4319518"/>
              <a:ext cx="1453097" cy="261610"/>
              <a:chOff x="4423909" y="6289575"/>
              <a:chExt cx="1741129" cy="273209"/>
            </a:xfrm>
          </p:grpSpPr>
          <p:sp>
            <p:nvSpPr>
              <p:cNvPr id="74" name="TextBox 73"/>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75" name="Oval 74"/>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71" name="Group 70"/>
            <p:cNvGrpSpPr/>
            <p:nvPr/>
          </p:nvGrpSpPr>
          <p:grpSpPr>
            <a:xfrm>
              <a:off x="3478945" y="4319518"/>
              <a:ext cx="1453095" cy="261610"/>
              <a:chOff x="6161096" y="6289575"/>
              <a:chExt cx="1741127" cy="273209"/>
            </a:xfrm>
          </p:grpSpPr>
          <p:sp>
            <p:nvSpPr>
              <p:cNvPr id="72" name="TextBox 71"/>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73" name="Oval 72"/>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cxnSp>
        <p:nvCxnSpPr>
          <p:cNvPr id="78" name="Straight Connector 77"/>
          <p:cNvCxnSpPr/>
          <p:nvPr/>
        </p:nvCxnSpPr>
        <p:spPr>
          <a:xfrm>
            <a:off x="695548" y="4120504"/>
            <a:ext cx="6089649"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sp>
        <p:nvSpPr>
          <p:cNvPr id="33"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48</a:t>
            </a:fld>
            <a:endParaRPr lang="en-US" sz="1200" dirty="0"/>
          </a:p>
        </p:txBody>
      </p:sp>
    </p:spTree>
    <p:extLst>
      <p:ext uri="{BB962C8B-B14F-4D97-AF65-F5344CB8AC3E}">
        <p14:creationId xmlns:p14="http://schemas.microsoft.com/office/powerpoint/2010/main" val="7216949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Autofit/>
          </a:bodyPr>
          <a:lstStyle/>
          <a:p>
            <a:r>
              <a:rPr lang="en-CA" sz="2600" dirty="0" smtClean="0">
                <a:solidFill>
                  <a:srgbClr val="307D84"/>
                </a:solidFill>
              </a:rPr>
              <a:t>However, there is room to improve </a:t>
            </a:r>
            <a:br>
              <a:rPr lang="en-CA" sz="2600" dirty="0" smtClean="0">
                <a:solidFill>
                  <a:srgbClr val="307D84"/>
                </a:solidFill>
              </a:rPr>
            </a:br>
            <a:r>
              <a:rPr lang="en-CA" sz="2600" dirty="0" smtClean="0">
                <a:solidFill>
                  <a:srgbClr val="307D84"/>
                </a:solidFill>
              </a:rPr>
              <a:t>across countries </a:t>
            </a:r>
            <a:endParaRPr lang="en-CA" sz="2600" dirty="0">
              <a:solidFill>
                <a:srgbClr val="307D84"/>
              </a:solidFill>
            </a:endParaRPr>
          </a:p>
        </p:txBody>
      </p:sp>
      <p:sp>
        <p:nvSpPr>
          <p:cNvPr id="5" name="Rectangle 4"/>
          <p:cNvSpPr/>
          <p:nvPr/>
        </p:nvSpPr>
        <p:spPr>
          <a:xfrm>
            <a:off x="3848660" y="5147296"/>
            <a:ext cx="3171612" cy="553998"/>
          </a:xfrm>
          <a:prstGeom prst="rect">
            <a:avLst/>
          </a:prstGeom>
        </p:spPr>
        <p:txBody>
          <a:bodyPr wrap="square">
            <a:spAutoFit/>
          </a:bodyPr>
          <a:lstStyle/>
          <a:p>
            <a:r>
              <a:rPr lang="en-CA" sz="1000" b="1" dirty="0" smtClean="0"/>
              <a:t>Source</a:t>
            </a:r>
          </a:p>
          <a:p>
            <a:r>
              <a:rPr lang="en-CA" sz="1000" dirty="0" smtClean="0"/>
              <a:t>The Commonwealth Fund, </a:t>
            </a:r>
            <a:r>
              <a:rPr lang="en-US" sz="1000" dirty="0"/>
              <a:t>2012 Commonwealth Fund International </a:t>
            </a:r>
            <a:r>
              <a:rPr lang="en-US" sz="1000" dirty="0" smtClean="0"/>
              <a:t>Survey of </a:t>
            </a:r>
            <a:r>
              <a:rPr lang="en-US" sz="1000" dirty="0"/>
              <a:t>Primary Care </a:t>
            </a:r>
            <a:r>
              <a:rPr lang="en-US" sz="1000" dirty="0" smtClean="0"/>
              <a:t>Doctors.</a:t>
            </a:r>
            <a:r>
              <a:rPr lang="en-CA" sz="1000" dirty="0" smtClean="0"/>
              <a:t> </a:t>
            </a:r>
            <a:endParaRPr lang="en-CA" sz="1000" dirty="0"/>
          </a:p>
        </p:txBody>
      </p:sp>
      <p:sp>
        <p:nvSpPr>
          <p:cNvPr id="18" name="Rectangle 17"/>
          <p:cNvSpPr/>
          <p:nvPr/>
        </p:nvSpPr>
        <p:spPr>
          <a:xfrm>
            <a:off x="679673" y="1700808"/>
            <a:ext cx="6124575" cy="1123553"/>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aphicFrame>
        <p:nvGraphicFramePr>
          <p:cNvPr id="20" name="Table 19"/>
          <p:cNvGraphicFramePr>
            <a:graphicFrameLocks noGrp="1"/>
          </p:cNvGraphicFramePr>
          <p:nvPr>
            <p:extLst>
              <p:ext uri="{D42A27DB-BD31-4B8C-83A1-F6EECF244321}">
                <p14:modId xmlns:p14="http://schemas.microsoft.com/office/powerpoint/2010/main" val="3518134037"/>
              </p:ext>
            </p:extLst>
          </p:nvPr>
        </p:nvGraphicFramePr>
        <p:xfrm>
          <a:off x="707908" y="1700808"/>
          <a:ext cx="6075355" cy="1136285"/>
        </p:xfrm>
        <a:graphic>
          <a:graphicData uri="http://schemas.openxmlformats.org/drawingml/2006/table">
            <a:tbl>
              <a:tblPr firstRow="1" bandRow="1">
                <a:tableStyleId>{2D5ABB26-0587-4C30-8999-92F81FD0307C}</a:tableStyleId>
              </a:tblPr>
              <a:tblGrid>
                <a:gridCol w="3627083"/>
                <a:gridCol w="1152128"/>
                <a:gridCol w="1296144"/>
              </a:tblGrid>
              <a:tr h="299417">
                <a:tc>
                  <a:txBody>
                    <a:bodyPr/>
                    <a:lstStyle/>
                    <a:p>
                      <a:endParaRPr lang="en-CA" sz="1200" b="1" dirty="0"/>
                    </a:p>
                  </a:txBody>
                  <a:tcPr marL="45720" marR="45720" anchor="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b="1" smtClean="0">
                          <a:solidFill>
                            <a:schemeClr val="tx1"/>
                          </a:solidFill>
                        </a:rPr>
                        <a:t>Canada</a:t>
                      </a:r>
                      <a:endParaRPr lang="en-CA" sz="1200" b="1" dirty="0" smtClean="0">
                        <a:solidFill>
                          <a:schemeClr val="tx1"/>
                        </a:solidFill>
                      </a:endParaRPr>
                    </a:p>
                  </a:txBody>
                  <a:tcPr marL="45720" marR="45720" anchor="b">
                    <a:solidFill>
                      <a:srgbClr val="E4EDEE"/>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b="1" smtClean="0">
                          <a:solidFill>
                            <a:schemeClr val="tx1"/>
                          </a:solidFill>
                        </a:rPr>
                        <a:t>CMWF average</a:t>
                      </a:r>
                      <a:endParaRPr lang="en-CA" sz="1200" b="1" dirty="0" smtClean="0">
                        <a:solidFill>
                          <a:schemeClr val="tx1"/>
                        </a:solidFill>
                      </a:endParaRPr>
                    </a:p>
                  </a:txBody>
                  <a:tcPr marL="45720" marR="45720" anchor="b">
                    <a:solidFill>
                      <a:srgbClr val="E4EDEE"/>
                    </a:solidFill>
                  </a:tcPr>
                </a:tc>
              </a:tr>
              <a:tr h="836868">
                <a:tc>
                  <a:txBody>
                    <a:bodyPr/>
                    <a:lstStyle/>
                    <a:p>
                      <a:r>
                        <a:rPr lang="en-CA" sz="1200" dirty="0" smtClean="0"/>
                        <a:t>People with chronic conditions who received </a:t>
                      </a:r>
                      <a:br>
                        <a:rPr lang="en-CA" sz="1200" dirty="0" smtClean="0"/>
                      </a:br>
                      <a:r>
                        <a:rPr lang="en-CA" sz="1200" dirty="0" smtClean="0"/>
                        <a:t>a written plan for self-management from their </a:t>
                      </a:r>
                      <a:br>
                        <a:rPr lang="en-CA" sz="1200" dirty="0" smtClean="0"/>
                      </a:br>
                      <a:r>
                        <a:rPr lang="en-CA" sz="1200" dirty="0" smtClean="0"/>
                        <a:t>health provider</a:t>
                      </a:r>
                      <a:endParaRPr lang="en-CA" sz="1200" dirty="0"/>
                    </a:p>
                  </a:txBody>
                  <a:tcPr marL="45720" marR="45720" anchor="ctr"/>
                </a:tc>
                <a:tc>
                  <a:txBody>
                    <a:bodyPr/>
                    <a:lstStyle/>
                    <a:p>
                      <a:endParaRPr lang="en-CA" sz="1200" dirty="0">
                        <a:solidFill>
                          <a:schemeClr val="tx1"/>
                        </a:solidFill>
                      </a:endParaRPr>
                    </a:p>
                  </a:txBody>
                  <a:tcPr marL="45720" marR="45720"/>
                </a:tc>
                <a:tc>
                  <a:txBody>
                    <a:bodyPr/>
                    <a:lstStyle/>
                    <a:p>
                      <a:endParaRPr lang="en-CA" sz="1200" dirty="0">
                        <a:solidFill>
                          <a:schemeClr val="tx1"/>
                        </a:solidFill>
                      </a:endParaRPr>
                    </a:p>
                  </a:txBody>
                  <a:tcPr marL="45720" marR="45720"/>
                </a:tc>
              </a:tr>
            </a:tbl>
          </a:graphicData>
        </a:graphic>
      </p:graphicFrame>
      <p:grpSp>
        <p:nvGrpSpPr>
          <p:cNvPr id="22" name="Group 21"/>
          <p:cNvGrpSpPr/>
          <p:nvPr/>
        </p:nvGrpSpPr>
        <p:grpSpPr>
          <a:xfrm>
            <a:off x="4543425" y="2107744"/>
            <a:ext cx="792088" cy="638662"/>
            <a:chOff x="4782739" y="3081819"/>
            <a:chExt cx="792088" cy="638662"/>
          </a:xfrm>
        </p:grpSpPr>
        <p:sp>
          <p:nvSpPr>
            <p:cNvPr id="24" name="Oval 23"/>
            <p:cNvSpPr/>
            <p:nvPr/>
          </p:nvSpPr>
          <p:spPr>
            <a:xfrm>
              <a:off x="4862337" y="3081819"/>
              <a:ext cx="638662" cy="638662"/>
            </a:xfrm>
            <a:prstGeom prst="ellipse">
              <a:avLst/>
            </a:prstGeom>
            <a:solidFill>
              <a:srgbClr val="00A8CB"/>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25" name="Rectangle 24"/>
            <p:cNvSpPr/>
            <p:nvPr/>
          </p:nvSpPr>
          <p:spPr>
            <a:xfrm>
              <a:off x="4782739" y="3201095"/>
              <a:ext cx="792088" cy="400110"/>
            </a:xfrm>
            <a:prstGeom prst="rect">
              <a:avLst/>
            </a:prstGeom>
          </p:spPr>
          <p:txBody>
            <a:bodyPr wrap="square">
              <a:spAutoFit/>
            </a:bodyPr>
            <a:lstStyle/>
            <a:p>
              <a:pPr algn="ctr"/>
              <a:r>
                <a:rPr lang="en-CA" sz="2000" b="1" dirty="0" smtClean="0">
                  <a:solidFill>
                    <a:schemeClr val="bg1"/>
                  </a:solidFill>
                  <a:latin typeface="Franklin Gothic Medium" panose="020B0603020102020204" pitchFamily="34" charset="0"/>
                </a:rPr>
                <a:t>37%</a:t>
              </a:r>
              <a:endParaRPr lang="en-CA" sz="2000" b="1" dirty="0">
                <a:solidFill>
                  <a:schemeClr val="bg1"/>
                </a:solidFill>
                <a:latin typeface="Franklin Gothic Medium" panose="020B0603020102020204" pitchFamily="34" charset="0"/>
              </a:endParaRPr>
            </a:p>
          </p:txBody>
        </p:sp>
      </p:grpSp>
      <p:grpSp>
        <p:nvGrpSpPr>
          <p:cNvPr id="26" name="Group 25"/>
          <p:cNvGrpSpPr/>
          <p:nvPr/>
        </p:nvGrpSpPr>
        <p:grpSpPr>
          <a:xfrm>
            <a:off x="5767562" y="2107744"/>
            <a:ext cx="792087" cy="638662"/>
            <a:chOff x="6085988" y="3081819"/>
            <a:chExt cx="792087" cy="638662"/>
          </a:xfrm>
        </p:grpSpPr>
        <p:sp>
          <p:nvSpPr>
            <p:cNvPr id="27" name="Oval 26"/>
            <p:cNvSpPr/>
            <p:nvPr/>
          </p:nvSpPr>
          <p:spPr>
            <a:xfrm>
              <a:off x="6165586" y="3081819"/>
              <a:ext cx="638662" cy="638662"/>
            </a:xfrm>
            <a:prstGeom prst="ellipse">
              <a:avLst/>
            </a:prstGeom>
            <a:solidFill>
              <a:srgbClr val="8B8B8E"/>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28" name="Rectangle 27"/>
            <p:cNvSpPr/>
            <p:nvPr/>
          </p:nvSpPr>
          <p:spPr>
            <a:xfrm>
              <a:off x="6085988" y="3201095"/>
              <a:ext cx="792087" cy="400110"/>
            </a:xfrm>
            <a:prstGeom prst="rect">
              <a:avLst/>
            </a:prstGeom>
            <a:noFill/>
          </p:spPr>
          <p:txBody>
            <a:bodyPr wrap="square">
              <a:spAutoFit/>
            </a:bodyPr>
            <a:lstStyle/>
            <a:p>
              <a:pPr algn="ctr"/>
              <a:r>
                <a:rPr lang="en-CA" sz="2000" b="1" dirty="0" smtClean="0">
                  <a:solidFill>
                    <a:schemeClr val="bg1"/>
                  </a:solidFill>
                  <a:latin typeface="Franklin Gothic Medium" panose="020B0603020102020204" pitchFamily="34" charset="0"/>
                </a:rPr>
                <a:t>35%</a:t>
              </a:r>
              <a:endParaRPr lang="en-CA" sz="2000" b="1" dirty="0">
                <a:solidFill>
                  <a:schemeClr val="bg1"/>
                </a:solidFill>
                <a:latin typeface="Franklin Gothic Medium" panose="020B0603020102020204" pitchFamily="34" charset="0"/>
              </a:endParaRPr>
            </a:p>
          </p:txBody>
        </p:sp>
      </p:grpSp>
      <p:grpSp>
        <p:nvGrpSpPr>
          <p:cNvPr id="58" name="Group 57"/>
          <p:cNvGrpSpPr/>
          <p:nvPr/>
        </p:nvGrpSpPr>
        <p:grpSpPr>
          <a:xfrm>
            <a:off x="899592" y="3651162"/>
            <a:ext cx="2779048" cy="2442134"/>
            <a:chOff x="395536" y="3717032"/>
            <a:chExt cx="2779048" cy="2442134"/>
          </a:xfrm>
        </p:grpSpPr>
        <p:graphicFrame>
          <p:nvGraphicFramePr>
            <p:cNvPr id="48" name="Chart 47"/>
            <p:cNvGraphicFramePr/>
            <p:nvPr>
              <p:extLst>
                <p:ext uri="{D42A27DB-BD31-4B8C-83A1-F6EECF244321}">
                  <p14:modId xmlns:p14="http://schemas.microsoft.com/office/powerpoint/2010/main" val="3957618887"/>
                </p:ext>
              </p:extLst>
            </p:nvPr>
          </p:nvGraphicFramePr>
          <p:xfrm>
            <a:off x="395536" y="3717032"/>
            <a:ext cx="2779048" cy="2442134"/>
          </p:xfrm>
          <a:graphic>
            <a:graphicData uri="http://schemas.openxmlformats.org/drawingml/2006/chart">
              <c:chart xmlns:c="http://schemas.openxmlformats.org/drawingml/2006/chart" xmlns:r="http://schemas.openxmlformats.org/officeDocument/2006/relationships" r:id="rId3"/>
            </a:graphicData>
          </a:graphic>
        </p:graphicFrame>
        <p:sp>
          <p:nvSpPr>
            <p:cNvPr id="49" name="Rectangle 48"/>
            <p:cNvSpPr/>
            <p:nvPr/>
          </p:nvSpPr>
          <p:spPr>
            <a:xfrm>
              <a:off x="1778725" y="4222442"/>
              <a:ext cx="826252" cy="502702"/>
            </a:xfrm>
            <a:prstGeom prst="rect">
              <a:avLst/>
            </a:prstGeom>
          </p:spPr>
          <p:txBody>
            <a:bodyPr wrap="none">
              <a:spAutoFit/>
            </a:bodyPr>
            <a:lstStyle/>
            <a:p>
              <a:pPr lvl="0" algn="ctr">
                <a:lnSpc>
                  <a:spcPts val="1600"/>
                </a:lnSpc>
              </a:pPr>
              <a:r>
                <a:rPr lang="en-CA" sz="2600" b="1" dirty="0" smtClean="0">
                  <a:solidFill>
                    <a:schemeClr val="bg1"/>
                  </a:solidFill>
                  <a:latin typeface="Franklin Gothic Medium" panose="020B0603020102020204" pitchFamily="34" charset="0"/>
                </a:rPr>
                <a:t>21%</a:t>
              </a:r>
            </a:p>
            <a:p>
              <a:pPr lvl="0" algn="ctr">
                <a:lnSpc>
                  <a:spcPts val="1600"/>
                </a:lnSpc>
              </a:pPr>
              <a:r>
                <a:rPr lang="en-CA" sz="1400" dirty="0" smtClean="0">
                  <a:solidFill>
                    <a:schemeClr val="bg1"/>
                  </a:solidFill>
                  <a:latin typeface="Arial Narrow" panose="020B0606020202030204" pitchFamily="34" charset="0"/>
                </a:rPr>
                <a:t>Routinely</a:t>
              </a:r>
              <a:endParaRPr lang="en-CA" sz="1400" dirty="0">
                <a:solidFill>
                  <a:schemeClr val="bg1"/>
                </a:solidFill>
                <a:latin typeface="Arial Narrow" panose="020B0606020202030204" pitchFamily="34" charset="0"/>
              </a:endParaRPr>
            </a:p>
          </p:txBody>
        </p:sp>
        <p:sp>
          <p:nvSpPr>
            <p:cNvPr id="50" name="Rectangle 49"/>
            <p:cNvSpPr/>
            <p:nvPr/>
          </p:nvSpPr>
          <p:spPr>
            <a:xfrm>
              <a:off x="1302957" y="5097378"/>
              <a:ext cx="1016624" cy="709618"/>
            </a:xfrm>
            <a:prstGeom prst="rect">
              <a:avLst/>
            </a:prstGeom>
          </p:spPr>
          <p:txBody>
            <a:bodyPr wrap="none">
              <a:spAutoFit/>
            </a:bodyPr>
            <a:lstStyle/>
            <a:p>
              <a:pPr lvl="0" algn="ctr">
                <a:lnSpc>
                  <a:spcPts val="2400"/>
                </a:lnSpc>
              </a:pPr>
              <a:r>
                <a:rPr lang="en-CA" sz="1400" dirty="0" smtClean="0">
                  <a:solidFill>
                    <a:schemeClr val="bg1"/>
                  </a:solidFill>
                  <a:latin typeface="Arial Narrow" panose="020B0606020202030204" pitchFamily="34" charset="0"/>
                </a:rPr>
                <a:t>Occasionally</a:t>
              </a:r>
            </a:p>
            <a:p>
              <a:pPr lvl="0" algn="ctr">
                <a:lnSpc>
                  <a:spcPts val="2400"/>
                </a:lnSpc>
              </a:pPr>
              <a:r>
                <a:rPr lang="en-CA" sz="2600" b="1" dirty="0" smtClean="0">
                  <a:solidFill>
                    <a:schemeClr val="bg1"/>
                  </a:solidFill>
                  <a:latin typeface="Franklin Gothic Medium" panose="020B0603020102020204" pitchFamily="34" charset="0"/>
                </a:rPr>
                <a:t>58</a:t>
              </a:r>
              <a:r>
                <a:rPr lang="en-CA" sz="2600" b="1" dirty="0">
                  <a:solidFill>
                    <a:schemeClr val="bg1"/>
                  </a:solidFill>
                  <a:latin typeface="Franklin Gothic Medium" panose="020B0603020102020204" pitchFamily="34" charset="0"/>
                </a:rPr>
                <a:t>%</a:t>
              </a:r>
            </a:p>
          </p:txBody>
        </p:sp>
      </p:grpSp>
      <p:sp>
        <p:nvSpPr>
          <p:cNvPr id="51" name="TextBox 50"/>
          <p:cNvSpPr txBox="1"/>
          <p:nvPr/>
        </p:nvSpPr>
        <p:spPr>
          <a:xfrm>
            <a:off x="3848660" y="4027130"/>
            <a:ext cx="2952328" cy="1046890"/>
          </a:xfrm>
          <a:prstGeom prst="rect">
            <a:avLst/>
          </a:prstGeom>
          <a:noFill/>
        </p:spPr>
        <p:txBody>
          <a:bodyPr wrap="square" rtlCol="0">
            <a:spAutoFit/>
          </a:bodyPr>
          <a:lstStyle/>
          <a:p>
            <a:pPr>
              <a:lnSpc>
                <a:spcPts val="1900"/>
              </a:lnSpc>
            </a:pPr>
            <a:r>
              <a:rPr lang="en-US" b="1" dirty="0">
                <a:solidFill>
                  <a:srgbClr val="D78235"/>
                </a:solidFill>
                <a:latin typeface="Franklin Gothic Medium" panose="020B0603020102020204" pitchFamily="34" charset="0"/>
              </a:rPr>
              <a:t>21%</a:t>
            </a:r>
            <a:r>
              <a:rPr lang="en-US" sz="1400" dirty="0">
                <a:latin typeface="Franklin Gothic Medium" panose="020B0603020102020204" pitchFamily="34" charset="0"/>
              </a:rPr>
              <a:t> </a:t>
            </a:r>
            <a:r>
              <a:rPr lang="en-US" sz="1400" dirty="0"/>
              <a:t>of family physicians routinely gave their patients with chronic conditions written instructions for self-management.</a:t>
            </a:r>
          </a:p>
        </p:txBody>
      </p:sp>
      <p:cxnSp>
        <p:nvCxnSpPr>
          <p:cNvPr id="52" name="Straight Connector 51"/>
          <p:cNvCxnSpPr/>
          <p:nvPr/>
        </p:nvCxnSpPr>
        <p:spPr>
          <a:xfrm>
            <a:off x="3848660" y="3940894"/>
            <a:ext cx="2952328"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3848660" y="5141158"/>
            <a:ext cx="2952328"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23"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49</a:t>
            </a:fld>
            <a:endParaRPr lang="en-US" sz="1200" dirty="0"/>
          </a:p>
        </p:txBody>
      </p:sp>
      <p:grpSp>
        <p:nvGrpSpPr>
          <p:cNvPr id="29" name="Group 28"/>
          <p:cNvGrpSpPr/>
          <p:nvPr/>
        </p:nvGrpSpPr>
        <p:grpSpPr>
          <a:xfrm>
            <a:off x="598625" y="2905780"/>
            <a:ext cx="4333415" cy="595228"/>
            <a:chOff x="598625" y="3985900"/>
            <a:chExt cx="4333415" cy="595228"/>
          </a:xfrm>
        </p:grpSpPr>
        <p:sp>
          <p:nvSpPr>
            <p:cNvPr id="30" name="TextBox 29"/>
            <p:cNvSpPr txBox="1"/>
            <p:nvPr/>
          </p:nvSpPr>
          <p:spPr>
            <a:xfrm>
              <a:off x="598625" y="3985900"/>
              <a:ext cx="2519636" cy="261610"/>
            </a:xfrm>
            <a:prstGeom prst="rect">
              <a:avLst/>
            </a:prstGeom>
            <a:noFill/>
          </p:spPr>
          <p:txBody>
            <a:bodyPr wrap="square" rtlCol="0">
              <a:spAutoFit/>
            </a:bodyPr>
            <a:lstStyle/>
            <a:p>
              <a:r>
                <a:rPr lang="en-CA" sz="1100" b="1" dirty="0" smtClean="0"/>
                <a:t>Compared with the CMWF average</a:t>
              </a:r>
              <a:endParaRPr lang="en-CA" sz="1100" b="1" dirty="0"/>
            </a:p>
          </p:txBody>
        </p:sp>
        <p:grpSp>
          <p:nvGrpSpPr>
            <p:cNvPr id="31" name="Group 30"/>
            <p:cNvGrpSpPr/>
            <p:nvPr/>
          </p:nvGrpSpPr>
          <p:grpSpPr>
            <a:xfrm>
              <a:off x="689388" y="4319518"/>
              <a:ext cx="1598406" cy="261610"/>
              <a:chOff x="2848727" y="6289575"/>
              <a:chExt cx="1741128" cy="273209"/>
            </a:xfrm>
          </p:grpSpPr>
          <p:sp>
            <p:nvSpPr>
              <p:cNvPr id="38" name="TextBox 37"/>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39" name="Oval 38"/>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32" name="Group 31"/>
            <p:cNvGrpSpPr/>
            <p:nvPr/>
          </p:nvGrpSpPr>
          <p:grpSpPr>
            <a:xfrm>
              <a:off x="2038785" y="4319518"/>
              <a:ext cx="1453097" cy="261610"/>
              <a:chOff x="4423909" y="6289575"/>
              <a:chExt cx="1741129" cy="273209"/>
            </a:xfrm>
          </p:grpSpPr>
          <p:sp>
            <p:nvSpPr>
              <p:cNvPr id="36" name="TextBox 35"/>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37" name="Oval 36"/>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33" name="Group 32"/>
            <p:cNvGrpSpPr/>
            <p:nvPr/>
          </p:nvGrpSpPr>
          <p:grpSpPr>
            <a:xfrm>
              <a:off x="3478945" y="4319518"/>
              <a:ext cx="1453095" cy="261610"/>
              <a:chOff x="6161096" y="6289575"/>
              <a:chExt cx="1741127" cy="273209"/>
            </a:xfrm>
          </p:grpSpPr>
          <p:sp>
            <p:nvSpPr>
              <p:cNvPr id="34" name="TextBox 33"/>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35" name="Oval 34"/>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spTree>
    <p:extLst>
      <p:ext uri="{BB962C8B-B14F-4D97-AF65-F5344CB8AC3E}">
        <p14:creationId xmlns:p14="http://schemas.microsoft.com/office/powerpoint/2010/main" val="19860032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4C898E"/>
                </a:solidFill>
              </a:rPr>
              <a:t>About this report </a:t>
            </a:r>
            <a:endParaRPr lang="en-CA" sz="2600" dirty="0">
              <a:solidFill>
                <a:srgbClr val="4C898E"/>
              </a:solidFill>
            </a:endParaRPr>
          </a:p>
        </p:txBody>
      </p:sp>
      <p:sp>
        <p:nvSpPr>
          <p:cNvPr id="3" name="Content Placeholder 2"/>
          <p:cNvSpPr>
            <a:spLocks noGrp="1"/>
          </p:cNvSpPr>
          <p:nvPr>
            <p:ph sz="quarter" idx="11"/>
          </p:nvPr>
        </p:nvSpPr>
        <p:spPr>
          <a:xfrm>
            <a:off x="591844" y="1371600"/>
            <a:ext cx="8232648" cy="5369768"/>
          </a:xfrm>
        </p:spPr>
        <p:txBody>
          <a:bodyPr>
            <a:noAutofit/>
          </a:bodyPr>
          <a:lstStyle/>
          <a:p>
            <a:pPr marL="0" indent="0">
              <a:lnSpc>
                <a:spcPts val="1800"/>
              </a:lnSpc>
              <a:buNone/>
            </a:pPr>
            <a:r>
              <a:rPr lang="en-CA" sz="1400" dirty="0" smtClean="0"/>
              <a:t>Health care is fundamentally about people, and the experience of patients is critical to understanding the performance of a health system. For the past decade, The Commonwealth Fund’s International Health Policy surveys have helped fill important information gaps through polls of patients and providers in 11 developed countries. The 2014 edition of this survey focused on the experience of people age 55 and older.</a:t>
            </a:r>
          </a:p>
          <a:p>
            <a:pPr marL="0" indent="0">
              <a:lnSpc>
                <a:spcPts val="1800"/>
              </a:lnSpc>
              <a:buNone/>
            </a:pPr>
            <a:r>
              <a:rPr lang="en-CA" sz="1400" dirty="0" smtClean="0"/>
              <a:t>The purpose of this companion report is to tell the Canadian story, and to highlight </a:t>
            </a:r>
            <a:r>
              <a:rPr lang="en-CA" sz="1400" dirty="0"/>
              <a:t>how experiences with health care vary across the country and relative to other countries</a:t>
            </a:r>
            <a:r>
              <a:rPr lang="en-CA" sz="1400" dirty="0" smtClean="0"/>
              <a:t>.</a:t>
            </a:r>
          </a:p>
          <a:p>
            <a:pPr>
              <a:lnSpc>
                <a:spcPts val="1800"/>
              </a:lnSpc>
            </a:pPr>
            <a:r>
              <a:rPr lang="en-CA" sz="1400" dirty="0" smtClean="0"/>
              <a:t>For the first time, statistical testing has been performed to understand whether Canadian </a:t>
            </a:r>
            <a:br>
              <a:rPr lang="en-CA" sz="1400" dirty="0" smtClean="0"/>
            </a:br>
            <a:r>
              <a:rPr lang="en-CA" sz="1400" dirty="0" smtClean="0"/>
              <a:t>results are significantly different from the average of 11 Commonwealth Fund (CMWF) </a:t>
            </a:r>
            <a:br>
              <a:rPr lang="en-CA" sz="1400" dirty="0" smtClean="0"/>
            </a:br>
            <a:r>
              <a:rPr lang="en-CA" sz="1400" dirty="0" smtClean="0"/>
              <a:t>surveyed countries. </a:t>
            </a:r>
          </a:p>
          <a:p>
            <a:pPr lvl="1">
              <a:lnSpc>
                <a:spcPts val="1800"/>
              </a:lnSpc>
              <a:spcBef>
                <a:spcPts val="900"/>
              </a:spcBef>
            </a:pPr>
            <a:r>
              <a:rPr lang="en-CA" sz="1400" dirty="0"/>
              <a:t>In bar graphs, an asterisk (*) indicates that Canadian </a:t>
            </a:r>
            <a:r>
              <a:rPr lang="en-CA" sz="1400" dirty="0" smtClean="0"/>
              <a:t>results </a:t>
            </a:r>
            <a:r>
              <a:rPr lang="en-CA" sz="1400" dirty="0"/>
              <a:t>are </a:t>
            </a:r>
            <a:r>
              <a:rPr lang="en-CA" sz="1400" dirty="0" smtClean="0"/>
              <a:t>statistically </a:t>
            </a:r>
            <a:r>
              <a:rPr lang="en-CA" sz="1400" dirty="0"/>
              <a:t>different.</a:t>
            </a:r>
          </a:p>
          <a:p>
            <a:pPr lvl="1">
              <a:lnSpc>
                <a:spcPts val="1800"/>
              </a:lnSpc>
              <a:spcBef>
                <a:spcPts val="900"/>
              </a:spcBef>
            </a:pPr>
            <a:r>
              <a:rPr lang="en-CA" sz="1400" dirty="0" smtClean="0"/>
              <a:t>Elsewhere in the report where </a:t>
            </a:r>
            <a:r>
              <a:rPr lang="en-CA" sz="1400" dirty="0"/>
              <a:t>national and provincial results are presented, significance testing is shown with the following colour </a:t>
            </a:r>
            <a:r>
              <a:rPr lang="en-CA" sz="1400" dirty="0" smtClean="0"/>
              <a:t>codes: </a:t>
            </a:r>
          </a:p>
          <a:p>
            <a:pPr lvl="1">
              <a:lnSpc>
                <a:spcPts val="1800"/>
              </a:lnSpc>
            </a:pPr>
            <a:endParaRPr lang="en-CA" sz="1400" dirty="0"/>
          </a:p>
          <a:p>
            <a:pPr lvl="0">
              <a:lnSpc>
                <a:spcPts val="1800"/>
              </a:lnSpc>
            </a:pPr>
            <a:r>
              <a:rPr lang="en-CA" sz="1400" dirty="0"/>
              <a:t>Additional questions </a:t>
            </a:r>
            <a:r>
              <a:rPr lang="en-CA" sz="1400" dirty="0" smtClean="0"/>
              <a:t>that were asked of only Canadian </a:t>
            </a:r>
            <a:r>
              <a:rPr lang="en-CA" sz="1400" dirty="0"/>
              <a:t>respondents </a:t>
            </a:r>
            <a:r>
              <a:rPr lang="en-CA" sz="1400" dirty="0" smtClean="0"/>
              <a:t>are indicated throughout </a:t>
            </a:r>
            <a:r>
              <a:rPr lang="en-CA" sz="1400" dirty="0"/>
              <a:t>this report using a maple leaf. </a:t>
            </a:r>
          </a:p>
          <a:p>
            <a:endParaRPr lang="en-CA" sz="1900" dirty="0"/>
          </a:p>
          <a:p>
            <a:pPr lvl="1"/>
            <a:endParaRPr lang="en-CA" sz="1600" dirty="0" smtClean="0"/>
          </a:p>
        </p:txBody>
      </p:sp>
      <p:grpSp>
        <p:nvGrpSpPr>
          <p:cNvPr id="5" name="Group 4"/>
          <p:cNvGrpSpPr/>
          <p:nvPr/>
        </p:nvGrpSpPr>
        <p:grpSpPr>
          <a:xfrm>
            <a:off x="1430303" y="4895582"/>
            <a:ext cx="4615765" cy="261610"/>
            <a:chOff x="1430303" y="5157192"/>
            <a:chExt cx="4615765" cy="261610"/>
          </a:xfrm>
        </p:grpSpPr>
        <p:grpSp>
          <p:nvGrpSpPr>
            <p:cNvPr id="24" name="Group 23"/>
            <p:cNvGrpSpPr/>
            <p:nvPr/>
          </p:nvGrpSpPr>
          <p:grpSpPr>
            <a:xfrm>
              <a:off x="1430303" y="5157192"/>
              <a:ext cx="1598406" cy="261610"/>
              <a:chOff x="2848727" y="6289575"/>
              <a:chExt cx="1741128" cy="273209"/>
            </a:xfrm>
          </p:grpSpPr>
          <p:sp>
            <p:nvSpPr>
              <p:cNvPr id="25" name="TextBox 24"/>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26" name="Oval 25"/>
              <p:cNvSpPr/>
              <p:nvPr/>
            </p:nvSpPr>
            <p:spPr>
              <a:xfrm>
                <a:off x="2848727" y="6353463"/>
                <a:ext cx="169328" cy="162340"/>
              </a:xfrm>
              <a:prstGeom prst="ellipse">
                <a:avLst/>
              </a:prstGeom>
              <a:solidFill>
                <a:srgbClr val="6699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27" name="Group 26"/>
            <p:cNvGrpSpPr/>
            <p:nvPr/>
          </p:nvGrpSpPr>
          <p:grpSpPr>
            <a:xfrm>
              <a:off x="2936789" y="5157192"/>
              <a:ext cx="1453097" cy="261610"/>
              <a:chOff x="4423909" y="6289575"/>
              <a:chExt cx="1741129" cy="273209"/>
            </a:xfrm>
          </p:grpSpPr>
          <p:sp>
            <p:nvSpPr>
              <p:cNvPr id="28" name="TextBox 27"/>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29" name="Oval 28"/>
              <p:cNvSpPr/>
              <p:nvPr/>
            </p:nvSpPr>
            <p:spPr>
              <a:xfrm>
                <a:off x="4423909" y="6353463"/>
                <a:ext cx="186261" cy="162340"/>
              </a:xfrm>
              <a:prstGeom prst="ellipse">
                <a:avLst/>
              </a:prstGeom>
              <a:solidFill>
                <a:srgbClr val="0099CC"/>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30" name="Group 29"/>
            <p:cNvGrpSpPr/>
            <p:nvPr/>
          </p:nvGrpSpPr>
          <p:grpSpPr>
            <a:xfrm>
              <a:off x="4592973" y="5157192"/>
              <a:ext cx="1453095" cy="261610"/>
              <a:chOff x="6161096" y="6289575"/>
              <a:chExt cx="1741127" cy="273209"/>
            </a:xfrm>
          </p:grpSpPr>
          <p:sp>
            <p:nvSpPr>
              <p:cNvPr id="31" name="TextBox 30"/>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32" name="Oval 31"/>
              <p:cNvSpPr/>
              <p:nvPr/>
            </p:nvSpPr>
            <p:spPr>
              <a:xfrm>
                <a:off x="6161096" y="6353466"/>
                <a:ext cx="186261" cy="162340"/>
              </a:xfrm>
              <a:prstGeom prst="ellipse">
                <a:avLst/>
              </a:prstGeom>
              <a:solidFill>
                <a:schemeClr val="accent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31840" y="5551135"/>
            <a:ext cx="295657" cy="326137"/>
          </a:xfrm>
          <a:prstGeom prst="rect">
            <a:avLst/>
          </a:prstGeom>
        </p:spPr>
      </p:pic>
      <p:sp>
        <p:nvSpPr>
          <p:cNvPr id="14"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5</a:t>
            </a:fld>
            <a:endParaRPr lang="en-US" dirty="0"/>
          </a:p>
        </p:txBody>
      </p:sp>
    </p:spTree>
    <p:extLst>
      <p:ext uri="{BB962C8B-B14F-4D97-AF65-F5344CB8AC3E}">
        <p14:creationId xmlns:p14="http://schemas.microsoft.com/office/powerpoint/2010/main" val="325276914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683568" y="2852936"/>
            <a:ext cx="3996878" cy="3300174"/>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Rectangle 21"/>
          <p:cNvSpPr/>
          <p:nvPr/>
        </p:nvSpPr>
        <p:spPr>
          <a:xfrm>
            <a:off x="4734696" y="2852936"/>
            <a:ext cx="3996878" cy="3300174"/>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594360" y="533400"/>
            <a:ext cx="7978079" cy="914400"/>
          </a:xfrm>
        </p:spPr>
        <p:txBody>
          <a:bodyPr>
            <a:noAutofit/>
          </a:bodyPr>
          <a:lstStyle/>
          <a:p>
            <a:r>
              <a:rPr lang="en-CA" sz="2600" dirty="0">
                <a:solidFill>
                  <a:srgbClr val="307D84"/>
                </a:solidFill>
              </a:rPr>
              <a:t>Hospitalizations for chronic conditions </a:t>
            </a:r>
            <a:r>
              <a:rPr lang="en-CA" sz="2600" dirty="0" smtClean="0">
                <a:solidFill>
                  <a:srgbClr val="307D84"/>
                </a:solidFill>
              </a:rPr>
              <a:t>are declining </a:t>
            </a:r>
            <a:r>
              <a:rPr lang="en-CA" sz="2600" dirty="0">
                <a:solidFill>
                  <a:srgbClr val="307D84"/>
                </a:solidFill>
              </a:rPr>
              <a:t>in </a:t>
            </a:r>
            <a:r>
              <a:rPr lang="en-CA" sz="2600" dirty="0" smtClean="0">
                <a:solidFill>
                  <a:srgbClr val="307D84"/>
                </a:solidFill>
              </a:rPr>
              <a:t>Canada </a:t>
            </a:r>
            <a:r>
              <a:rPr lang="en-CA" sz="2600" dirty="0">
                <a:solidFill>
                  <a:srgbClr val="307D84"/>
                </a:solidFill>
              </a:rPr>
              <a:t>but vary </a:t>
            </a:r>
            <a:r>
              <a:rPr lang="en-CA" sz="2600" dirty="0" smtClean="0">
                <a:solidFill>
                  <a:srgbClr val="307D84"/>
                </a:solidFill>
              </a:rPr>
              <a:t>widely across </a:t>
            </a:r>
            <a:r>
              <a:rPr lang="en-CA" sz="2600" dirty="0">
                <a:solidFill>
                  <a:srgbClr val="307D84"/>
                </a:solidFill>
              </a:rPr>
              <a:t>the country</a:t>
            </a:r>
          </a:p>
        </p:txBody>
      </p:sp>
      <p:sp>
        <p:nvSpPr>
          <p:cNvPr id="3" name="TextBox 2"/>
          <p:cNvSpPr txBox="1"/>
          <p:nvPr/>
        </p:nvSpPr>
        <p:spPr>
          <a:xfrm>
            <a:off x="684212" y="2545159"/>
            <a:ext cx="8164553" cy="307777"/>
          </a:xfrm>
          <a:prstGeom prst="rect">
            <a:avLst/>
          </a:prstGeom>
          <a:noFill/>
        </p:spPr>
        <p:txBody>
          <a:bodyPr wrap="square" rtlCol="0">
            <a:spAutoFit/>
          </a:bodyPr>
          <a:lstStyle/>
          <a:p>
            <a:pPr algn="ctr"/>
            <a:r>
              <a:rPr lang="en-CA" sz="1400" b="1" dirty="0" smtClean="0">
                <a:solidFill>
                  <a:srgbClr val="307D84"/>
                </a:solidFill>
              </a:rPr>
              <a:t>ACSC hospitalization rates (per 100,000)</a:t>
            </a:r>
            <a:endParaRPr lang="en-CA" sz="1400" b="1" dirty="0">
              <a:solidFill>
                <a:srgbClr val="307D84"/>
              </a:solidFill>
            </a:endParaRPr>
          </a:p>
        </p:txBody>
      </p:sp>
      <p:sp>
        <p:nvSpPr>
          <p:cNvPr id="4" name="TextBox 3"/>
          <p:cNvSpPr txBox="1"/>
          <p:nvPr/>
        </p:nvSpPr>
        <p:spPr>
          <a:xfrm>
            <a:off x="683568" y="6165304"/>
            <a:ext cx="7975353" cy="400110"/>
          </a:xfrm>
          <a:prstGeom prst="rect">
            <a:avLst/>
          </a:prstGeom>
          <a:noFill/>
        </p:spPr>
        <p:txBody>
          <a:bodyPr wrap="square" lIns="0" rtlCol="0">
            <a:spAutoFit/>
          </a:bodyPr>
          <a:lstStyle/>
          <a:p>
            <a:r>
              <a:rPr lang="en-CA" sz="1000" b="1" dirty="0" smtClean="0"/>
              <a:t>Source</a:t>
            </a:r>
          </a:p>
          <a:p>
            <a:r>
              <a:rPr lang="en-CA" sz="1000" dirty="0"/>
              <a:t>Canadian Institute for Health Information. Your Health System. </a:t>
            </a:r>
            <a:r>
              <a:rPr lang="en-CA" sz="1000" dirty="0">
                <a:solidFill>
                  <a:srgbClr val="7BA6AC"/>
                </a:solidFill>
                <a:hlinkClick r:id="rId3"/>
              </a:rPr>
              <a:t>http://yourhealthsystem.cihi.ca/</a:t>
            </a:r>
            <a:r>
              <a:rPr lang="en-CA" sz="1000" dirty="0"/>
              <a:t>. Accessed November 27, 2014. </a:t>
            </a:r>
          </a:p>
        </p:txBody>
      </p:sp>
      <p:sp>
        <p:nvSpPr>
          <p:cNvPr id="5" name="TextBox 4"/>
          <p:cNvSpPr txBox="1"/>
          <p:nvPr/>
        </p:nvSpPr>
        <p:spPr>
          <a:xfrm>
            <a:off x="684212" y="2977207"/>
            <a:ext cx="3995799" cy="307777"/>
          </a:xfrm>
          <a:prstGeom prst="rect">
            <a:avLst/>
          </a:prstGeom>
          <a:noFill/>
        </p:spPr>
        <p:txBody>
          <a:bodyPr wrap="square" rtlCol="0">
            <a:spAutoFit/>
          </a:bodyPr>
          <a:lstStyle/>
          <a:p>
            <a:pPr algn="ctr"/>
            <a:r>
              <a:rPr lang="en-CA" sz="1400" dirty="0" smtClean="0"/>
              <a:t>Canadian rates</a:t>
            </a:r>
            <a:endParaRPr lang="en-CA" sz="1400" dirty="0"/>
          </a:p>
        </p:txBody>
      </p:sp>
      <p:graphicFrame>
        <p:nvGraphicFramePr>
          <p:cNvPr id="18" name="Chart 17"/>
          <p:cNvGraphicFramePr/>
          <p:nvPr>
            <p:extLst>
              <p:ext uri="{D42A27DB-BD31-4B8C-83A1-F6EECF244321}">
                <p14:modId xmlns:p14="http://schemas.microsoft.com/office/powerpoint/2010/main" val="685058610"/>
              </p:ext>
            </p:extLst>
          </p:nvPr>
        </p:nvGraphicFramePr>
        <p:xfrm>
          <a:off x="4766488" y="2996951"/>
          <a:ext cx="3934985" cy="2404491"/>
        </p:xfrm>
        <a:graphic>
          <a:graphicData uri="http://schemas.openxmlformats.org/drawingml/2006/chart">
            <c:chart xmlns:c="http://schemas.openxmlformats.org/drawingml/2006/chart" xmlns:r="http://schemas.openxmlformats.org/officeDocument/2006/relationships" r:id="rId4"/>
          </a:graphicData>
        </a:graphic>
      </p:graphicFrame>
      <p:grpSp>
        <p:nvGrpSpPr>
          <p:cNvPr id="23" name="Group 22"/>
          <p:cNvGrpSpPr/>
          <p:nvPr/>
        </p:nvGrpSpPr>
        <p:grpSpPr>
          <a:xfrm>
            <a:off x="4716016" y="5543654"/>
            <a:ext cx="4261410" cy="549642"/>
            <a:chOff x="611560" y="5471646"/>
            <a:chExt cx="4261410" cy="549642"/>
          </a:xfrm>
        </p:grpSpPr>
        <p:sp>
          <p:nvSpPr>
            <p:cNvPr id="24" name="TextBox 23"/>
            <p:cNvSpPr txBox="1"/>
            <p:nvPr/>
          </p:nvSpPr>
          <p:spPr>
            <a:xfrm>
              <a:off x="611560" y="5471646"/>
              <a:ext cx="2880320" cy="261610"/>
            </a:xfrm>
            <a:prstGeom prst="rect">
              <a:avLst/>
            </a:prstGeom>
            <a:noFill/>
          </p:spPr>
          <p:txBody>
            <a:bodyPr wrap="square" rtlCol="0">
              <a:spAutoFit/>
            </a:bodyPr>
            <a:lstStyle/>
            <a:p>
              <a:r>
                <a:rPr lang="en-CA" sz="1100" b="1" dirty="0" smtClean="0"/>
                <a:t>Compared with the Canadian average</a:t>
              </a:r>
              <a:endParaRPr lang="en-CA" sz="1100" b="1" dirty="0"/>
            </a:p>
          </p:txBody>
        </p:sp>
        <p:grpSp>
          <p:nvGrpSpPr>
            <p:cNvPr id="25" name="Group 24"/>
            <p:cNvGrpSpPr/>
            <p:nvPr/>
          </p:nvGrpSpPr>
          <p:grpSpPr>
            <a:xfrm>
              <a:off x="702323" y="5759678"/>
              <a:ext cx="1598406" cy="261610"/>
              <a:chOff x="2848727" y="6289575"/>
              <a:chExt cx="1741128" cy="273209"/>
            </a:xfrm>
          </p:grpSpPr>
          <p:sp>
            <p:nvSpPr>
              <p:cNvPr id="32" name="TextBox 31"/>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33" name="Oval 32"/>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26" name="Group 25"/>
            <p:cNvGrpSpPr/>
            <p:nvPr/>
          </p:nvGrpSpPr>
          <p:grpSpPr>
            <a:xfrm>
              <a:off x="1966776" y="5759678"/>
              <a:ext cx="1453097" cy="261610"/>
              <a:chOff x="4133902" y="6289575"/>
              <a:chExt cx="1741129" cy="273209"/>
            </a:xfrm>
          </p:grpSpPr>
          <p:sp>
            <p:nvSpPr>
              <p:cNvPr id="30" name="TextBox 29"/>
              <p:cNvSpPr txBox="1"/>
              <p:nvPr/>
            </p:nvSpPr>
            <p:spPr>
              <a:xfrm>
                <a:off x="4277919"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31" name="Oval 30"/>
              <p:cNvSpPr/>
              <p:nvPr/>
            </p:nvSpPr>
            <p:spPr>
              <a:xfrm>
                <a:off x="4133902"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27" name="Group 26"/>
            <p:cNvGrpSpPr/>
            <p:nvPr/>
          </p:nvGrpSpPr>
          <p:grpSpPr>
            <a:xfrm>
              <a:off x="3419873" y="5759678"/>
              <a:ext cx="1453097" cy="261610"/>
              <a:chOff x="5627745" y="6289575"/>
              <a:chExt cx="1741130" cy="273209"/>
            </a:xfrm>
          </p:grpSpPr>
          <p:sp>
            <p:nvSpPr>
              <p:cNvPr id="28" name="TextBox 27"/>
              <p:cNvSpPr txBox="1"/>
              <p:nvPr/>
            </p:nvSpPr>
            <p:spPr>
              <a:xfrm>
                <a:off x="5771761" y="6289575"/>
                <a:ext cx="1597114"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29" name="Oval 28"/>
              <p:cNvSpPr/>
              <p:nvPr/>
            </p:nvSpPr>
            <p:spPr>
              <a:xfrm>
                <a:off x="5627745"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graphicFrame>
        <p:nvGraphicFramePr>
          <p:cNvPr id="6" name="Chart 5"/>
          <p:cNvGraphicFramePr/>
          <p:nvPr>
            <p:extLst>
              <p:ext uri="{D42A27DB-BD31-4B8C-83A1-F6EECF244321}">
                <p14:modId xmlns:p14="http://schemas.microsoft.com/office/powerpoint/2010/main" val="709599900"/>
              </p:ext>
            </p:extLst>
          </p:nvPr>
        </p:nvGraphicFramePr>
        <p:xfrm>
          <a:off x="776921" y="3284984"/>
          <a:ext cx="3795079" cy="2115690"/>
        </p:xfrm>
        <a:graphic>
          <a:graphicData uri="http://schemas.openxmlformats.org/drawingml/2006/chart">
            <c:chart xmlns:c="http://schemas.openxmlformats.org/drawingml/2006/chart" xmlns:r="http://schemas.openxmlformats.org/officeDocument/2006/relationships" r:id="rId5"/>
          </a:graphicData>
        </a:graphic>
      </p:graphicFrame>
      <p:sp>
        <p:nvSpPr>
          <p:cNvPr id="35"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50</a:t>
            </a:fld>
            <a:endParaRPr lang="en-US" sz="1200" dirty="0"/>
          </a:p>
        </p:txBody>
      </p:sp>
      <p:cxnSp>
        <p:nvCxnSpPr>
          <p:cNvPr id="36" name="Straight Connector 35"/>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0" y="2348880"/>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90550" y="1628800"/>
            <a:ext cx="8157914" cy="600164"/>
          </a:xfrm>
          <a:prstGeom prst="rect">
            <a:avLst/>
          </a:prstGeom>
          <a:noFill/>
        </p:spPr>
        <p:txBody>
          <a:bodyPr wrap="square" rtlCol="0">
            <a:spAutoFit/>
          </a:bodyPr>
          <a:lstStyle/>
          <a:p>
            <a:r>
              <a:rPr lang="en-US" sz="1650" b="1" dirty="0">
                <a:solidFill>
                  <a:srgbClr val="037872"/>
                </a:solidFill>
                <a:latin typeface="Franklin Gothic Medium" panose="020B0603020102020204" pitchFamily="34" charset="0"/>
              </a:rPr>
              <a:t>Ambulatory care sensitive conditions (ACSCs) are chronic conditions </a:t>
            </a:r>
            <a:r>
              <a:rPr lang="en-US" sz="1650" b="1" dirty="0" smtClean="0">
                <a:solidFill>
                  <a:srgbClr val="037872"/>
                </a:solidFill>
                <a:latin typeface="Franklin Gothic Medium" panose="020B0603020102020204" pitchFamily="34" charset="0"/>
              </a:rPr>
              <a:t>that—when </a:t>
            </a:r>
            <a:r>
              <a:rPr lang="en-US" sz="1650" b="1" dirty="0">
                <a:solidFill>
                  <a:srgbClr val="037872"/>
                </a:solidFill>
                <a:latin typeface="Franklin Gothic Medium" panose="020B0603020102020204" pitchFamily="34" charset="0"/>
              </a:rPr>
              <a:t>treated effectively in community </a:t>
            </a:r>
            <a:r>
              <a:rPr lang="en-US" sz="1650" b="1" dirty="0" smtClean="0">
                <a:solidFill>
                  <a:srgbClr val="037872"/>
                </a:solidFill>
                <a:latin typeface="Franklin Gothic Medium" panose="020B0603020102020204" pitchFamily="34" charset="0"/>
              </a:rPr>
              <a:t>settings—should </a:t>
            </a:r>
            <a:r>
              <a:rPr lang="en-US" sz="1650" b="1" dirty="0">
                <a:solidFill>
                  <a:srgbClr val="037872"/>
                </a:solidFill>
                <a:latin typeface="Franklin Gothic Medium" panose="020B0603020102020204" pitchFamily="34" charset="0"/>
              </a:rPr>
              <a:t>not, in most cases, lead to hospitalization. </a:t>
            </a:r>
          </a:p>
        </p:txBody>
      </p:sp>
    </p:spTree>
    <p:extLst>
      <p:ext uri="{BB962C8B-B14F-4D97-AF65-F5344CB8AC3E}">
        <p14:creationId xmlns:p14="http://schemas.microsoft.com/office/powerpoint/2010/main" val="335967958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307D84"/>
                </a:solidFill>
                <a:latin typeface="+mj-lt"/>
              </a:rPr>
              <a:t>How do the provinces compare? </a:t>
            </a:r>
            <a:endParaRPr lang="en-CA" sz="2600" dirty="0">
              <a:solidFill>
                <a:srgbClr val="307D84"/>
              </a:solidFill>
              <a:latin typeface="+mj-lt"/>
            </a:endParaRPr>
          </a:p>
        </p:txBody>
      </p:sp>
      <p:graphicFrame>
        <p:nvGraphicFramePr>
          <p:cNvPr id="17" name="Table 16"/>
          <p:cNvGraphicFramePr>
            <a:graphicFrameLocks noGrp="1"/>
          </p:cNvGraphicFramePr>
          <p:nvPr>
            <p:extLst>
              <p:ext uri="{D42A27DB-BD31-4B8C-83A1-F6EECF244321}">
                <p14:modId xmlns:p14="http://schemas.microsoft.com/office/powerpoint/2010/main" val="3475383940"/>
              </p:ext>
            </p:extLst>
          </p:nvPr>
        </p:nvGraphicFramePr>
        <p:xfrm>
          <a:off x="684212" y="3134464"/>
          <a:ext cx="8163715" cy="2423160"/>
        </p:xfrm>
        <a:graphic>
          <a:graphicData uri="http://schemas.openxmlformats.org/drawingml/2006/table">
            <a:tbl>
              <a:tblPr>
                <a:tableStyleId>{5C22544A-7EE6-4342-B048-85BDC9FD1C3A}</a:tableStyleId>
              </a:tblPr>
              <a:tblGrid>
                <a:gridCol w="1943572"/>
                <a:gridCol w="481965"/>
                <a:gridCol w="481965"/>
                <a:gridCol w="494665"/>
                <a:gridCol w="481965"/>
                <a:gridCol w="481965"/>
                <a:gridCol w="481965"/>
                <a:gridCol w="481965"/>
                <a:gridCol w="481965"/>
                <a:gridCol w="481965"/>
                <a:gridCol w="481965"/>
                <a:gridCol w="481965"/>
                <a:gridCol w="905828"/>
              </a:tblGrid>
              <a:tr h="320040">
                <a:tc>
                  <a:txBody>
                    <a:bodyPr/>
                    <a:lstStyle/>
                    <a:p>
                      <a:pPr algn="l" fontAlgn="b"/>
                      <a:endParaRPr lang="en-CA" sz="1200" b="0" i="0" u="none" strike="noStrike" dirty="0">
                        <a:solidFill>
                          <a:srgbClr val="000000"/>
                        </a:solidFill>
                        <a:effectLst/>
                        <a:latin typeface="+mj-lt"/>
                      </a:endParaRPr>
                    </a:p>
                  </a:txBody>
                  <a:tcPr marL="45720" marR="45720" anchor="b">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noFill/>
                  </a:tcPr>
                </a:tc>
                <a:tc>
                  <a:txBody>
                    <a:bodyPr/>
                    <a:lstStyle/>
                    <a:p>
                      <a:pPr algn="ctr" fontAlgn="b"/>
                      <a:r>
                        <a:rPr lang="en-CA" sz="1100" b="1" i="0" u="none" strike="noStrike" dirty="0" smtClean="0">
                          <a:solidFill>
                            <a:srgbClr val="000000"/>
                          </a:solidFill>
                          <a:effectLst/>
                          <a:latin typeface="+mj-lt"/>
                        </a:rPr>
                        <a:t>B.C.</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Alta.</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Sask.</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Man.</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Ont.</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Que.</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N.B.</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N.S.</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P.E.I.</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N.L.</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Can.</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CMWF Avg.</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solidFill>
                      <a:srgbClr val="E6E7E8"/>
                    </a:solidFill>
                  </a:tcPr>
                </a:tc>
              </a:tr>
              <a:tr h="640080">
                <a:tc>
                  <a:txBody>
                    <a:bodyPr/>
                    <a:lstStyle/>
                    <a:p>
                      <a:pPr algn="l" fontAlgn="b"/>
                      <a:r>
                        <a:rPr lang="en-US" sz="1100" dirty="0" smtClean="0">
                          <a:solidFill>
                            <a:schemeClr val="tx1"/>
                          </a:solidFill>
                          <a:latin typeface="+mj-lt"/>
                        </a:rPr>
                        <a:t>Discussed with patients their main goals or priorities in caring for this condition</a:t>
                      </a:r>
                      <a:endParaRPr lang="en-CA" sz="1100" b="0" i="0" u="none" strike="noStrike" dirty="0">
                        <a:solidFill>
                          <a:schemeClr val="tx1"/>
                        </a:solidFill>
                        <a:effectLst/>
                        <a:latin typeface="+mj-lt"/>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dirty="0">
                          <a:solidFill>
                            <a:schemeClr val="bg1"/>
                          </a:solidFill>
                          <a:effectLst/>
                          <a:latin typeface="+mj-lt"/>
                        </a:rPr>
                        <a:t>59%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61%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56%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55%</a:t>
                      </a:r>
                    </a:p>
                  </a:txBody>
                  <a:tcPr marL="45720" marR="4572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822960">
                <a:tc>
                  <a:txBody>
                    <a:bodyPr/>
                    <a:lstStyle/>
                    <a:p>
                      <a:pPr algn="l" fontAlgn="b"/>
                      <a:r>
                        <a:rPr lang="en-US" sz="1100" dirty="0" smtClean="0">
                          <a:solidFill>
                            <a:schemeClr val="tx1"/>
                          </a:solidFill>
                          <a:latin typeface="+mj-lt"/>
                        </a:rPr>
                        <a:t>Given patients clear instructions about symptoms to watch for and when to seek further care or treatment</a:t>
                      </a:r>
                      <a:endParaRPr lang="en-CA" sz="1100" b="0" i="0" u="none" strike="noStrike" dirty="0">
                        <a:solidFill>
                          <a:schemeClr val="tx1"/>
                        </a:solidFill>
                        <a:effectLst/>
                        <a:latin typeface="+mj-lt"/>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dirty="0">
                          <a:solidFill>
                            <a:schemeClr val="bg1"/>
                          </a:solidFill>
                          <a:effectLst/>
                          <a:latin typeface="+mj-lt"/>
                        </a:rPr>
                        <a:t>56%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62%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56%</a:t>
                      </a:r>
                    </a:p>
                  </a:txBody>
                  <a:tcPr marL="45720" marR="4572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640080">
                <a:tc>
                  <a:txBody>
                    <a:bodyPr/>
                    <a:lstStyle/>
                    <a:p>
                      <a:pPr algn="l" fontAlgn="b"/>
                      <a:r>
                        <a:rPr lang="en-US" sz="1100" dirty="0" smtClean="0">
                          <a:solidFill>
                            <a:schemeClr val="tx1"/>
                          </a:solidFill>
                          <a:latin typeface="+mj-lt"/>
                        </a:rPr>
                        <a:t>Given patients a written plan to help them manage their own care</a:t>
                      </a:r>
                      <a:endParaRPr lang="en-CA" sz="1100" b="0" i="0" u="none" strike="noStrike" dirty="0">
                        <a:solidFill>
                          <a:schemeClr val="tx1"/>
                        </a:solidFill>
                        <a:effectLst/>
                        <a:latin typeface="+mj-lt"/>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dirty="0">
                          <a:solidFill>
                            <a:schemeClr val="bg1"/>
                          </a:solidFill>
                          <a:effectLst/>
                          <a:latin typeface="+mj-lt"/>
                        </a:rPr>
                        <a:t>42%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41%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42%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35%</a:t>
                      </a:r>
                    </a:p>
                  </a:txBody>
                  <a:tcPr marL="45720" marR="4572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bl>
          </a:graphicData>
        </a:graphic>
      </p:graphicFrame>
      <p:sp>
        <p:nvSpPr>
          <p:cNvPr id="8" name="Rectangle 7"/>
          <p:cNvSpPr/>
          <p:nvPr/>
        </p:nvSpPr>
        <p:spPr>
          <a:xfrm>
            <a:off x="684212" y="2636912"/>
            <a:ext cx="8136259" cy="307777"/>
          </a:xfrm>
          <a:prstGeom prst="rect">
            <a:avLst/>
          </a:prstGeom>
        </p:spPr>
        <p:txBody>
          <a:bodyPr wrap="square" lIns="0">
            <a:spAutoFit/>
          </a:bodyPr>
          <a:lstStyle/>
          <a:p>
            <a:pPr lvl="0" fontAlgn="b"/>
            <a:r>
              <a:rPr lang="en-CA" sz="1400" b="1" dirty="0">
                <a:solidFill>
                  <a:srgbClr val="307D84"/>
                </a:solidFill>
              </a:rPr>
              <a:t>In the past 12 months, has a health </a:t>
            </a:r>
            <a:r>
              <a:rPr lang="en-CA" sz="1400" b="1" dirty="0" smtClean="0">
                <a:solidFill>
                  <a:srgbClr val="307D84"/>
                </a:solidFill>
              </a:rPr>
              <a:t>professional</a:t>
            </a:r>
            <a:endParaRPr lang="en-CA" sz="1400" b="1" dirty="0">
              <a:solidFill>
                <a:srgbClr val="307D84"/>
              </a:solidFill>
            </a:endParaRPr>
          </a:p>
        </p:txBody>
      </p:sp>
      <p:cxnSp>
        <p:nvCxnSpPr>
          <p:cNvPr id="13" name="Straight Connector 12"/>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2348880"/>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90550" y="1628800"/>
            <a:ext cx="8157914" cy="600164"/>
          </a:xfrm>
          <a:prstGeom prst="rect">
            <a:avLst/>
          </a:prstGeom>
          <a:noFill/>
        </p:spPr>
        <p:txBody>
          <a:bodyPr wrap="square" rtlCol="0">
            <a:spAutoFit/>
          </a:bodyPr>
          <a:lstStyle/>
          <a:p>
            <a:r>
              <a:rPr lang="en-US" sz="1650" b="1" dirty="0">
                <a:solidFill>
                  <a:srgbClr val="037872"/>
                </a:solidFill>
                <a:latin typeface="Franklin Gothic Medium" panose="020B0603020102020204" pitchFamily="34" charset="0"/>
              </a:rPr>
              <a:t>In most provinces, management of chronic conditions was similar to the international average experience.</a:t>
            </a:r>
          </a:p>
        </p:txBody>
      </p:sp>
      <p:grpSp>
        <p:nvGrpSpPr>
          <p:cNvPr id="16" name="Group 15"/>
          <p:cNvGrpSpPr/>
          <p:nvPr/>
        </p:nvGrpSpPr>
        <p:grpSpPr>
          <a:xfrm>
            <a:off x="585552" y="5733256"/>
            <a:ext cx="4706528" cy="549642"/>
            <a:chOff x="585552" y="5615662"/>
            <a:chExt cx="4706528" cy="549642"/>
          </a:xfrm>
        </p:grpSpPr>
        <p:sp>
          <p:nvSpPr>
            <p:cNvPr id="18" name="TextBox 17"/>
            <p:cNvSpPr txBox="1"/>
            <p:nvPr/>
          </p:nvSpPr>
          <p:spPr>
            <a:xfrm>
              <a:off x="585552" y="5615662"/>
              <a:ext cx="2519636" cy="261610"/>
            </a:xfrm>
            <a:prstGeom prst="rect">
              <a:avLst/>
            </a:prstGeom>
            <a:noFill/>
          </p:spPr>
          <p:txBody>
            <a:bodyPr wrap="square" rtlCol="0">
              <a:spAutoFit/>
            </a:bodyPr>
            <a:lstStyle/>
            <a:p>
              <a:r>
                <a:rPr lang="en-CA" sz="1100" b="1" dirty="0" smtClean="0"/>
                <a:t>Compared with the CMWF average</a:t>
              </a:r>
              <a:endParaRPr lang="en-CA" sz="1100" b="1" dirty="0"/>
            </a:p>
          </p:txBody>
        </p:sp>
        <p:grpSp>
          <p:nvGrpSpPr>
            <p:cNvPr id="19" name="Group 18"/>
            <p:cNvGrpSpPr/>
            <p:nvPr/>
          </p:nvGrpSpPr>
          <p:grpSpPr>
            <a:xfrm>
              <a:off x="676315" y="5903694"/>
              <a:ext cx="1598406" cy="261610"/>
              <a:chOff x="2848727" y="6289575"/>
              <a:chExt cx="1741128" cy="273209"/>
            </a:xfrm>
          </p:grpSpPr>
          <p:sp>
            <p:nvSpPr>
              <p:cNvPr id="33" name="TextBox 32"/>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34" name="Oval 33"/>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20" name="Group 19"/>
            <p:cNvGrpSpPr/>
            <p:nvPr/>
          </p:nvGrpSpPr>
          <p:grpSpPr>
            <a:xfrm>
              <a:off x="2182801" y="5903694"/>
              <a:ext cx="1453097" cy="261610"/>
              <a:chOff x="4423909" y="6289575"/>
              <a:chExt cx="1741129" cy="273209"/>
            </a:xfrm>
          </p:grpSpPr>
          <p:sp>
            <p:nvSpPr>
              <p:cNvPr id="31" name="TextBox 30"/>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32" name="Oval 31"/>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21" name="Group 20"/>
            <p:cNvGrpSpPr/>
            <p:nvPr/>
          </p:nvGrpSpPr>
          <p:grpSpPr>
            <a:xfrm>
              <a:off x="3838985" y="5903694"/>
              <a:ext cx="1453095" cy="261610"/>
              <a:chOff x="6161096" y="6289575"/>
              <a:chExt cx="1741127" cy="273209"/>
            </a:xfrm>
          </p:grpSpPr>
          <p:sp>
            <p:nvSpPr>
              <p:cNvPr id="23" name="TextBox 22"/>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24" name="Oval 23"/>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sp>
        <p:nvSpPr>
          <p:cNvPr id="22"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51</a:t>
            </a:fld>
            <a:endParaRPr lang="en-US" sz="1200" dirty="0"/>
          </a:p>
        </p:txBody>
      </p:sp>
    </p:spTree>
    <p:extLst>
      <p:ext uri="{BB962C8B-B14F-4D97-AF65-F5344CB8AC3E}">
        <p14:creationId xmlns:p14="http://schemas.microsoft.com/office/powerpoint/2010/main" val="108352725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684213" y="2401142"/>
            <a:ext cx="8136259" cy="3764162"/>
          </a:xfrm>
          <a:prstGeom prst="rect">
            <a:avLst/>
          </a:prstGeom>
          <a:gradFill flip="none" rotWithShape="1">
            <a:gsLst>
              <a:gs pos="0">
                <a:srgbClr val="E6E7E8"/>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Round Same Side Corner Rectangle 3"/>
          <p:cNvSpPr/>
          <p:nvPr/>
        </p:nvSpPr>
        <p:spPr>
          <a:xfrm>
            <a:off x="684213" y="2401142"/>
            <a:ext cx="8136259" cy="379785"/>
          </a:xfrm>
          <a:prstGeom prst="round2SameRect">
            <a:avLst/>
          </a:prstGeom>
          <a:solidFill>
            <a:srgbClr val="8B8B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bg1"/>
              </a:solidFill>
            </a:endParaRPr>
          </a:p>
        </p:txBody>
      </p:sp>
      <p:sp>
        <p:nvSpPr>
          <p:cNvPr id="2" name="Title 1"/>
          <p:cNvSpPr>
            <a:spLocks noGrp="1"/>
          </p:cNvSpPr>
          <p:nvPr>
            <p:ph type="title"/>
          </p:nvPr>
        </p:nvSpPr>
        <p:spPr/>
        <p:txBody>
          <a:bodyPr>
            <a:noAutofit/>
          </a:bodyPr>
          <a:lstStyle/>
          <a:p>
            <a:r>
              <a:rPr lang="en-CA" sz="2600" dirty="0" smtClean="0">
                <a:solidFill>
                  <a:srgbClr val="307D84"/>
                </a:solidFill>
              </a:rPr>
              <a:t>Discussions about healthy life habits are more frequent in Canada</a:t>
            </a:r>
            <a:endParaRPr lang="en-CA" sz="2600" dirty="0">
              <a:solidFill>
                <a:srgbClr val="307D84"/>
              </a:solidFill>
            </a:endParaRPr>
          </a:p>
        </p:txBody>
      </p:sp>
      <p:sp>
        <p:nvSpPr>
          <p:cNvPr id="3" name="Rectangle 2"/>
          <p:cNvSpPr/>
          <p:nvPr/>
        </p:nvSpPr>
        <p:spPr>
          <a:xfrm>
            <a:off x="684213" y="2432304"/>
            <a:ext cx="8136259" cy="307777"/>
          </a:xfrm>
          <a:prstGeom prst="rect">
            <a:avLst/>
          </a:prstGeom>
        </p:spPr>
        <p:txBody>
          <a:bodyPr wrap="square" anchor="ctr" anchorCtr="0">
            <a:spAutoFit/>
          </a:bodyPr>
          <a:lstStyle/>
          <a:p>
            <a:pPr algn="ctr">
              <a:defRPr/>
            </a:pPr>
            <a:r>
              <a:rPr lang="en-CA" sz="1400" b="1" dirty="0" smtClean="0">
                <a:solidFill>
                  <a:schemeClr val="bg1"/>
                </a:solidFill>
              </a:rPr>
              <a:t>During the past 2 years, has a health professional discussed</a:t>
            </a:r>
            <a:endParaRPr lang="en-CA" sz="1400" b="1" dirty="0">
              <a:solidFill>
                <a:schemeClr val="bg1"/>
              </a:solidFill>
            </a:endParaRPr>
          </a:p>
        </p:txBody>
      </p:sp>
      <p:sp>
        <p:nvSpPr>
          <p:cNvPr id="5" name="Rectangle 4"/>
          <p:cNvSpPr/>
          <p:nvPr/>
        </p:nvSpPr>
        <p:spPr>
          <a:xfrm>
            <a:off x="683568" y="6197242"/>
            <a:ext cx="7283134" cy="400110"/>
          </a:xfrm>
          <a:prstGeom prst="rect">
            <a:avLst/>
          </a:prstGeom>
        </p:spPr>
        <p:txBody>
          <a:bodyPr wrap="square" lIns="91440">
            <a:spAutoFit/>
          </a:bodyPr>
          <a:lstStyle/>
          <a:p>
            <a:r>
              <a:rPr lang="en-CA" sz="1000" b="1" dirty="0" smtClean="0"/>
              <a:t>Source</a:t>
            </a:r>
          </a:p>
          <a:p>
            <a:r>
              <a:rPr lang="en-CA" sz="1000" dirty="0" smtClean="0"/>
              <a:t>The Commonwealth Fund, </a:t>
            </a:r>
            <a:r>
              <a:rPr lang="en-US" sz="1000" dirty="0"/>
              <a:t>2010 Commonwealth Fund International Health Policy </a:t>
            </a:r>
            <a:r>
              <a:rPr lang="en-US" sz="1000" dirty="0" smtClean="0"/>
              <a:t>Survey.</a:t>
            </a:r>
            <a:endParaRPr lang="en-CA" sz="1000" dirty="0"/>
          </a:p>
        </p:txBody>
      </p:sp>
      <p:cxnSp>
        <p:nvCxnSpPr>
          <p:cNvPr id="10" name="Straight Connector 9"/>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0" y="2204864"/>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90550" y="1700808"/>
            <a:ext cx="8157914" cy="346249"/>
          </a:xfrm>
          <a:prstGeom prst="rect">
            <a:avLst/>
          </a:prstGeom>
          <a:noFill/>
        </p:spPr>
        <p:txBody>
          <a:bodyPr wrap="square" rtlCol="0">
            <a:spAutoFit/>
          </a:bodyPr>
          <a:lstStyle/>
          <a:p>
            <a:r>
              <a:rPr lang="en-US" sz="1650" b="1" dirty="0">
                <a:solidFill>
                  <a:srgbClr val="037872"/>
                </a:solidFill>
                <a:latin typeface="Franklin Gothic Medium" panose="020B0603020102020204" pitchFamily="34" charset="0"/>
              </a:rPr>
              <a:t>But they happened less often in 2014 than they used to.</a:t>
            </a:r>
          </a:p>
        </p:txBody>
      </p:sp>
      <p:graphicFrame>
        <p:nvGraphicFramePr>
          <p:cNvPr id="13" name="Chart 12"/>
          <p:cNvGraphicFramePr/>
          <p:nvPr>
            <p:extLst>
              <p:ext uri="{D42A27DB-BD31-4B8C-83A1-F6EECF244321}">
                <p14:modId xmlns:p14="http://schemas.microsoft.com/office/powerpoint/2010/main" val="944699783"/>
              </p:ext>
            </p:extLst>
          </p:nvPr>
        </p:nvGraphicFramePr>
        <p:xfrm>
          <a:off x="796910" y="2918842"/>
          <a:ext cx="7920236" cy="3240360"/>
        </p:xfrm>
        <a:graphic>
          <a:graphicData uri="http://schemas.openxmlformats.org/drawingml/2006/chart">
            <c:chart xmlns:c="http://schemas.openxmlformats.org/drawingml/2006/chart" xmlns:r="http://schemas.openxmlformats.org/officeDocument/2006/relationships" r:id="rId3"/>
          </a:graphicData>
        </a:graphic>
      </p:graphicFrame>
      <p:sp>
        <p:nvSpPr>
          <p:cNvPr id="15"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52</a:t>
            </a:fld>
            <a:endParaRPr lang="en-US" sz="1200" dirty="0"/>
          </a:p>
        </p:txBody>
      </p:sp>
    </p:spTree>
    <p:extLst>
      <p:ext uri="{BB962C8B-B14F-4D97-AF65-F5344CB8AC3E}">
        <p14:creationId xmlns:p14="http://schemas.microsoft.com/office/powerpoint/2010/main" val="147502649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13383" y="3579869"/>
            <a:ext cx="682753" cy="484632"/>
          </a:xfrm>
          <a:prstGeom prst="rect">
            <a:avLst/>
          </a:prstGeom>
        </p:spPr>
      </p:pic>
      <p:sp>
        <p:nvSpPr>
          <p:cNvPr id="2" name="Title 1"/>
          <p:cNvSpPr>
            <a:spLocks noGrp="1"/>
          </p:cNvSpPr>
          <p:nvPr>
            <p:ph type="title"/>
          </p:nvPr>
        </p:nvSpPr>
        <p:spPr/>
        <p:txBody>
          <a:bodyPr>
            <a:noAutofit/>
          </a:bodyPr>
          <a:lstStyle/>
          <a:p>
            <a:r>
              <a:rPr lang="en-CA" sz="2600" dirty="0" smtClean="0">
                <a:solidFill>
                  <a:srgbClr val="307D84"/>
                </a:solidFill>
              </a:rPr>
              <a:t>Canada leads in smoking cessation discussions</a:t>
            </a:r>
            <a:endParaRPr lang="en-CA" sz="2600" dirty="0">
              <a:solidFill>
                <a:srgbClr val="307D84"/>
              </a:solidFill>
            </a:endParaRPr>
          </a:p>
        </p:txBody>
      </p:sp>
      <p:sp>
        <p:nvSpPr>
          <p:cNvPr id="4" name="Rectangle 3"/>
          <p:cNvSpPr/>
          <p:nvPr/>
        </p:nvSpPr>
        <p:spPr>
          <a:xfrm>
            <a:off x="684213" y="2852936"/>
            <a:ext cx="3989629" cy="307777"/>
          </a:xfrm>
          <a:prstGeom prst="rect">
            <a:avLst/>
          </a:prstGeom>
        </p:spPr>
        <p:txBody>
          <a:bodyPr wrap="square">
            <a:spAutoFit/>
          </a:bodyPr>
          <a:lstStyle/>
          <a:p>
            <a:pPr algn="ctr"/>
            <a:r>
              <a:rPr lang="en-CA" sz="1400" b="1" dirty="0">
                <a:solidFill>
                  <a:srgbClr val="307D84"/>
                </a:solidFill>
              </a:rPr>
              <a:t> How does Canada compare (2014)?</a:t>
            </a:r>
          </a:p>
        </p:txBody>
      </p:sp>
      <p:sp>
        <p:nvSpPr>
          <p:cNvPr id="3" name="Rectangle 2"/>
          <p:cNvSpPr/>
          <p:nvPr/>
        </p:nvSpPr>
        <p:spPr>
          <a:xfrm>
            <a:off x="5076056" y="5549170"/>
            <a:ext cx="3888432" cy="400110"/>
          </a:xfrm>
          <a:prstGeom prst="rect">
            <a:avLst/>
          </a:prstGeom>
        </p:spPr>
        <p:txBody>
          <a:bodyPr wrap="square">
            <a:spAutoFit/>
          </a:bodyPr>
          <a:lstStyle/>
          <a:p>
            <a:r>
              <a:rPr lang="en-CA" sz="1000" b="1" dirty="0" smtClean="0"/>
              <a:t>Source</a:t>
            </a:r>
          </a:p>
          <a:p>
            <a:r>
              <a:rPr lang="en-CA" sz="1000" i="1" dirty="0"/>
              <a:t>OECD Health Statistics </a:t>
            </a:r>
            <a:r>
              <a:rPr lang="en-CA" sz="1000" i="1" dirty="0" smtClean="0"/>
              <a:t>2014. </a:t>
            </a:r>
            <a:endParaRPr lang="en-CA" sz="1000" strike="sngStrike" dirty="0"/>
          </a:p>
        </p:txBody>
      </p:sp>
      <p:sp>
        <p:nvSpPr>
          <p:cNvPr id="15" name="Rounded Rectangle 9"/>
          <p:cNvSpPr/>
          <p:nvPr/>
        </p:nvSpPr>
        <p:spPr>
          <a:xfrm>
            <a:off x="0" y="1574629"/>
            <a:ext cx="8820472" cy="1049072"/>
          </a:xfrm>
          <a:prstGeom prst="round1Rect">
            <a:avLst/>
          </a:prstGeom>
          <a:gradFill flip="none" rotWithShape="1">
            <a:gsLst>
              <a:gs pos="80000">
                <a:srgbClr val="E6E7E8"/>
              </a:gs>
              <a:gs pos="0">
                <a:srgbClr val="E6E7E8"/>
              </a:gs>
              <a:gs pos="100000">
                <a:schemeClr val="bg1"/>
              </a:gs>
            </a:gsLst>
            <a:lin ang="10800000" scaled="1"/>
            <a:tileRect/>
          </a:gradFill>
          <a:ln>
            <a:noFill/>
          </a:ln>
          <a:effectLst/>
        </p:spPr>
        <p:style>
          <a:lnRef idx="1">
            <a:schemeClr val="accent2"/>
          </a:lnRef>
          <a:fillRef idx="3">
            <a:schemeClr val="accent2"/>
          </a:fillRef>
          <a:effectRef idx="2">
            <a:schemeClr val="accent2"/>
          </a:effectRef>
          <a:fontRef idx="minor">
            <a:schemeClr val="lt1"/>
          </a:fontRef>
        </p:style>
        <p:txBody>
          <a:bodyPr rtlCol="0" anchor="t"/>
          <a:lstStyle/>
          <a:p>
            <a:pPr algn="ctr"/>
            <a:endParaRPr lang="en-CA" sz="5400" b="1" dirty="0" smtClean="0">
              <a:solidFill>
                <a:srgbClr val="FFFFFF"/>
              </a:solidFill>
            </a:endParaRPr>
          </a:p>
        </p:txBody>
      </p:sp>
      <p:sp>
        <p:nvSpPr>
          <p:cNvPr id="20" name="Rectangle 19"/>
          <p:cNvSpPr/>
          <p:nvPr/>
        </p:nvSpPr>
        <p:spPr>
          <a:xfrm>
            <a:off x="2051720" y="1700808"/>
            <a:ext cx="6768752" cy="854080"/>
          </a:xfrm>
          <a:prstGeom prst="rect">
            <a:avLst/>
          </a:prstGeom>
        </p:spPr>
        <p:txBody>
          <a:bodyPr wrap="square">
            <a:spAutoFit/>
          </a:bodyPr>
          <a:lstStyle/>
          <a:p>
            <a:pPr lvl="0"/>
            <a:r>
              <a:rPr lang="en-US" sz="1650" b="1" dirty="0">
                <a:solidFill>
                  <a:srgbClr val="037872"/>
                </a:solidFill>
                <a:latin typeface="Franklin Gothic Medium" panose="020B0603020102020204" pitchFamily="34" charset="0"/>
              </a:rPr>
              <a:t>of older Canadians who smoked said a health </a:t>
            </a:r>
            <a:r>
              <a:rPr lang="en-US" sz="1650" b="1" dirty="0" smtClean="0">
                <a:solidFill>
                  <a:srgbClr val="037872"/>
                </a:solidFill>
                <a:latin typeface="Franklin Gothic Medium" panose="020B0603020102020204" pitchFamily="34" charset="0"/>
              </a:rPr>
              <a:t>professional talked </a:t>
            </a:r>
            <a:br>
              <a:rPr lang="en-US" sz="1650" b="1" dirty="0" smtClean="0">
                <a:solidFill>
                  <a:srgbClr val="037872"/>
                </a:solidFill>
                <a:latin typeface="Franklin Gothic Medium" panose="020B0603020102020204" pitchFamily="34" charset="0"/>
              </a:rPr>
            </a:br>
            <a:r>
              <a:rPr lang="en-US" sz="1650" b="1" dirty="0" smtClean="0">
                <a:solidFill>
                  <a:srgbClr val="037872"/>
                </a:solidFill>
                <a:latin typeface="Franklin Gothic Medium" panose="020B0603020102020204" pitchFamily="34" charset="0"/>
              </a:rPr>
              <a:t>to </a:t>
            </a:r>
            <a:r>
              <a:rPr lang="en-US" sz="1650" b="1" dirty="0">
                <a:solidFill>
                  <a:srgbClr val="037872"/>
                </a:solidFill>
                <a:latin typeface="Franklin Gothic Medium" panose="020B0603020102020204" pitchFamily="34" charset="0"/>
              </a:rPr>
              <a:t>them about the health risks of smoking or using </a:t>
            </a:r>
            <a:r>
              <a:rPr lang="en-US" sz="1650" b="1" dirty="0" smtClean="0">
                <a:solidFill>
                  <a:srgbClr val="037872"/>
                </a:solidFill>
                <a:latin typeface="Franklin Gothic Medium" panose="020B0603020102020204" pitchFamily="34" charset="0"/>
              </a:rPr>
              <a:t> tobacco and </a:t>
            </a:r>
            <a:br>
              <a:rPr lang="en-US" sz="1650" b="1" dirty="0" smtClean="0">
                <a:solidFill>
                  <a:srgbClr val="037872"/>
                </a:solidFill>
                <a:latin typeface="Franklin Gothic Medium" panose="020B0603020102020204" pitchFamily="34" charset="0"/>
              </a:rPr>
            </a:br>
            <a:r>
              <a:rPr lang="en-US" sz="1650" b="1" dirty="0" smtClean="0">
                <a:solidFill>
                  <a:srgbClr val="037872"/>
                </a:solidFill>
                <a:latin typeface="Franklin Gothic Medium" panose="020B0603020102020204" pitchFamily="34" charset="0"/>
              </a:rPr>
              <a:t>ways </a:t>
            </a:r>
            <a:r>
              <a:rPr lang="en-US" sz="1650" b="1" dirty="0">
                <a:solidFill>
                  <a:srgbClr val="037872"/>
                </a:solidFill>
                <a:latin typeface="Franklin Gothic Medium" panose="020B0603020102020204" pitchFamily="34" charset="0"/>
              </a:rPr>
              <a:t>to quit.</a:t>
            </a:r>
          </a:p>
        </p:txBody>
      </p:sp>
      <p:sp>
        <p:nvSpPr>
          <p:cNvPr id="21" name="Rectangle 20"/>
          <p:cNvSpPr/>
          <p:nvPr/>
        </p:nvSpPr>
        <p:spPr>
          <a:xfrm>
            <a:off x="559590" y="1626185"/>
            <a:ext cx="1556837" cy="938719"/>
          </a:xfrm>
          <a:prstGeom prst="rect">
            <a:avLst/>
          </a:prstGeom>
        </p:spPr>
        <p:txBody>
          <a:bodyPr wrap="none">
            <a:spAutoFit/>
          </a:bodyPr>
          <a:lstStyle/>
          <a:p>
            <a:pPr lvl="0" algn="ctr"/>
            <a:r>
              <a:rPr lang="en-CA" sz="5500" b="1" dirty="0" smtClean="0">
                <a:solidFill>
                  <a:srgbClr val="D78235"/>
                </a:solidFill>
                <a:latin typeface="Franklin Gothic Medium" panose="020B0603020102020204" pitchFamily="34" charset="0"/>
              </a:rPr>
              <a:t>78%</a:t>
            </a:r>
            <a:endParaRPr lang="en-CA" sz="5500" b="1" dirty="0">
              <a:solidFill>
                <a:srgbClr val="D78235"/>
              </a:solidFill>
              <a:latin typeface="Franklin Gothic Medium" panose="020B0603020102020204" pitchFamily="34" charset="0"/>
            </a:endParaRPr>
          </a:p>
        </p:txBody>
      </p:sp>
      <p:graphicFrame>
        <p:nvGraphicFramePr>
          <p:cNvPr id="17" name="Chart 16"/>
          <p:cNvGraphicFramePr/>
          <p:nvPr>
            <p:extLst>
              <p:ext uri="{D42A27DB-BD31-4B8C-83A1-F6EECF244321}">
                <p14:modId xmlns:p14="http://schemas.microsoft.com/office/powerpoint/2010/main" val="704912353"/>
              </p:ext>
            </p:extLst>
          </p:nvPr>
        </p:nvGraphicFramePr>
        <p:xfrm>
          <a:off x="630577" y="3284984"/>
          <a:ext cx="4096900" cy="2869448"/>
        </p:xfrm>
        <a:graphic>
          <a:graphicData uri="http://schemas.openxmlformats.org/drawingml/2006/chart">
            <c:chart xmlns:c="http://schemas.openxmlformats.org/drawingml/2006/chart" xmlns:r="http://schemas.openxmlformats.org/officeDocument/2006/relationships" r:id="rId4"/>
          </a:graphicData>
        </a:graphic>
      </p:graphicFrame>
      <p:sp>
        <p:nvSpPr>
          <p:cNvPr id="18" name="TextBox 17"/>
          <p:cNvSpPr txBox="1"/>
          <p:nvPr/>
        </p:nvSpPr>
        <p:spPr>
          <a:xfrm>
            <a:off x="5868144" y="3608553"/>
            <a:ext cx="2952328" cy="559577"/>
          </a:xfrm>
          <a:prstGeom prst="rect">
            <a:avLst/>
          </a:prstGeom>
          <a:noFill/>
        </p:spPr>
        <p:txBody>
          <a:bodyPr wrap="square" rtlCol="0">
            <a:spAutoFit/>
          </a:bodyPr>
          <a:lstStyle/>
          <a:p>
            <a:pPr>
              <a:lnSpc>
                <a:spcPts val="1900"/>
              </a:lnSpc>
            </a:pPr>
            <a:r>
              <a:rPr lang="en-US" b="1" dirty="0" smtClean="0">
                <a:solidFill>
                  <a:srgbClr val="D78235"/>
                </a:solidFill>
                <a:latin typeface="Franklin Gothic Medium" panose="020B0603020102020204" pitchFamily="34" charset="0"/>
              </a:rPr>
              <a:t>17%</a:t>
            </a:r>
            <a:r>
              <a:rPr lang="en-US" sz="1400" dirty="0" smtClean="0"/>
              <a:t> of </a:t>
            </a:r>
            <a:r>
              <a:rPr lang="en-US" sz="1400" dirty="0"/>
              <a:t>older Canadians smoked, higher than the CMWF average. </a:t>
            </a:r>
            <a:endParaRPr lang="en-US" sz="1400" dirty="0" smtClean="0"/>
          </a:p>
        </p:txBody>
      </p:sp>
      <p:cxnSp>
        <p:nvCxnSpPr>
          <p:cNvPr id="19" name="Straight Connector 18"/>
          <p:cNvCxnSpPr/>
          <p:nvPr/>
        </p:nvCxnSpPr>
        <p:spPr>
          <a:xfrm>
            <a:off x="5076056" y="3478177"/>
            <a:ext cx="3744416"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076056" y="4272897"/>
            <a:ext cx="3744416"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5220072" y="4437112"/>
            <a:ext cx="2880320" cy="954107"/>
          </a:xfrm>
          <a:prstGeom prst="rect">
            <a:avLst/>
          </a:prstGeom>
        </p:spPr>
        <p:txBody>
          <a:bodyPr wrap="square">
            <a:spAutoFit/>
          </a:bodyPr>
          <a:lstStyle/>
          <a:p>
            <a:r>
              <a:rPr lang="en-CA" sz="1400" dirty="0"/>
              <a:t>Lung cancer mortality rates were among the highest in the world for Canadian women at </a:t>
            </a:r>
            <a:r>
              <a:rPr lang="en-CA" sz="1400" dirty="0" smtClean="0"/>
              <a:t>46 </a:t>
            </a:r>
            <a:r>
              <a:rPr lang="en-CA" sz="1400" dirty="0"/>
              <a:t>deaths per 100,000 population.</a:t>
            </a: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00393" y="4439000"/>
            <a:ext cx="576064" cy="944621"/>
          </a:xfrm>
          <a:prstGeom prst="rect">
            <a:avLst/>
          </a:prstGeom>
        </p:spPr>
      </p:pic>
      <p:cxnSp>
        <p:nvCxnSpPr>
          <p:cNvPr id="24" name="Straight Connector 23"/>
          <p:cNvCxnSpPr/>
          <p:nvPr/>
        </p:nvCxnSpPr>
        <p:spPr>
          <a:xfrm>
            <a:off x="5076056" y="5517232"/>
            <a:ext cx="3744416"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sp>
        <p:nvSpPr>
          <p:cNvPr id="25"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53</a:t>
            </a:fld>
            <a:endParaRPr lang="en-US" sz="1200" dirty="0"/>
          </a:p>
        </p:txBody>
      </p:sp>
    </p:spTree>
    <p:extLst>
      <p:ext uri="{BB962C8B-B14F-4D97-AF65-F5344CB8AC3E}">
        <p14:creationId xmlns:p14="http://schemas.microsoft.com/office/powerpoint/2010/main" val="387852326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307D84"/>
                </a:solidFill>
              </a:rPr>
              <a:t>How do the provinces compare?</a:t>
            </a:r>
            <a:endParaRPr lang="en-CA" sz="2600" dirty="0">
              <a:solidFill>
                <a:srgbClr val="307D84"/>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382953623"/>
              </p:ext>
            </p:extLst>
          </p:nvPr>
        </p:nvGraphicFramePr>
        <p:xfrm>
          <a:off x="683568" y="2631625"/>
          <a:ext cx="7956583" cy="2514600"/>
        </p:xfrm>
        <a:graphic>
          <a:graphicData uri="http://schemas.openxmlformats.org/drawingml/2006/table">
            <a:tbl>
              <a:tblPr/>
              <a:tblGrid>
                <a:gridCol w="2160240"/>
                <a:gridCol w="445389"/>
                <a:gridCol w="459676"/>
                <a:gridCol w="458787"/>
                <a:gridCol w="423863"/>
                <a:gridCol w="423863"/>
                <a:gridCol w="423863"/>
                <a:gridCol w="423863"/>
                <a:gridCol w="459676"/>
                <a:gridCol w="459676"/>
                <a:gridCol w="459676"/>
                <a:gridCol w="459676"/>
                <a:gridCol w="898335"/>
              </a:tblGrid>
              <a:tr h="320040">
                <a:tc>
                  <a:txBody>
                    <a:bodyPr/>
                    <a:lstStyle/>
                    <a:p>
                      <a:pPr algn="l" fontAlgn="b"/>
                      <a:endParaRPr lang="en-CA" sz="1200" b="0" i="0" u="none" strike="noStrike" dirty="0">
                        <a:solidFill>
                          <a:srgbClr val="000000"/>
                        </a:solidFill>
                        <a:effectLst/>
                        <a:latin typeface="+mj-lt"/>
                      </a:endParaRPr>
                    </a:p>
                  </a:txBody>
                  <a:tcPr marL="45720" marR="45720" anchor="b">
                    <a:lnL>
                      <a:noFill/>
                    </a:lnL>
                    <a:lnR>
                      <a:noFill/>
                    </a:lnR>
                    <a:lnT>
                      <a:noFill/>
                    </a:lnT>
                    <a:lnB>
                      <a:noFill/>
                    </a:lnB>
                  </a:tcPr>
                </a:tc>
                <a:tc>
                  <a:txBody>
                    <a:bodyPr/>
                    <a:lstStyle/>
                    <a:p>
                      <a:pPr marL="0" algn="ctr" defTabSz="914400" rtl="0" eaLnBrk="1" fontAlgn="b" latinLnBrk="0" hangingPunct="1"/>
                      <a:r>
                        <a:rPr lang="en-CA" sz="1100" b="1" i="0" u="none" strike="noStrike" kern="1200" dirty="0" smtClean="0">
                          <a:solidFill>
                            <a:srgbClr val="000000"/>
                          </a:solidFill>
                          <a:effectLst/>
                          <a:latin typeface="+mj-lt"/>
                          <a:ea typeface="+mn-ea"/>
                          <a:cs typeface="+mn-cs"/>
                        </a:rPr>
                        <a:t>B.C.</a:t>
                      </a:r>
                      <a:endParaRPr lang="en-CA" sz="1100" b="1" i="0" u="none" strike="noStrike" kern="1200" dirty="0">
                        <a:solidFill>
                          <a:srgbClr val="000000"/>
                        </a:solidFill>
                        <a:effectLst/>
                        <a:latin typeface="+mj-lt"/>
                        <a:ea typeface="+mn-ea"/>
                        <a:cs typeface="+mn-cs"/>
                      </a:endParaRPr>
                    </a:p>
                  </a:txBody>
                  <a:tcPr marL="27432" marR="27432" marT="27432" marB="27432" anchor="b">
                    <a:lnL>
                      <a:noFill/>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marL="0" algn="ctr" defTabSz="914400" rtl="0" eaLnBrk="1" fontAlgn="b" latinLnBrk="0" hangingPunct="1"/>
                      <a:r>
                        <a:rPr lang="en-CA" sz="1100" b="1" i="0" u="none" strike="noStrike" kern="1200" dirty="0" smtClean="0">
                          <a:solidFill>
                            <a:srgbClr val="000000"/>
                          </a:solidFill>
                          <a:effectLst/>
                          <a:latin typeface="+mj-lt"/>
                          <a:ea typeface="+mn-ea"/>
                          <a:cs typeface="+mn-cs"/>
                        </a:rPr>
                        <a:t>Alta.</a:t>
                      </a:r>
                      <a:endParaRPr lang="en-CA" sz="1100" b="1" i="0" u="none" strike="noStrike" kern="1200" dirty="0">
                        <a:solidFill>
                          <a:srgbClr val="000000"/>
                        </a:solidFill>
                        <a:effectLst/>
                        <a:latin typeface="+mj-lt"/>
                        <a:ea typeface="+mn-ea"/>
                        <a:cs typeface="+mn-cs"/>
                      </a:endParaRPr>
                    </a:p>
                  </a:txBody>
                  <a:tcPr marL="27432" marR="27432" marT="27432" marB="27432"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marL="0" algn="ctr" defTabSz="914400" rtl="0" eaLnBrk="1" fontAlgn="b" latinLnBrk="0" hangingPunct="1"/>
                      <a:r>
                        <a:rPr lang="en-CA" sz="1100" b="1" i="0" u="none" strike="noStrike" kern="1200" dirty="0" smtClean="0">
                          <a:solidFill>
                            <a:srgbClr val="000000"/>
                          </a:solidFill>
                          <a:effectLst/>
                          <a:latin typeface="+mj-lt"/>
                          <a:ea typeface="+mn-ea"/>
                          <a:cs typeface="+mn-cs"/>
                        </a:rPr>
                        <a:t>Sask.</a:t>
                      </a:r>
                      <a:endParaRPr lang="en-CA" sz="1100" b="1" i="0" u="none" strike="noStrike" kern="1200" dirty="0">
                        <a:solidFill>
                          <a:srgbClr val="000000"/>
                        </a:solidFill>
                        <a:effectLst/>
                        <a:latin typeface="+mj-lt"/>
                        <a:ea typeface="+mn-ea"/>
                        <a:cs typeface="+mn-cs"/>
                      </a:endParaRPr>
                    </a:p>
                  </a:txBody>
                  <a:tcPr marL="27432" marR="27432" marT="27432" marB="27432"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marL="0" algn="ctr" defTabSz="914400" rtl="0" eaLnBrk="1" fontAlgn="b" latinLnBrk="0" hangingPunct="1"/>
                      <a:r>
                        <a:rPr lang="en-CA" sz="1100" b="1" i="0" u="none" strike="noStrike" kern="1200" dirty="0" smtClean="0">
                          <a:solidFill>
                            <a:srgbClr val="000000"/>
                          </a:solidFill>
                          <a:effectLst/>
                          <a:latin typeface="+mj-lt"/>
                          <a:ea typeface="+mn-ea"/>
                          <a:cs typeface="+mn-cs"/>
                        </a:rPr>
                        <a:t>Man.</a:t>
                      </a:r>
                      <a:endParaRPr lang="en-CA" sz="1100" b="1" i="0" u="none" strike="noStrike" kern="1200" dirty="0">
                        <a:solidFill>
                          <a:srgbClr val="000000"/>
                        </a:solidFill>
                        <a:effectLst/>
                        <a:latin typeface="+mj-lt"/>
                        <a:ea typeface="+mn-ea"/>
                        <a:cs typeface="+mn-cs"/>
                      </a:endParaRPr>
                    </a:p>
                  </a:txBody>
                  <a:tcPr marL="27432" marR="27432" marT="27432" marB="27432"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marL="0" algn="ctr" defTabSz="914400" rtl="0" eaLnBrk="1" fontAlgn="b" latinLnBrk="0" hangingPunct="1"/>
                      <a:r>
                        <a:rPr lang="en-CA" sz="1100" b="1" i="0" u="none" strike="noStrike" kern="1200" dirty="0" smtClean="0">
                          <a:solidFill>
                            <a:srgbClr val="000000"/>
                          </a:solidFill>
                          <a:effectLst/>
                          <a:latin typeface="+mj-lt"/>
                          <a:ea typeface="+mn-ea"/>
                          <a:cs typeface="+mn-cs"/>
                        </a:rPr>
                        <a:t>Ont.</a:t>
                      </a:r>
                      <a:endParaRPr lang="en-CA" sz="1100" b="1" i="0" u="none" strike="noStrike" kern="1200" dirty="0">
                        <a:solidFill>
                          <a:srgbClr val="000000"/>
                        </a:solidFill>
                        <a:effectLst/>
                        <a:latin typeface="+mj-lt"/>
                        <a:ea typeface="+mn-ea"/>
                        <a:cs typeface="+mn-cs"/>
                      </a:endParaRPr>
                    </a:p>
                  </a:txBody>
                  <a:tcPr marL="27432" marR="27432" marT="27432" marB="27432"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marL="0" algn="ctr" defTabSz="914400" rtl="0" eaLnBrk="1" fontAlgn="b" latinLnBrk="0" hangingPunct="1"/>
                      <a:r>
                        <a:rPr lang="en-CA" sz="1100" b="1" i="0" u="none" strike="noStrike" kern="1200" dirty="0" smtClean="0">
                          <a:solidFill>
                            <a:srgbClr val="000000"/>
                          </a:solidFill>
                          <a:effectLst/>
                          <a:latin typeface="+mj-lt"/>
                          <a:ea typeface="+mn-ea"/>
                          <a:cs typeface="+mn-cs"/>
                        </a:rPr>
                        <a:t>Que.</a:t>
                      </a:r>
                      <a:endParaRPr lang="en-CA" sz="1100" b="1" i="0" u="none" strike="noStrike" kern="1200" dirty="0">
                        <a:solidFill>
                          <a:srgbClr val="000000"/>
                        </a:solidFill>
                        <a:effectLst/>
                        <a:latin typeface="+mj-lt"/>
                        <a:ea typeface="+mn-ea"/>
                        <a:cs typeface="+mn-cs"/>
                      </a:endParaRPr>
                    </a:p>
                  </a:txBody>
                  <a:tcPr marL="27432" marR="27432" marT="27432" marB="27432"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marL="0" algn="ctr" defTabSz="914400" rtl="0" eaLnBrk="1" fontAlgn="b" latinLnBrk="0" hangingPunct="1"/>
                      <a:r>
                        <a:rPr lang="en-CA" sz="1100" b="1" i="0" u="none" strike="noStrike" kern="1200" dirty="0" smtClean="0">
                          <a:solidFill>
                            <a:srgbClr val="000000"/>
                          </a:solidFill>
                          <a:effectLst/>
                          <a:latin typeface="+mj-lt"/>
                          <a:ea typeface="+mn-ea"/>
                          <a:cs typeface="+mn-cs"/>
                        </a:rPr>
                        <a:t>N.B.</a:t>
                      </a:r>
                      <a:endParaRPr lang="en-CA" sz="1100" b="1" i="0" u="none" strike="noStrike" kern="1200" dirty="0">
                        <a:solidFill>
                          <a:srgbClr val="000000"/>
                        </a:solidFill>
                        <a:effectLst/>
                        <a:latin typeface="+mj-lt"/>
                        <a:ea typeface="+mn-ea"/>
                        <a:cs typeface="+mn-cs"/>
                      </a:endParaRPr>
                    </a:p>
                  </a:txBody>
                  <a:tcPr marL="27432" marR="27432" marT="27432" marB="27432"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marL="0" algn="ctr" defTabSz="914400" rtl="0" eaLnBrk="1" fontAlgn="b" latinLnBrk="0" hangingPunct="1"/>
                      <a:r>
                        <a:rPr lang="en-CA" sz="1100" b="1" i="0" u="none" strike="noStrike" kern="1200" dirty="0" smtClean="0">
                          <a:solidFill>
                            <a:srgbClr val="000000"/>
                          </a:solidFill>
                          <a:effectLst/>
                          <a:latin typeface="+mj-lt"/>
                          <a:ea typeface="+mn-ea"/>
                          <a:cs typeface="+mn-cs"/>
                        </a:rPr>
                        <a:t>N.S.</a:t>
                      </a:r>
                      <a:endParaRPr lang="en-CA" sz="1100" b="1" i="0" u="none" strike="noStrike" kern="1200" dirty="0">
                        <a:solidFill>
                          <a:srgbClr val="000000"/>
                        </a:solidFill>
                        <a:effectLst/>
                        <a:latin typeface="+mj-lt"/>
                        <a:ea typeface="+mn-ea"/>
                        <a:cs typeface="+mn-cs"/>
                      </a:endParaRPr>
                    </a:p>
                  </a:txBody>
                  <a:tcPr marL="27432" marR="27432" marT="27432" marB="27432"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marL="0" algn="ctr" defTabSz="914400" rtl="0" eaLnBrk="1" fontAlgn="b" latinLnBrk="0" hangingPunct="1"/>
                      <a:r>
                        <a:rPr lang="en-CA" sz="1100" b="1" i="0" u="none" strike="noStrike" kern="1200" dirty="0" smtClean="0">
                          <a:solidFill>
                            <a:srgbClr val="000000"/>
                          </a:solidFill>
                          <a:effectLst/>
                          <a:latin typeface="+mj-lt"/>
                          <a:ea typeface="+mn-ea"/>
                          <a:cs typeface="+mn-cs"/>
                        </a:rPr>
                        <a:t>P.E.I.</a:t>
                      </a:r>
                      <a:endParaRPr lang="en-CA" sz="1100" b="1" i="0" u="none" strike="noStrike" kern="1200" dirty="0">
                        <a:solidFill>
                          <a:srgbClr val="000000"/>
                        </a:solidFill>
                        <a:effectLst/>
                        <a:latin typeface="+mj-lt"/>
                        <a:ea typeface="+mn-ea"/>
                        <a:cs typeface="+mn-cs"/>
                      </a:endParaRPr>
                    </a:p>
                  </a:txBody>
                  <a:tcPr marL="27432" marR="27432" marT="27432" marB="27432"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marL="0" algn="ctr" defTabSz="914400" rtl="0" eaLnBrk="1" fontAlgn="b" latinLnBrk="0" hangingPunct="1"/>
                      <a:r>
                        <a:rPr lang="en-CA" sz="1100" b="1" i="0" u="none" strike="noStrike" kern="1200" dirty="0" smtClean="0">
                          <a:solidFill>
                            <a:srgbClr val="000000"/>
                          </a:solidFill>
                          <a:effectLst/>
                          <a:latin typeface="+mj-lt"/>
                          <a:ea typeface="+mn-ea"/>
                          <a:cs typeface="+mn-cs"/>
                        </a:rPr>
                        <a:t>N.L.</a:t>
                      </a:r>
                      <a:endParaRPr lang="en-CA" sz="1100" b="1" i="0" u="none" strike="noStrike" kern="1200" dirty="0">
                        <a:solidFill>
                          <a:srgbClr val="000000"/>
                        </a:solidFill>
                        <a:effectLst/>
                        <a:latin typeface="+mj-lt"/>
                        <a:ea typeface="+mn-ea"/>
                        <a:cs typeface="+mn-cs"/>
                      </a:endParaRPr>
                    </a:p>
                  </a:txBody>
                  <a:tcPr marL="27432" marR="27432" marT="27432" marB="27432"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marL="0" algn="ctr" defTabSz="914400" rtl="0" eaLnBrk="1" fontAlgn="b" latinLnBrk="0" hangingPunct="1"/>
                      <a:r>
                        <a:rPr lang="en-CA" sz="1100" b="1" i="0" u="none" strike="noStrike" kern="1200" dirty="0" smtClean="0">
                          <a:solidFill>
                            <a:srgbClr val="000000"/>
                          </a:solidFill>
                          <a:effectLst/>
                          <a:latin typeface="+mj-lt"/>
                          <a:ea typeface="+mn-ea"/>
                          <a:cs typeface="+mn-cs"/>
                        </a:rPr>
                        <a:t>Can.</a:t>
                      </a:r>
                      <a:endParaRPr lang="en-CA" sz="1100" b="1" i="0" u="none" strike="noStrike" kern="1200" dirty="0">
                        <a:solidFill>
                          <a:srgbClr val="000000"/>
                        </a:solidFill>
                        <a:effectLst/>
                        <a:latin typeface="+mj-lt"/>
                        <a:ea typeface="+mn-ea"/>
                        <a:cs typeface="+mn-cs"/>
                      </a:endParaRPr>
                    </a:p>
                  </a:txBody>
                  <a:tcPr marL="27432" marR="27432" marT="27432" marB="27432"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a:noFill/>
                    </a:lnB>
                    <a:solidFill>
                      <a:srgbClr val="E6E7E8"/>
                    </a:solidFill>
                  </a:tcPr>
                </a:tc>
                <a:tc>
                  <a:txBody>
                    <a:bodyPr/>
                    <a:lstStyle/>
                    <a:p>
                      <a:pPr marL="0" algn="ctr" defTabSz="914400" rtl="0" eaLnBrk="1" fontAlgn="b" latinLnBrk="0" hangingPunct="1"/>
                      <a:r>
                        <a:rPr lang="en-CA" sz="1100" b="1" i="0" u="none" strike="noStrike" kern="1200" dirty="0">
                          <a:solidFill>
                            <a:srgbClr val="000000"/>
                          </a:solidFill>
                          <a:effectLst/>
                          <a:latin typeface="+mj-lt"/>
                          <a:ea typeface="+mn-ea"/>
                          <a:cs typeface="+mn-cs"/>
                        </a:rPr>
                        <a:t>CMWF </a:t>
                      </a:r>
                      <a:r>
                        <a:rPr lang="en-CA" sz="1100" b="1" i="0" u="none" strike="noStrike" kern="1200" dirty="0" smtClean="0">
                          <a:solidFill>
                            <a:srgbClr val="000000"/>
                          </a:solidFill>
                          <a:effectLst/>
                          <a:latin typeface="+mj-lt"/>
                          <a:ea typeface="+mn-ea"/>
                          <a:cs typeface="+mn-cs"/>
                        </a:rPr>
                        <a:t>Avg.</a:t>
                      </a:r>
                      <a:endParaRPr lang="en-CA" sz="1100" b="1" i="0" u="none" strike="noStrike" kern="1200" dirty="0">
                        <a:solidFill>
                          <a:srgbClr val="000000"/>
                        </a:solidFill>
                        <a:effectLst/>
                        <a:latin typeface="+mj-lt"/>
                        <a:ea typeface="+mn-ea"/>
                        <a:cs typeface="+mn-cs"/>
                      </a:endParaRPr>
                    </a:p>
                  </a:txBody>
                  <a:tcPr marL="27432" marR="27432" marT="27432" marB="27432" anchor="b">
                    <a:lnL w="6350" cap="flat" cmpd="sng" algn="ctr">
                      <a:solidFill>
                        <a:schemeClr val="bg1"/>
                      </a:solidFill>
                      <a:prstDash val="solid"/>
                      <a:round/>
                      <a:headEnd type="none" w="med" len="med"/>
                      <a:tailEnd type="none" w="med" len="med"/>
                    </a:lnL>
                    <a:lnR>
                      <a:noFill/>
                    </a:lnR>
                    <a:lnT>
                      <a:noFill/>
                    </a:lnT>
                    <a:lnB>
                      <a:noFill/>
                    </a:lnB>
                    <a:solidFill>
                      <a:srgbClr val="E6E7E8"/>
                    </a:solidFill>
                  </a:tcPr>
                </a:tc>
              </a:tr>
              <a:tr h="548640">
                <a:tc>
                  <a:txBody>
                    <a:bodyPr/>
                    <a:lstStyle/>
                    <a:p>
                      <a:pPr algn="l" fontAlgn="b"/>
                      <a:r>
                        <a:rPr lang="en-CA" sz="1100" b="0" i="0" u="none" strike="noStrike" dirty="0" smtClean="0">
                          <a:solidFill>
                            <a:srgbClr val="000000"/>
                          </a:solidFill>
                          <a:effectLst/>
                          <a:latin typeface="+mj-lt"/>
                        </a:rPr>
                        <a:t>A healthy diet and healthy</a:t>
                      </a:r>
                      <a:r>
                        <a:rPr lang="en-CA" sz="1100" b="0" i="0" u="none" strike="noStrike" baseline="0" dirty="0" smtClean="0">
                          <a:solidFill>
                            <a:srgbClr val="000000"/>
                          </a:solidFill>
                          <a:effectLst/>
                          <a:latin typeface="+mj-lt"/>
                        </a:rPr>
                        <a:t> </a:t>
                      </a:r>
                      <a:r>
                        <a:rPr lang="en-CA" sz="1100" b="0" i="0" u="none" strike="noStrike" dirty="0" smtClean="0">
                          <a:solidFill>
                            <a:srgbClr val="000000"/>
                          </a:solidFill>
                          <a:effectLst/>
                          <a:latin typeface="+mj-lt"/>
                        </a:rPr>
                        <a:t>eating</a:t>
                      </a:r>
                      <a:endParaRPr lang="en-CA" sz="1100" b="0" i="0" u="none" strike="noStrike" dirty="0">
                        <a:solidFill>
                          <a:srgbClr val="000000"/>
                        </a:solidFill>
                        <a:effectLst/>
                        <a:latin typeface="+mj-lt"/>
                      </a:endParaRPr>
                    </a:p>
                  </a:txBody>
                  <a:tcPr marL="45720" marR="45720" anchor="ctr">
                    <a:lnL>
                      <a:noFill/>
                    </a:lnL>
                    <a:lnR>
                      <a:noFill/>
                    </a:lnR>
                    <a:lnT>
                      <a:noFill/>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54%</a:t>
                      </a:r>
                    </a:p>
                  </a:txBody>
                  <a:tcPr marL="27432" marR="27432" marT="27432" marB="27432" anchor="ctr">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52%</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49%</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47%</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52%</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48%</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48%</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52%</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52%</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47%</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51%</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43%</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8B8B8E"/>
                    </a:solidFill>
                  </a:tcPr>
                </a:tc>
              </a:tr>
              <a:tr h="548640">
                <a:tc>
                  <a:txBody>
                    <a:bodyPr/>
                    <a:lstStyle/>
                    <a:p>
                      <a:pPr algn="l" fontAlgn="b"/>
                      <a:r>
                        <a:rPr lang="en-CA" sz="1100" b="0" i="0" u="none" strike="noStrike" dirty="0" smtClean="0">
                          <a:solidFill>
                            <a:schemeClr val="tx1"/>
                          </a:solidFill>
                          <a:effectLst/>
                          <a:latin typeface="+mj-lt"/>
                        </a:rPr>
                        <a:t>Exercise or physical activity</a:t>
                      </a:r>
                      <a:endParaRPr lang="en-CA" sz="1100" b="0" i="0" u="none" strike="noStrike" dirty="0">
                        <a:solidFill>
                          <a:schemeClr val="tx1"/>
                        </a:solidFill>
                        <a:effectLst/>
                        <a:latin typeface="+mj-lt"/>
                      </a:endParaRPr>
                    </a:p>
                  </a:txBody>
                  <a:tcPr marL="45720" marR="45720" anchor="ctr">
                    <a:lnL>
                      <a:noFill/>
                    </a:lnL>
                    <a:lnR>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60%</a:t>
                      </a:r>
                    </a:p>
                  </a:txBody>
                  <a:tcPr marL="27432" marR="27432" marT="27432" marB="27432" anchor="ctr">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55%</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52%</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51%</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55%</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55%</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49%</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54%</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55%</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51%</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55%</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48%</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548640">
                <a:tc>
                  <a:txBody>
                    <a:bodyPr/>
                    <a:lstStyle/>
                    <a:p>
                      <a:pPr algn="l" fontAlgn="b"/>
                      <a:r>
                        <a:rPr lang="en-CA" sz="1100" b="0" i="0" u="none" strike="noStrike" dirty="0" smtClean="0">
                          <a:solidFill>
                            <a:schemeClr val="tx1"/>
                          </a:solidFill>
                          <a:effectLst/>
                          <a:latin typeface="+mj-lt"/>
                        </a:rPr>
                        <a:t>Things</a:t>
                      </a:r>
                      <a:r>
                        <a:rPr lang="en-CA" sz="1100" b="0" i="0" u="none" strike="noStrike" baseline="0" dirty="0" smtClean="0">
                          <a:solidFill>
                            <a:schemeClr val="tx1"/>
                          </a:solidFill>
                          <a:effectLst/>
                          <a:latin typeface="+mj-lt"/>
                        </a:rPr>
                        <a:t> in life that worry patients or cause stress</a:t>
                      </a:r>
                      <a:endParaRPr lang="en-CA" sz="1100" b="0" i="0" u="none" strike="noStrike" dirty="0">
                        <a:solidFill>
                          <a:schemeClr val="tx1"/>
                        </a:solidFill>
                        <a:effectLst/>
                        <a:latin typeface="+mj-lt"/>
                      </a:endParaRPr>
                    </a:p>
                  </a:txBody>
                  <a:tcPr marL="45720" marR="45720" anchor="ctr">
                    <a:lnL>
                      <a:noFill/>
                    </a:lnL>
                    <a:lnR>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27%</a:t>
                      </a:r>
                    </a:p>
                  </a:txBody>
                  <a:tcPr marL="27432" marR="27432" marT="27432" marB="27432" anchor="ctr">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23%</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25%</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24%</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26%</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20%</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22%</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32%</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22%</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24%</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25%</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23%</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548640">
                <a:tc>
                  <a:txBody>
                    <a:bodyPr/>
                    <a:lstStyle/>
                    <a:p>
                      <a:pPr algn="l" fontAlgn="b"/>
                      <a:r>
                        <a:rPr lang="en-CA" sz="1100" b="0" i="0" u="none" strike="noStrike" baseline="0" dirty="0" smtClean="0">
                          <a:solidFill>
                            <a:srgbClr val="000000"/>
                          </a:solidFill>
                          <a:effectLst/>
                          <a:latin typeface="+mj-lt"/>
                        </a:rPr>
                        <a:t>Health risks of smoking or using tobacco and ways to quit</a:t>
                      </a:r>
                      <a:endParaRPr lang="en-CA" sz="1100" b="0" i="0" u="none" strike="noStrike" dirty="0">
                        <a:solidFill>
                          <a:srgbClr val="000000"/>
                        </a:solidFill>
                        <a:effectLst/>
                        <a:latin typeface="+mj-lt"/>
                      </a:endParaRPr>
                    </a:p>
                  </a:txBody>
                  <a:tcPr marL="45720" marR="45720" anchor="ctr">
                    <a:lnL>
                      <a:noFill/>
                    </a:lnL>
                    <a:lnR>
                      <a:noFill/>
                    </a:lnR>
                    <a:lnT w="6350" cap="flat" cmpd="sng" algn="ctr">
                      <a:solidFill>
                        <a:schemeClr val="bg1"/>
                      </a:solidFill>
                      <a:prstDash val="solid"/>
                      <a:round/>
                      <a:headEnd type="none" w="med" len="med"/>
                      <a:tailEnd type="none" w="med" len="med"/>
                    </a:lnT>
                    <a:lnB>
                      <a:noFill/>
                    </a:lnB>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92%</a:t>
                      </a:r>
                    </a:p>
                  </a:txBody>
                  <a:tcPr marL="27432" marR="27432" marT="27432" marB="27432" anchor="ctr">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75%</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66%</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84%</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79%</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71%</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72%</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72%</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60%</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59%</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78%</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63%</a:t>
                      </a:r>
                    </a:p>
                  </a:txBody>
                  <a:tcPr marL="27432" marR="27432" marT="27432" marB="2743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bl>
          </a:graphicData>
        </a:graphic>
      </p:graphicFrame>
      <p:sp>
        <p:nvSpPr>
          <p:cNvPr id="15" name="Rectangle 14"/>
          <p:cNvSpPr/>
          <p:nvPr/>
        </p:nvSpPr>
        <p:spPr>
          <a:xfrm>
            <a:off x="604307" y="2113111"/>
            <a:ext cx="7928133" cy="307777"/>
          </a:xfrm>
          <a:prstGeom prst="rect">
            <a:avLst/>
          </a:prstGeom>
        </p:spPr>
        <p:txBody>
          <a:bodyPr wrap="square">
            <a:spAutoFit/>
          </a:bodyPr>
          <a:lstStyle/>
          <a:p>
            <a:pPr>
              <a:defRPr/>
            </a:pPr>
            <a:r>
              <a:rPr lang="en-CA" sz="1400" b="1" dirty="0" smtClean="0">
                <a:solidFill>
                  <a:srgbClr val="307D84"/>
                </a:solidFill>
              </a:rPr>
              <a:t>During the past 2 years, has a health professional discussed</a:t>
            </a:r>
            <a:endParaRPr lang="en-CA" sz="1400" b="1" dirty="0">
              <a:solidFill>
                <a:srgbClr val="307D84"/>
              </a:solidFill>
            </a:endParaRPr>
          </a:p>
        </p:txBody>
      </p:sp>
      <p:grpSp>
        <p:nvGrpSpPr>
          <p:cNvPr id="3" name="Group 2"/>
          <p:cNvGrpSpPr/>
          <p:nvPr/>
        </p:nvGrpSpPr>
        <p:grpSpPr>
          <a:xfrm>
            <a:off x="585552" y="5301208"/>
            <a:ext cx="4706528" cy="549642"/>
            <a:chOff x="585552" y="5399638"/>
            <a:chExt cx="4706528" cy="549642"/>
          </a:xfrm>
        </p:grpSpPr>
        <p:sp>
          <p:nvSpPr>
            <p:cNvPr id="17" name="TextBox 16"/>
            <p:cNvSpPr txBox="1"/>
            <p:nvPr/>
          </p:nvSpPr>
          <p:spPr>
            <a:xfrm>
              <a:off x="585552" y="5399638"/>
              <a:ext cx="2519636" cy="261610"/>
            </a:xfrm>
            <a:prstGeom prst="rect">
              <a:avLst/>
            </a:prstGeom>
            <a:noFill/>
          </p:spPr>
          <p:txBody>
            <a:bodyPr wrap="square" rtlCol="0">
              <a:spAutoFit/>
            </a:bodyPr>
            <a:lstStyle/>
            <a:p>
              <a:r>
                <a:rPr lang="en-CA" sz="1100" b="1" dirty="0" smtClean="0"/>
                <a:t>Compared with the CMWF average</a:t>
              </a:r>
              <a:endParaRPr lang="en-CA" sz="1100" b="1" dirty="0"/>
            </a:p>
          </p:txBody>
        </p:sp>
        <p:grpSp>
          <p:nvGrpSpPr>
            <p:cNvPr id="18" name="Group 17"/>
            <p:cNvGrpSpPr/>
            <p:nvPr/>
          </p:nvGrpSpPr>
          <p:grpSpPr>
            <a:xfrm>
              <a:off x="676315" y="5687670"/>
              <a:ext cx="1598406" cy="261610"/>
              <a:chOff x="2848727" y="6289575"/>
              <a:chExt cx="1741128" cy="273209"/>
            </a:xfrm>
          </p:grpSpPr>
          <p:sp>
            <p:nvSpPr>
              <p:cNvPr id="25" name="TextBox 24"/>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26" name="Oval 25"/>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9" name="Group 18"/>
            <p:cNvGrpSpPr/>
            <p:nvPr/>
          </p:nvGrpSpPr>
          <p:grpSpPr>
            <a:xfrm>
              <a:off x="2182801" y="5687670"/>
              <a:ext cx="1453097" cy="261610"/>
              <a:chOff x="4423909" y="6289575"/>
              <a:chExt cx="1741129" cy="273209"/>
            </a:xfrm>
          </p:grpSpPr>
          <p:sp>
            <p:nvSpPr>
              <p:cNvPr id="23" name="TextBox 22"/>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24" name="Oval 23"/>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20" name="Group 19"/>
            <p:cNvGrpSpPr/>
            <p:nvPr/>
          </p:nvGrpSpPr>
          <p:grpSpPr>
            <a:xfrm>
              <a:off x="3838985" y="5687670"/>
              <a:ext cx="1453095" cy="261610"/>
              <a:chOff x="6161096" y="6289575"/>
              <a:chExt cx="1741127" cy="273209"/>
            </a:xfrm>
          </p:grpSpPr>
          <p:sp>
            <p:nvSpPr>
              <p:cNvPr id="21" name="TextBox 20"/>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22" name="Oval 21"/>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cxnSp>
        <p:nvCxnSpPr>
          <p:cNvPr id="16" name="Straight Connector 15"/>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27"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54</a:t>
            </a:fld>
            <a:endParaRPr lang="en-US" sz="1200" dirty="0"/>
          </a:p>
        </p:txBody>
      </p:sp>
    </p:spTree>
    <p:extLst>
      <p:ext uri="{BB962C8B-B14F-4D97-AF65-F5344CB8AC3E}">
        <p14:creationId xmlns:p14="http://schemas.microsoft.com/office/powerpoint/2010/main" val="217003696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CA" dirty="0" smtClean="0">
                <a:solidFill>
                  <a:srgbClr val="307D84"/>
                </a:solidFill>
              </a:rPr>
              <a:t>Perception of health </a:t>
            </a:r>
            <a:br>
              <a:rPr lang="en-CA" dirty="0" smtClean="0">
                <a:solidFill>
                  <a:srgbClr val="307D84"/>
                </a:solidFill>
              </a:rPr>
            </a:br>
            <a:r>
              <a:rPr lang="en-CA" dirty="0" smtClean="0">
                <a:solidFill>
                  <a:srgbClr val="307D84"/>
                </a:solidFill>
              </a:rPr>
              <a:t>and health care</a:t>
            </a:r>
            <a:endParaRPr lang="en-CA" dirty="0">
              <a:solidFill>
                <a:srgbClr val="307D84"/>
              </a:solidFill>
            </a:endParaRPr>
          </a:p>
        </p:txBody>
      </p:sp>
      <p:sp>
        <p:nvSpPr>
          <p:cNvPr id="3"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55</a:t>
            </a:fld>
            <a:endParaRPr lang="en-US" dirty="0"/>
          </a:p>
        </p:txBody>
      </p:sp>
    </p:spTree>
    <p:extLst>
      <p:ext uri="{BB962C8B-B14F-4D97-AF65-F5344CB8AC3E}">
        <p14:creationId xmlns:p14="http://schemas.microsoft.com/office/powerpoint/2010/main" val="40984422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683568" y="2204864"/>
            <a:ext cx="3996878" cy="3948246"/>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Rectangle 24"/>
          <p:cNvSpPr/>
          <p:nvPr/>
        </p:nvSpPr>
        <p:spPr>
          <a:xfrm>
            <a:off x="4734696" y="2204864"/>
            <a:ext cx="3996878" cy="3948246"/>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aphicFrame>
        <p:nvGraphicFramePr>
          <p:cNvPr id="19" name="Chart 18"/>
          <p:cNvGraphicFramePr/>
          <p:nvPr>
            <p:extLst>
              <p:ext uri="{D42A27DB-BD31-4B8C-83A1-F6EECF244321}">
                <p14:modId xmlns:p14="http://schemas.microsoft.com/office/powerpoint/2010/main" val="3147243725"/>
              </p:ext>
            </p:extLst>
          </p:nvPr>
        </p:nvGraphicFramePr>
        <p:xfrm>
          <a:off x="1043608" y="3212976"/>
          <a:ext cx="4114800" cy="2869448"/>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noAutofit/>
          </a:bodyPr>
          <a:lstStyle/>
          <a:p>
            <a:r>
              <a:rPr lang="en-CA" sz="2600" dirty="0" smtClean="0">
                <a:solidFill>
                  <a:srgbClr val="307D84"/>
                </a:solidFill>
              </a:rPr>
              <a:t>Older Canadians feel better about their health</a:t>
            </a:r>
            <a:endParaRPr lang="en-CA" sz="2600" dirty="0">
              <a:solidFill>
                <a:srgbClr val="307D84"/>
              </a:solidFill>
            </a:endParaRPr>
          </a:p>
        </p:txBody>
      </p:sp>
      <p:sp>
        <p:nvSpPr>
          <p:cNvPr id="6" name="TextBox 5"/>
          <p:cNvSpPr txBox="1"/>
          <p:nvPr/>
        </p:nvSpPr>
        <p:spPr>
          <a:xfrm>
            <a:off x="684213" y="2492896"/>
            <a:ext cx="3979083" cy="523220"/>
          </a:xfrm>
          <a:prstGeom prst="rect">
            <a:avLst/>
          </a:prstGeom>
          <a:noFill/>
        </p:spPr>
        <p:txBody>
          <a:bodyPr wrap="square" rtlCol="0">
            <a:spAutoFit/>
          </a:bodyPr>
          <a:lstStyle/>
          <a:p>
            <a:pPr algn="ctr"/>
            <a:r>
              <a:rPr lang="en-CA" sz="1400" b="1" dirty="0" smtClean="0">
                <a:solidFill>
                  <a:srgbClr val="307D84"/>
                </a:solidFill>
              </a:rPr>
              <a:t>Proportion who rated their health </a:t>
            </a:r>
            <a:br>
              <a:rPr lang="en-CA" sz="1400" b="1" dirty="0" smtClean="0">
                <a:solidFill>
                  <a:srgbClr val="307D84"/>
                </a:solidFill>
              </a:rPr>
            </a:br>
            <a:r>
              <a:rPr lang="en-CA" sz="1400" b="1" dirty="0" smtClean="0">
                <a:solidFill>
                  <a:srgbClr val="307D84"/>
                </a:solidFill>
              </a:rPr>
              <a:t>as excellent or very good</a:t>
            </a:r>
            <a:endParaRPr lang="en-CA" sz="1400" b="1" dirty="0">
              <a:solidFill>
                <a:srgbClr val="307D84"/>
              </a:solidFill>
            </a:endParaRPr>
          </a:p>
        </p:txBody>
      </p:sp>
      <p:sp>
        <p:nvSpPr>
          <p:cNvPr id="8" name="TextBox 7"/>
          <p:cNvSpPr txBox="1"/>
          <p:nvPr/>
        </p:nvSpPr>
        <p:spPr>
          <a:xfrm>
            <a:off x="4734696" y="2492896"/>
            <a:ext cx="3996877" cy="523220"/>
          </a:xfrm>
          <a:prstGeom prst="rect">
            <a:avLst/>
          </a:prstGeom>
          <a:noFill/>
        </p:spPr>
        <p:txBody>
          <a:bodyPr wrap="square" rtlCol="0">
            <a:spAutoFit/>
          </a:bodyPr>
          <a:lstStyle/>
          <a:p>
            <a:pPr algn="ctr"/>
            <a:r>
              <a:rPr lang="en-CA" sz="1400" b="1" dirty="0" smtClean="0">
                <a:solidFill>
                  <a:srgbClr val="307D84"/>
                </a:solidFill>
              </a:rPr>
              <a:t>Proportion who gave the highest </a:t>
            </a:r>
            <a:br>
              <a:rPr lang="en-CA" sz="1400" b="1" dirty="0" smtClean="0">
                <a:solidFill>
                  <a:srgbClr val="307D84"/>
                </a:solidFill>
              </a:rPr>
            </a:br>
            <a:r>
              <a:rPr lang="en-CA" sz="1400" b="1" dirty="0" smtClean="0">
                <a:solidFill>
                  <a:srgbClr val="307D84"/>
                </a:solidFill>
              </a:rPr>
              <a:t>rating to the health system</a:t>
            </a:r>
            <a:endParaRPr lang="en-CA" sz="1400" b="1" dirty="0">
              <a:solidFill>
                <a:srgbClr val="307D84"/>
              </a:solidFill>
            </a:endParaRPr>
          </a:p>
        </p:txBody>
      </p:sp>
      <p:cxnSp>
        <p:nvCxnSpPr>
          <p:cNvPr id="26" name="Straight Arrow Connector 25"/>
          <p:cNvCxnSpPr/>
          <p:nvPr/>
        </p:nvCxnSpPr>
        <p:spPr>
          <a:xfrm>
            <a:off x="3995936" y="3806293"/>
            <a:ext cx="1656184" cy="1780455"/>
          </a:xfrm>
          <a:prstGeom prst="straightConnector1">
            <a:avLst/>
          </a:prstGeom>
          <a:ln w="6350">
            <a:solidFill>
              <a:srgbClr val="741374"/>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0" y="2204864"/>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90550" y="1722294"/>
            <a:ext cx="8157914" cy="346249"/>
          </a:xfrm>
          <a:prstGeom prst="rect">
            <a:avLst/>
          </a:prstGeom>
          <a:noFill/>
        </p:spPr>
        <p:txBody>
          <a:bodyPr wrap="square" rtlCol="0">
            <a:spAutoFit/>
          </a:bodyPr>
          <a:lstStyle/>
          <a:p>
            <a:r>
              <a:rPr lang="en-US" sz="1650" b="1" dirty="0">
                <a:solidFill>
                  <a:srgbClr val="037872"/>
                </a:solidFill>
                <a:latin typeface="Franklin Gothic Medium" panose="020B0603020102020204" pitchFamily="34" charset="0"/>
              </a:rPr>
              <a:t>But they were not as optimistic about their health system.</a:t>
            </a:r>
          </a:p>
        </p:txBody>
      </p:sp>
      <p:graphicFrame>
        <p:nvGraphicFramePr>
          <p:cNvPr id="20" name="Chart 19"/>
          <p:cNvGraphicFramePr/>
          <p:nvPr>
            <p:extLst>
              <p:ext uri="{D42A27DB-BD31-4B8C-83A1-F6EECF244321}">
                <p14:modId xmlns:p14="http://schemas.microsoft.com/office/powerpoint/2010/main" val="168448759"/>
              </p:ext>
            </p:extLst>
          </p:nvPr>
        </p:nvGraphicFramePr>
        <p:xfrm>
          <a:off x="5076056" y="3212976"/>
          <a:ext cx="4297680" cy="2869448"/>
        </p:xfrm>
        <a:graphic>
          <a:graphicData uri="http://schemas.openxmlformats.org/drawingml/2006/chart">
            <c:chart xmlns:c="http://schemas.openxmlformats.org/drawingml/2006/chart" xmlns:r="http://schemas.openxmlformats.org/officeDocument/2006/relationships" r:id="rId4"/>
          </a:graphicData>
        </a:graphic>
      </p:graphicFrame>
      <p:sp>
        <p:nvSpPr>
          <p:cNvPr id="16"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56</a:t>
            </a:fld>
            <a:endParaRPr lang="en-US" sz="1200" dirty="0"/>
          </a:p>
        </p:txBody>
      </p:sp>
    </p:spTree>
    <p:extLst>
      <p:ext uri="{BB962C8B-B14F-4D97-AF65-F5344CB8AC3E}">
        <p14:creationId xmlns:p14="http://schemas.microsoft.com/office/powerpoint/2010/main" val="84810122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Rectangle 74"/>
          <p:cNvSpPr/>
          <p:nvPr/>
        </p:nvSpPr>
        <p:spPr>
          <a:xfrm>
            <a:off x="683568" y="2204864"/>
            <a:ext cx="3996878" cy="3948246"/>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6" name="Rectangle 75"/>
          <p:cNvSpPr/>
          <p:nvPr/>
        </p:nvSpPr>
        <p:spPr>
          <a:xfrm>
            <a:off x="4734696" y="2204864"/>
            <a:ext cx="4085776" cy="3948246"/>
          </a:xfrm>
          <a:prstGeom prst="rect">
            <a:avLst/>
          </a:prstGeom>
          <a:gradFill flip="none" rotWithShape="1">
            <a:gsLst>
              <a:gs pos="0">
                <a:srgbClr val="E6E7E8"/>
              </a:gs>
              <a:gs pos="100000">
                <a:schemeClr val="bg1"/>
              </a:gs>
            </a:gsLst>
            <a:lin ang="162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nvGrpSpPr>
          <p:cNvPr id="60" name="Group 59"/>
          <p:cNvGrpSpPr/>
          <p:nvPr/>
        </p:nvGrpSpPr>
        <p:grpSpPr>
          <a:xfrm>
            <a:off x="4932040" y="3377974"/>
            <a:ext cx="3744416" cy="794720"/>
            <a:chOff x="5868144" y="3498376"/>
            <a:chExt cx="2952328" cy="794720"/>
          </a:xfrm>
        </p:grpSpPr>
        <p:cxnSp>
          <p:nvCxnSpPr>
            <p:cNvPr id="61" name="Straight Connector 60"/>
            <p:cNvCxnSpPr/>
            <p:nvPr/>
          </p:nvCxnSpPr>
          <p:spPr>
            <a:xfrm>
              <a:off x="5868144" y="3498376"/>
              <a:ext cx="2952328"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5868144" y="4293096"/>
              <a:ext cx="2952328"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noAutofit/>
          </a:bodyPr>
          <a:lstStyle/>
          <a:p>
            <a:r>
              <a:rPr lang="en-CA" sz="2600" dirty="0" smtClean="0">
                <a:solidFill>
                  <a:srgbClr val="307D84"/>
                </a:solidFill>
              </a:rPr>
              <a:t>Life expectancy for seniors in Canada is </a:t>
            </a:r>
            <a:br>
              <a:rPr lang="en-CA" sz="2600" dirty="0" smtClean="0">
                <a:solidFill>
                  <a:srgbClr val="307D84"/>
                </a:solidFill>
              </a:rPr>
            </a:br>
            <a:r>
              <a:rPr lang="en-CA" sz="2600" dirty="0" smtClean="0">
                <a:solidFill>
                  <a:srgbClr val="307D84"/>
                </a:solidFill>
              </a:rPr>
              <a:t>about the same as the international average</a:t>
            </a:r>
            <a:endParaRPr lang="en-CA" sz="2600" dirty="0">
              <a:solidFill>
                <a:srgbClr val="307D84"/>
              </a:solidFill>
            </a:endParaRPr>
          </a:p>
        </p:txBody>
      </p:sp>
      <p:sp>
        <p:nvSpPr>
          <p:cNvPr id="46" name="TextBox 45"/>
          <p:cNvSpPr txBox="1"/>
          <p:nvPr/>
        </p:nvSpPr>
        <p:spPr>
          <a:xfrm>
            <a:off x="4644008" y="2581744"/>
            <a:ext cx="4104456" cy="307777"/>
          </a:xfrm>
          <a:prstGeom prst="rect">
            <a:avLst/>
          </a:prstGeom>
          <a:noFill/>
        </p:spPr>
        <p:txBody>
          <a:bodyPr wrap="square" rtlCol="0">
            <a:spAutoFit/>
          </a:bodyPr>
          <a:lstStyle>
            <a:defPPr>
              <a:defRPr lang="en-US"/>
            </a:defPPr>
            <a:lvl1pPr>
              <a:defRPr sz="2800" b="1">
                <a:effectLst>
                  <a:outerShdw blurRad="38100" dist="38100" dir="2700000" algn="tl">
                    <a:srgbClr val="000000">
                      <a:alpha val="43137"/>
                    </a:srgbClr>
                  </a:outerShdw>
                </a:effectLst>
              </a:defRPr>
            </a:lvl1pPr>
          </a:lstStyle>
          <a:p>
            <a:pPr algn="ctr"/>
            <a:r>
              <a:rPr lang="en-CA" sz="1400" dirty="0">
                <a:solidFill>
                  <a:srgbClr val="307D84"/>
                </a:solidFill>
                <a:effectLst/>
              </a:rPr>
              <a:t>Life expectancy at </a:t>
            </a:r>
            <a:r>
              <a:rPr lang="en-CA" sz="1400" dirty="0" smtClean="0">
                <a:solidFill>
                  <a:srgbClr val="307D84"/>
                </a:solidFill>
                <a:effectLst/>
              </a:rPr>
              <a:t>age 65, 2011</a:t>
            </a:r>
            <a:endParaRPr lang="en-CA" sz="1400" dirty="0">
              <a:solidFill>
                <a:srgbClr val="307D84"/>
              </a:solidFill>
              <a:effectLst/>
            </a:endParaRPr>
          </a:p>
        </p:txBody>
      </p:sp>
      <p:sp>
        <p:nvSpPr>
          <p:cNvPr id="49" name="TextBox 48"/>
          <p:cNvSpPr txBox="1"/>
          <p:nvPr/>
        </p:nvSpPr>
        <p:spPr>
          <a:xfrm>
            <a:off x="5017546" y="3455480"/>
            <a:ext cx="1374095" cy="646331"/>
          </a:xfrm>
          <a:prstGeom prst="rect">
            <a:avLst/>
          </a:prstGeom>
          <a:noFill/>
        </p:spPr>
        <p:txBody>
          <a:bodyPr wrap="none" rtlCol="0">
            <a:spAutoFit/>
          </a:bodyPr>
          <a:lstStyle/>
          <a:p>
            <a:pPr algn="ctr"/>
            <a:r>
              <a:rPr lang="en-CA" sz="1600" dirty="0" smtClean="0"/>
              <a:t>Canada</a:t>
            </a:r>
          </a:p>
          <a:p>
            <a:pPr algn="ctr"/>
            <a:r>
              <a:rPr lang="en-CA" sz="2000" b="1" dirty="0" smtClean="0">
                <a:solidFill>
                  <a:srgbClr val="D78235"/>
                </a:solidFill>
                <a:latin typeface="Franklin Gothic Medium" panose="020B0603020102020204" pitchFamily="34" charset="0"/>
              </a:rPr>
              <a:t>18.8 years</a:t>
            </a:r>
            <a:endParaRPr lang="en-CA" sz="2000" b="1" dirty="0">
              <a:solidFill>
                <a:srgbClr val="D78235"/>
              </a:solidFill>
              <a:latin typeface="Franklin Gothic Medium" panose="020B0603020102020204" pitchFamily="34" charset="0"/>
            </a:endParaRPr>
          </a:p>
        </p:txBody>
      </p:sp>
      <p:sp>
        <p:nvSpPr>
          <p:cNvPr id="51" name="TextBox 50"/>
          <p:cNvSpPr txBox="1"/>
          <p:nvPr/>
        </p:nvSpPr>
        <p:spPr>
          <a:xfrm>
            <a:off x="7038032" y="3455480"/>
            <a:ext cx="1620957" cy="646331"/>
          </a:xfrm>
          <a:prstGeom prst="rect">
            <a:avLst/>
          </a:prstGeom>
          <a:noFill/>
        </p:spPr>
        <p:txBody>
          <a:bodyPr wrap="none" rtlCol="0">
            <a:spAutoFit/>
          </a:bodyPr>
          <a:lstStyle/>
          <a:p>
            <a:pPr algn="ctr"/>
            <a:r>
              <a:rPr lang="en-CA" sz="1600" dirty="0" smtClean="0"/>
              <a:t>CMWF </a:t>
            </a:r>
            <a:r>
              <a:rPr lang="en-CA" sz="1600" dirty="0"/>
              <a:t>a</a:t>
            </a:r>
            <a:r>
              <a:rPr lang="en-CA" sz="1600" dirty="0" smtClean="0"/>
              <a:t>verage</a:t>
            </a:r>
          </a:p>
          <a:p>
            <a:pPr algn="ctr"/>
            <a:r>
              <a:rPr lang="en-CA" sz="2000" b="1" dirty="0" smtClean="0">
                <a:solidFill>
                  <a:srgbClr val="D78235"/>
                </a:solidFill>
                <a:latin typeface="Franklin Gothic Medium" panose="020B0603020102020204" pitchFamily="34" charset="0"/>
              </a:rPr>
              <a:t>18.6 </a:t>
            </a:r>
            <a:r>
              <a:rPr lang="en-CA" sz="2000" b="1" dirty="0">
                <a:solidFill>
                  <a:srgbClr val="D78235"/>
                </a:solidFill>
                <a:latin typeface="Franklin Gothic Medium" panose="020B0603020102020204" pitchFamily="34" charset="0"/>
              </a:rPr>
              <a:t>years</a:t>
            </a:r>
          </a:p>
        </p:txBody>
      </p:sp>
      <p:sp>
        <p:nvSpPr>
          <p:cNvPr id="5" name="TextBox 4"/>
          <p:cNvSpPr txBox="1"/>
          <p:nvPr/>
        </p:nvSpPr>
        <p:spPr>
          <a:xfrm>
            <a:off x="4734696" y="6165304"/>
            <a:ext cx="3941760" cy="400110"/>
          </a:xfrm>
          <a:prstGeom prst="rect">
            <a:avLst/>
          </a:prstGeom>
          <a:noFill/>
        </p:spPr>
        <p:txBody>
          <a:bodyPr wrap="square" rtlCol="0">
            <a:spAutoFit/>
          </a:bodyPr>
          <a:lstStyle/>
          <a:p>
            <a:r>
              <a:rPr lang="en-CA" sz="1000" b="1" dirty="0" smtClean="0"/>
              <a:t>Source</a:t>
            </a:r>
          </a:p>
          <a:p>
            <a:r>
              <a:rPr lang="en-CA" sz="1000" i="1" dirty="0" smtClean="0"/>
              <a:t>OECD </a:t>
            </a:r>
            <a:r>
              <a:rPr lang="en-CA" sz="1000" i="1" dirty="0"/>
              <a:t>Health Statistics </a:t>
            </a:r>
            <a:r>
              <a:rPr lang="en-CA" sz="1000" i="1" dirty="0" smtClean="0"/>
              <a:t>2014.</a:t>
            </a:r>
            <a:endParaRPr lang="en-CA" sz="1000" dirty="0"/>
          </a:p>
        </p:txBody>
      </p:sp>
      <p:sp>
        <p:nvSpPr>
          <p:cNvPr id="3" name="Rectangle 2"/>
          <p:cNvSpPr/>
          <p:nvPr/>
        </p:nvSpPr>
        <p:spPr>
          <a:xfrm>
            <a:off x="684213" y="2581744"/>
            <a:ext cx="3959795" cy="523220"/>
          </a:xfrm>
          <a:prstGeom prst="rect">
            <a:avLst/>
          </a:prstGeom>
        </p:spPr>
        <p:txBody>
          <a:bodyPr wrap="square">
            <a:spAutoFit/>
          </a:bodyPr>
          <a:lstStyle/>
          <a:p>
            <a:pPr algn="ctr"/>
            <a:r>
              <a:rPr lang="en-US" sz="1400" b="1" dirty="0" smtClean="0">
                <a:solidFill>
                  <a:srgbClr val="307D84"/>
                </a:solidFill>
              </a:rPr>
              <a:t>Proportion </a:t>
            </a:r>
            <a:r>
              <a:rPr lang="en-US" sz="1400" b="1" dirty="0">
                <a:solidFill>
                  <a:srgbClr val="307D84"/>
                </a:solidFill>
              </a:rPr>
              <a:t>who rated their </a:t>
            </a:r>
            <a:r>
              <a:rPr lang="en-US" sz="1400" b="1" dirty="0" smtClean="0">
                <a:solidFill>
                  <a:srgbClr val="307D84"/>
                </a:solidFill>
              </a:rPr>
              <a:t>health</a:t>
            </a:r>
            <a:br>
              <a:rPr lang="en-US" sz="1400" b="1" dirty="0" smtClean="0">
                <a:solidFill>
                  <a:srgbClr val="307D84"/>
                </a:solidFill>
              </a:rPr>
            </a:br>
            <a:r>
              <a:rPr lang="en-US" sz="1400" b="1" dirty="0" smtClean="0">
                <a:solidFill>
                  <a:srgbClr val="307D84"/>
                </a:solidFill>
              </a:rPr>
              <a:t>as </a:t>
            </a:r>
            <a:r>
              <a:rPr lang="en-US" sz="1400" b="1" dirty="0">
                <a:solidFill>
                  <a:srgbClr val="307D84"/>
                </a:solidFill>
              </a:rPr>
              <a:t>very good or </a:t>
            </a:r>
            <a:r>
              <a:rPr lang="en-US" sz="1400" b="1" dirty="0" smtClean="0">
                <a:solidFill>
                  <a:srgbClr val="307D84"/>
                </a:solidFill>
              </a:rPr>
              <a:t>excellent</a:t>
            </a:r>
            <a:endParaRPr lang="en-US" sz="1400" b="1" dirty="0">
              <a:solidFill>
                <a:srgbClr val="307D84"/>
              </a:solidFill>
            </a:endParaRPr>
          </a:p>
        </p:txBody>
      </p:sp>
      <p:grpSp>
        <p:nvGrpSpPr>
          <p:cNvPr id="25" name="Group 24"/>
          <p:cNvGrpSpPr/>
          <p:nvPr/>
        </p:nvGrpSpPr>
        <p:grpSpPr>
          <a:xfrm>
            <a:off x="1043608" y="3966526"/>
            <a:ext cx="1624977" cy="1310222"/>
            <a:chOff x="4788503" y="3081819"/>
            <a:chExt cx="792088" cy="638662"/>
          </a:xfrm>
        </p:grpSpPr>
        <p:sp>
          <p:nvSpPr>
            <p:cNvPr id="26" name="Oval 25"/>
            <p:cNvSpPr/>
            <p:nvPr/>
          </p:nvSpPr>
          <p:spPr>
            <a:xfrm>
              <a:off x="4862337" y="3081819"/>
              <a:ext cx="638662" cy="638662"/>
            </a:xfrm>
            <a:prstGeom prst="ellipse">
              <a:avLst/>
            </a:prstGeom>
            <a:solidFill>
              <a:srgbClr val="93A445"/>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27" name="Rectangle 26"/>
            <p:cNvSpPr/>
            <p:nvPr/>
          </p:nvSpPr>
          <p:spPr>
            <a:xfrm>
              <a:off x="4788503" y="3249798"/>
              <a:ext cx="792088" cy="307550"/>
            </a:xfrm>
            <a:prstGeom prst="rect">
              <a:avLst/>
            </a:prstGeom>
          </p:spPr>
          <p:txBody>
            <a:bodyPr wrap="square">
              <a:spAutoFit/>
            </a:bodyPr>
            <a:lstStyle/>
            <a:p>
              <a:pPr algn="ctr"/>
              <a:r>
                <a:rPr lang="en-CA" sz="3500" b="1" dirty="0" smtClean="0">
                  <a:solidFill>
                    <a:schemeClr val="bg1"/>
                  </a:solidFill>
                  <a:latin typeface="Franklin Gothic Medium" panose="020B0603020102020204" pitchFamily="34" charset="0"/>
                </a:rPr>
                <a:t>52%</a:t>
              </a:r>
              <a:endParaRPr lang="en-CA" sz="3500" b="1" dirty="0">
                <a:solidFill>
                  <a:schemeClr val="bg1"/>
                </a:solidFill>
                <a:latin typeface="Franklin Gothic Medium" panose="020B0603020102020204" pitchFamily="34" charset="0"/>
              </a:endParaRPr>
            </a:p>
          </p:txBody>
        </p:sp>
      </p:grpSp>
      <p:grpSp>
        <p:nvGrpSpPr>
          <p:cNvPr id="29" name="Group 28"/>
          <p:cNvGrpSpPr/>
          <p:nvPr/>
        </p:nvGrpSpPr>
        <p:grpSpPr>
          <a:xfrm>
            <a:off x="2736814" y="3966526"/>
            <a:ext cx="1624975" cy="1310222"/>
            <a:chOff x="6091186" y="3081819"/>
            <a:chExt cx="792087" cy="638662"/>
          </a:xfrm>
        </p:grpSpPr>
        <p:sp>
          <p:nvSpPr>
            <p:cNvPr id="30" name="Oval 29"/>
            <p:cNvSpPr/>
            <p:nvPr/>
          </p:nvSpPr>
          <p:spPr>
            <a:xfrm>
              <a:off x="6165586" y="3081819"/>
              <a:ext cx="638662" cy="638662"/>
            </a:xfrm>
            <a:prstGeom prst="ellipse">
              <a:avLst/>
            </a:prstGeom>
            <a:solidFill>
              <a:srgbClr val="8B8B8E"/>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CA" sz="2400" b="1" dirty="0">
                <a:effectLst>
                  <a:outerShdw blurRad="50800" dist="38100" dir="2700000" algn="tl" rotWithShape="0">
                    <a:prstClr val="black">
                      <a:alpha val="40000"/>
                    </a:prstClr>
                  </a:outerShdw>
                </a:effectLst>
              </a:endParaRPr>
            </a:p>
          </p:txBody>
        </p:sp>
        <p:sp>
          <p:nvSpPr>
            <p:cNvPr id="31" name="Rectangle 30"/>
            <p:cNvSpPr/>
            <p:nvPr/>
          </p:nvSpPr>
          <p:spPr>
            <a:xfrm>
              <a:off x="6091186" y="3249798"/>
              <a:ext cx="792087" cy="307550"/>
            </a:xfrm>
            <a:prstGeom prst="rect">
              <a:avLst/>
            </a:prstGeom>
            <a:noFill/>
          </p:spPr>
          <p:txBody>
            <a:bodyPr wrap="square">
              <a:spAutoFit/>
            </a:bodyPr>
            <a:lstStyle/>
            <a:p>
              <a:pPr algn="ctr"/>
              <a:r>
                <a:rPr lang="en-CA" sz="3500" b="1" dirty="0" smtClean="0">
                  <a:solidFill>
                    <a:schemeClr val="bg1"/>
                  </a:solidFill>
                  <a:latin typeface="Franklin Gothic Medium" panose="020B0603020102020204" pitchFamily="34" charset="0"/>
                </a:rPr>
                <a:t>38%</a:t>
              </a:r>
              <a:endParaRPr lang="en-CA" sz="3500" b="1" dirty="0">
                <a:solidFill>
                  <a:schemeClr val="bg1"/>
                </a:solidFill>
                <a:latin typeface="Franklin Gothic Medium" panose="020B0603020102020204" pitchFamily="34" charset="0"/>
              </a:endParaRPr>
            </a:p>
          </p:txBody>
        </p:sp>
      </p:grpSp>
      <p:grpSp>
        <p:nvGrpSpPr>
          <p:cNvPr id="69" name="Group 68"/>
          <p:cNvGrpSpPr/>
          <p:nvPr/>
        </p:nvGrpSpPr>
        <p:grpSpPr>
          <a:xfrm>
            <a:off x="4932040" y="4733279"/>
            <a:ext cx="3744416" cy="794720"/>
            <a:chOff x="5868144" y="3498376"/>
            <a:chExt cx="2952328" cy="794720"/>
          </a:xfrm>
        </p:grpSpPr>
        <p:cxnSp>
          <p:nvCxnSpPr>
            <p:cNvPr id="70" name="Straight Connector 69"/>
            <p:cNvCxnSpPr/>
            <p:nvPr/>
          </p:nvCxnSpPr>
          <p:spPr>
            <a:xfrm>
              <a:off x="5868144" y="3498376"/>
              <a:ext cx="2952328"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5868144" y="4293096"/>
              <a:ext cx="2952328" cy="0"/>
            </a:xfrm>
            <a:prstGeom prst="line">
              <a:avLst/>
            </a:prstGeom>
            <a:ln w="12700">
              <a:solidFill>
                <a:srgbClr val="037872"/>
              </a:solidFill>
            </a:ln>
          </p:spPr>
          <p:style>
            <a:lnRef idx="1">
              <a:schemeClr val="accent1"/>
            </a:lnRef>
            <a:fillRef idx="0">
              <a:schemeClr val="accent1"/>
            </a:fillRef>
            <a:effectRef idx="0">
              <a:schemeClr val="accent1"/>
            </a:effectRef>
            <a:fontRef idx="minor">
              <a:schemeClr val="tx1"/>
            </a:fontRef>
          </p:style>
        </p:cxnSp>
      </p:grpSp>
      <p:sp>
        <p:nvSpPr>
          <p:cNvPr id="72" name="TextBox 71"/>
          <p:cNvSpPr txBox="1"/>
          <p:nvPr/>
        </p:nvSpPr>
        <p:spPr>
          <a:xfrm>
            <a:off x="5017545" y="4810785"/>
            <a:ext cx="1374095" cy="646331"/>
          </a:xfrm>
          <a:prstGeom prst="rect">
            <a:avLst/>
          </a:prstGeom>
          <a:noFill/>
        </p:spPr>
        <p:txBody>
          <a:bodyPr wrap="none" rtlCol="0">
            <a:spAutoFit/>
          </a:bodyPr>
          <a:lstStyle/>
          <a:p>
            <a:pPr algn="ctr"/>
            <a:r>
              <a:rPr lang="en-CA" sz="1600" dirty="0" smtClean="0"/>
              <a:t>Canada</a:t>
            </a:r>
          </a:p>
          <a:p>
            <a:pPr algn="ctr"/>
            <a:r>
              <a:rPr lang="en-CA" sz="2000" b="1" dirty="0" smtClean="0">
                <a:solidFill>
                  <a:srgbClr val="D78235"/>
                </a:solidFill>
                <a:latin typeface="Franklin Gothic Medium" panose="020B0603020102020204" pitchFamily="34" charset="0"/>
              </a:rPr>
              <a:t>21.7 years</a:t>
            </a:r>
            <a:endParaRPr lang="en-CA" sz="2000" b="1" dirty="0">
              <a:solidFill>
                <a:srgbClr val="D78235"/>
              </a:solidFill>
              <a:latin typeface="Franklin Gothic Medium" panose="020B0603020102020204" pitchFamily="34" charset="0"/>
            </a:endParaRPr>
          </a:p>
        </p:txBody>
      </p:sp>
      <p:sp>
        <p:nvSpPr>
          <p:cNvPr id="73" name="TextBox 72"/>
          <p:cNvSpPr txBox="1"/>
          <p:nvPr/>
        </p:nvSpPr>
        <p:spPr>
          <a:xfrm>
            <a:off x="7038032" y="4810785"/>
            <a:ext cx="1620957" cy="646331"/>
          </a:xfrm>
          <a:prstGeom prst="rect">
            <a:avLst/>
          </a:prstGeom>
          <a:noFill/>
        </p:spPr>
        <p:txBody>
          <a:bodyPr wrap="none" rtlCol="0">
            <a:spAutoFit/>
          </a:bodyPr>
          <a:lstStyle/>
          <a:p>
            <a:pPr algn="ctr"/>
            <a:r>
              <a:rPr lang="en-CA" sz="1600" dirty="0" smtClean="0"/>
              <a:t>CMWF </a:t>
            </a:r>
            <a:r>
              <a:rPr lang="en-CA" sz="1600" dirty="0"/>
              <a:t>a</a:t>
            </a:r>
            <a:r>
              <a:rPr lang="en-CA" sz="1600" dirty="0" smtClean="0"/>
              <a:t>verage</a:t>
            </a:r>
          </a:p>
          <a:p>
            <a:pPr algn="ctr"/>
            <a:r>
              <a:rPr lang="en-CA" sz="2000" b="1" dirty="0" smtClean="0">
                <a:solidFill>
                  <a:srgbClr val="D78235"/>
                </a:solidFill>
                <a:latin typeface="Franklin Gothic Medium" panose="020B0603020102020204" pitchFamily="34" charset="0"/>
              </a:rPr>
              <a:t>21.6 </a:t>
            </a:r>
            <a:r>
              <a:rPr lang="en-CA" sz="2000" b="1" dirty="0">
                <a:solidFill>
                  <a:srgbClr val="D78235"/>
                </a:solidFill>
                <a:latin typeface="Franklin Gothic Medium" panose="020B0603020102020204" pitchFamily="34" charset="0"/>
              </a:rPr>
              <a:t>years</a:t>
            </a:r>
          </a:p>
        </p:txBody>
      </p:sp>
      <p:sp>
        <p:nvSpPr>
          <p:cNvPr id="10" name="Rectangle 9"/>
          <p:cNvSpPr/>
          <p:nvPr/>
        </p:nvSpPr>
        <p:spPr>
          <a:xfrm>
            <a:off x="2649056" y="3429000"/>
            <a:ext cx="1800493" cy="369332"/>
          </a:xfrm>
          <a:prstGeom prst="rect">
            <a:avLst/>
          </a:prstGeom>
        </p:spPr>
        <p:txBody>
          <a:bodyPr wrap="none">
            <a:spAutoFit/>
          </a:bodyPr>
          <a:lstStyle/>
          <a:p>
            <a:pPr algn="ctr">
              <a:defRPr/>
            </a:pPr>
            <a:r>
              <a:rPr lang="en-CA" dirty="0"/>
              <a:t>CMWF average</a:t>
            </a:r>
          </a:p>
        </p:txBody>
      </p:sp>
      <p:sp>
        <p:nvSpPr>
          <p:cNvPr id="79" name="Rectangle 78"/>
          <p:cNvSpPr/>
          <p:nvPr/>
        </p:nvSpPr>
        <p:spPr>
          <a:xfrm>
            <a:off x="1309962" y="3429000"/>
            <a:ext cx="1018227" cy="369332"/>
          </a:xfrm>
          <a:prstGeom prst="rect">
            <a:avLst/>
          </a:prstGeom>
        </p:spPr>
        <p:txBody>
          <a:bodyPr wrap="none">
            <a:spAutoFit/>
          </a:bodyPr>
          <a:lstStyle/>
          <a:p>
            <a:pPr algn="ctr">
              <a:defRPr/>
            </a:pPr>
            <a:r>
              <a:rPr lang="en-CA" dirty="0" smtClean="0"/>
              <a:t>Canada</a:t>
            </a:r>
            <a:endParaRPr lang="en-CA" dirty="0"/>
          </a:p>
        </p:txBody>
      </p:sp>
      <p:pic>
        <p:nvPicPr>
          <p:cNvPr id="57" name="Picture 56"/>
          <p:cNvPicPr>
            <a:picLocks noChangeAspect="1"/>
          </p:cNvPicPr>
          <p:nvPr/>
        </p:nvPicPr>
        <p:blipFill rotWithShape="1">
          <a:blip r:embed="rId3" cstate="print">
            <a:extLst>
              <a:ext uri="{28A0092B-C50C-407E-A947-70E740481C1C}">
                <a14:useLocalDpi xmlns:a14="http://schemas.microsoft.com/office/drawing/2010/main" val="0"/>
              </a:ext>
            </a:extLst>
          </a:blip>
          <a:srcRect l="19446" r="70366"/>
          <a:stretch/>
        </p:blipFill>
        <p:spPr>
          <a:xfrm>
            <a:off x="6464790" y="3321445"/>
            <a:ext cx="610819" cy="914402"/>
          </a:xfrm>
          <a:prstGeom prst="rect">
            <a:avLst/>
          </a:prstGeom>
          <a:noFill/>
          <a:ln>
            <a:noFill/>
          </a:ln>
        </p:spPr>
      </p:pic>
      <p:pic>
        <p:nvPicPr>
          <p:cNvPr id="58" name="Picture 57"/>
          <p:cNvPicPr>
            <a:picLocks noChangeAspect="1"/>
          </p:cNvPicPr>
          <p:nvPr/>
        </p:nvPicPr>
        <p:blipFill rotWithShape="1">
          <a:blip r:embed="rId3" cstate="print">
            <a:extLst>
              <a:ext uri="{28A0092B-C50C-407E-A947-70E740481C1C}">
                <a14:useLocalDpi xmlns:a14="http://schemas.microsoft.com/office/drawing/2010/main" val="0"/>
              </a:ext>
            </a:extLst>
          </a:blip>
          <a:srcRect l="29151" r="59841"/>
          <a:stretch/>
        </p:blipFill>
        <p:spPr>
          <a:xfrm>
            <a:off x="6432322" y="4674838"/>
            <a:ext cx="659958" cy="914402"/>
          </a:xfrm>
          <a:prstGeom prst="rect">
            <a:avLst/>
          </a:prstGeom>
          <a:noFill/>
          <a:ln>
            <a:noFill/>
          </a:ln>
        </p:spPr>
      </p:pic>
      <p:cxnSp>
        <p:nvCxnSpPr>
          <p:cNvPr id="32" name="Straight Connector 31"/>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33"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57</a:t>
            </a:fld>
            <a:endParaRPr lang="en-US" sz="1200" dirty="0"/>
          </a:p>
        </p:txBody>
      </p:sp>
      <p:cxnSp>
        <p:nvCxnSpPr>
          <p:cNvPr id="34" name="Straight Connector 33"/>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2204864"/>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90550" y="1700808"/>
            <a:ext cx="8157914" cy="346249"/>
          </a:xfrm>
          <a:prstGeom prst="rect">
            <a:avLst/>
          </a:prstGeom>
          <a:noFill/>
        </p:spPr>
        <p:txBody>
          <a:bodyPr wrap="square" rtlCol="0">
            <a:spAutoFit/>
          </a:bodyPr>
          <a:lstStyle/>
          <a:p>
            <a:r>
              <a:rPr lang="en-US" sz="1650" b="1" dirty="0">
                <a:solidFill>
                  <a:srgbClr val="037872"/>
                </a:solidFill>
                <a:latin typeface="Franklin Gothic Medium" panose="020B0603020102020204" pitchFamily="34" charset="0"/>
              </a:rPr>
              <a:t>Life expectancy is a different way of measuring the health of a population. </a:t>
            </a:r>
          </a:p>
        </p:txBody>
      </p:sp>
      <p:grpSp>
        <p:nvGrpSpPr>
          <p:cNvPr id="50" name="Group 49"/>
          <p:cNvGrpSpPr/>
          <p:nvPr/>
        </p:nvGrpSpPr>
        <p:grpSpPr>
          <a:xfrm>
            <a:off x="649776" y="5543654"/>
            <a:ext cx="4261410" cy="549642"/>
            <a:chOff x="611560" y="5471646"/>
            <a:chExt cx="4261410" cy="549642"/>
          </a:xfrm>
        </p:grpSpPr>
        <p:sp>
          <p:nvSpPr>
            <p:cNvPr id="52" name="TextBox 51"/>
            <p:cNvSpPr txBox="1"/>
            <p:nvPr/>
          </p:nvSpPr>
          <p:spPr>
            <a:xfrm>
              <a:off x="611560" y="5471646"/>
              <a:ext cx="2880320" cy="261610"/>
            </a:xfrm>
            <a:prstGeom prst="rect">
              <a:avLst/>
            </a:prstGeom>
            <a:noFill/>
          </p:spPr>
          <p:txBody>
            <a:bodyPr wrap="square" rtlCol="0">
              <a:spAutoFit/>
            </a:bodyPr>
            <a:lstStyle/>
            <a:p>
              <a:r>
                <a:rPr lang="en-CA" sz="1100" b="1" dirty="0"/>
                <a:t>Compared with the CMWF average</a:t>
              </a:r>
            </a:p>
          </p:txBody>
        </p:sp>
        <p:grpSp>
          <p:nvGrpSpPr>
            <p:cNvPr id="53" name="Group 52"/>
            <p:cNvGrpSpPr/>
            <p:nvPr/>
          </p:nvGrpSpPr>
          <p:grpSpPr>
            <a:xfrm>
              <a:off x="702323" y="5759678"/>
              <a:ext cx="1598406" cy="261610"/>
              <a:chOff x="2848727" y="6289575"/>
              <a:chExt cx="1741128" cy="273209"/>
            </a:xfrm>
          </p:grpSpPr>
          <p:sp>
            <p:nvSpPr>
              <p:cNvPr id="65" name="TextBox 64"/>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66" name="Oval 65"/>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54" name="Group 53"/>
            <p:cNvGrpSpPr/>
            <p:nvPr/>
          </p:nvGrpSpPr>
          <p:grpSpPr>
            <a:xfrm>
              <a:off x="1966776" y="5759678"/>
              <a:ext cx="1453097" cy="261610"/>
              <a:chOff x="4133902" y="6289575"/>
              <a:chExt cx="1741129" cy="273209"/>
            </a:xfrm>
          </p:grpSpPr>
          <p:sp>
            <p:nvSpPr>
              <p:cNvPr id="63" name="TextBox 62"/>
              <p:cNvSpPr txBox="1"/>
              <p:nvPr/>
            </p:nvSpPr>
            <p:spPr>
              <a:xfrm>
                <a:off x="4277919"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64" name="Oval 63"/>
              <p:cNvSpPr/>
              <p:nvPr/>
            </p:nvSpPr>
            <p:spPr>
              <a:xfrm>
                <a:off x="4133902"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55" name="Group 54"/>
            <p:cNvGrpSpPr/>
            <p:nvPr/>
          </p:nvGrpSpPr>
          <p:grpSpPr>
            <a:xfrm>
              <a:off x="3419873" y="5759678"/>
              <a:ext cx="1453097" cy="261610"/>
              <a:chOff x="5627745" y="6289575"/>
              <a:chExt cx="1741130" cy="273209"/>
            </a:xfrm>
          </p:grpSpPr>
          <p:sp>
            <p:nvSpPr>
              <p:cNvPr id="56" name="TextBox 55"/>
              <p:cNvSpPr txBox="1"/>
              <p:nvPr/>
            </p:nvSpPr>
            <p:spPr>
              <a:xfrm>
                <a:off x="5771761" y="6289575"/>
                <a:ext cx="1597114"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59" name="Oval 58"/>
              <p:cNvSpPr/>
              <p:nvPr/>
            </p:nvSpPr>
            <p:spPr>
              <a:xfrm>
                <a:off x="5627745"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spTree>
    <p:extLst>
      <p:ext uri="{BB962C8B-B14F-4D97-AF65-F5344CB8AC3E}">
        <p14:creationId xmlns:p14="http://schemas.microsoft.com/office/powerpoint/2010/main" val="343965449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683568" y="1753070"/>
            <a:ext cx="8136904" cy="4916290"/>
          </a:xfrm>
          <a:prstGeom prst="rect">
            <a:avLst/>
          </a:prstGeom>
          <a:gradFill flip="none" rotWithShape="1">
            <a:gsLst>
              <a:gs pos="0">
                <a:srgbClr val="E6E7E8"/>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Round Same Side Corner Rectangle 24"/>
          <p:cNvSpPr/>
          <p:nvPr/>
        </p:nvSpPr>
        <p:spPr>
          <a:xfrm>
            <a:off x="683568" y="1753070"/>
            <a:ext cx="8136904" cy="379785"/>
          </a:xfrm>
          <a:prstGeom prst="round2SameRect">
            <a:avLst/>
          </a:prstGeom>
          <a:solidFill>
            <a:srgbClr val="8B8B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bg1"/>
              </a:solidFill>
            </a:endParaRPr>
          </a:p>
        </p:txBody>
      </p:sp>
      <p:sp>
        <p:nvSpPr>
          <p:cNvPr id="26" name="Rectangle 25"/>
          <p:cNvSpPr/>
          <p:nvPr/>
        </p:nvSpPr>
        <p:spPr>
          <a:xfrm>
            <a:off x="683568" y="1784232"/>
            <a:ext cx="8136904" cy="307777"/>
          </a:xfrm>
          <a:prstGeom prst="rect">
            <a:avLst/>
          </a:prstGeom>
        </p:spPr>
        <p:txBody>
          <a:bodyPr wrap="square" anchor="ctr" anchorCtr="0">
            <a:spAutoFit/>
          </a:bodyPr>
          <a:lstStyle/>
          <a:p>
            <a:pPr algn="ctr">
              <a:defRPr/>
            </a:pPr>
            <a:r>
              <a:rPr lang="en-US" sz="1400" b="1" dirty="0">
                <a:solidFill>
                  <a:schemeClr val="bg1"/>
                </a:solidFill>
              </a:rPr>
              <a:t>Overall view of the health care system, 2007 and 2014</a:t>
            </a:r>
          </a:p>
        </p:txBody>
      </p:sp>
      <p:sp>
        <p:nvSpPr>
          <p:cNvPr id="2" name="Title 1"/>
          <p:cNvSpPr>
            <a:spLocks noGrp="1"/>
          </p:cNvSpPr>
          <p:nvPr>
            <p:ph type="title"/>
          </p:nvPr>
        </p:nvSpPr>
        <p:spPr/>
        <p:txBody>
          <a:bodyPr>
            <a:noAutofit/>
          </a:bodyPr>
          <a:lstStyle/>
          <a:p>
            <a:r>
              <a:rPr lang="en-CA" sz="2600" dirty="0" smtClean="0">
                <a:solidFill>
                  <a:srgbClr val="307D84"/>
                </a:solidFill>
              </a:rPr>
              <a:t>Perceptions of health </a:t>
            </a:r>
            <a:r>
              <a:rPr lang="en-CA" sz="2600" dirty="0">
                <a:solidFill>
                  <a:srgbClr val="307D84"/>
                </a:solidFill>
              </a:rPr>
              <a:t>systems </a:t>
            </a:r>
            <a:r>
              <a:rPr lang="en-CA" sz="2600" dirty="0" smtClean="0">
                <a:solidFill>
                  <a:srgbClr val="307D84"/>
                </a:solidFill>
              </a:rPr>
              <a:t>are still low </a:t>
            </a:r>
            <a:br>
              <a:rPr lang="en-CA" sz="2600" dirty="0" smtClean="0">
                <a:solidFill>
                  <a:srgbClr val="307D84"/>
                </a:solidFill>
              </a:rPr>
            </a:br>
            <a:r>
              <a:rPr lang="en-CA" sz="2600" dirty="0" smtClean="0">
                <a:solidFill>
                  <a:srgbClr val="307D84"/>
                </a:solidFill>
              </a:rPr>
              <a:t>in Canada but have improved </a:t>
            </a:r>
            <a:r>
              <a:rPr lang="en-CA" sz="2600" dirty="0">
                <a:solidFill>
                  <a:srgbClr val="307D84"/>
                </a:solidFill>
              </a:rPr>
              <a:t>slightly </a:t>
            </a:r>
          </a:p>
        </p:txBody>
      </p:sp>
      <p:sp>
        <p:nvSpPr>
          <p:cNvPr id="3" name="TextBox 2"/>
          <p:cNvSpPr txBox="1"/>
          <p:nvPr/>
        </p:nvSpPr>
        <p:spPr>
          <a:xfrm>
            <a:off x="1371878" y="4922004"/>
            <a:ext cx="7185714" cy="523220"/>
          </a:xfrm>
          <a:prstGeom prst="rect">
            <a:avLst/>
          </a:prstGeom>
          <a:noFill/>
        </p:spPr>
        <p:txBody>
          <a:bodyPr wrap="square" rtlCol="0">
            <a:spAutoFit/>
          </a:bodyPr>
          <a:lstStyle/>
          <a:p>
            <a:r>
              <a:rPr lang="en-US" sz="1400" dirty="0"/>
              <a:t>On the whole, the system works well and only </a:t>
            </a:r>
            <a:r>
              <a:rPr lang="en-US" sz="1400" b="1" dirty="0"/>
              <a:t>minor changes </a:t>
            </a:r>
            <a:r>
              <a:rPr lang="en-US" sz="1400" dirty="0"/>
              <a:t>are necessary to make </a:t>
            </a:r>
            <a:r>
              <a:rPr lang="en-US" sz="1400" dirty="0" smtClean="0"/>
              <a:t/>
            </a:r>
            <a:br>
              <a:rPr lang="en-US" sz="1400" dirty="0" smtClean="0"/>
            </a:br>
            <a:r>
              <a:rPr lang="en-US" sz="1400" dirty="0" smtClean="0"/>
              <a:t>it </a:t>
            </a:r>
            <a:r>
              <a:rPr lang="en-US" sz="1400" dirty="0"/>
              <a:t>work better.</a:t>
            </a:r>
          </a:p>
        </p:txBody>
      </p:sp>
      <p:sp>
        <p:nvSpPr>
          <p:cNvPr id="5" name="Oval 4"/>
          <p:cNvSpPr/>
          <p:nvPr/>
        </p:nvSpPr>
        <p:spPr>
          <a:xfrm>
            <a:off x="827584" y="4932947"/>
            <a:ext cx="457200" cy="457200"/>
          </a:xfrm>
          <a:prstGeom prst="ellipse">
            <a:avLst/>
          </a:prstGeom>
          <a:solidFill>
            <a:srgbClr val="7BA6AC"/>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dirty="0"/>
          </a:p>
        </p:txBody>
      </p:sp>
      <p:sp>
        <p:nvSpPr>
          <p:cNvPr id="30" name="TextBox 29"/>
          <p:cNvSpPr txBox="1"/>
          <p:nvPr/>
        </p:nvSpPr>
        <p:spPr>
          <a:xfrm>
            <a:off x="1371878" y="5498068"/>
            <a:ext cx="7185714" cy="523220"/>
          </a:xfrm>
          <a:prstGeom prst="rect">
            <a:avLst/>
          </a:prstGeom>
          <a:noFill/>
        </p:spPr>
        <p:txBody>
          <a:bodyPr wrap="square" rtlCol="0">
            <a:spAutoFit/>
          </a:bodyPr>
          <a:lstStyle/>
          <a:p>
            <a:r>
              <a:rPr lang="en-US" sz="1400" dirty="0"/>
              <a:t>There are some good things in our health care system, but </a:t>
            </a:r>
            <a:r>
              <a:rPr lang="en-US" sz="1400" b="1" dirty="0"/>
              <a:t>fundamental changes </a:t>
            </a:r>
            <a:r>
              <a:rPr lang="en-US" sz="1400" dirty="0"/>
              <a:t>are needed to make it work better.</a:t>
            </a:r>
          </a:p>
        </p:txBody>
      </p:sp>
      <p:sp>
        <p:nvSpPr>
          <p:cNvPr id="31" name="Oval 30"/>
          <p:cNvSpPr/>
          <p:nvPr/>
        </p:nvSpPr>
        <p:spPr>
          <a:xfrm>
            <a:off x="827584" y="5517232"/>
            <a:ext cx="457200" cy="457200"/>
          </a:xfrm>
          <a:prstGeom prst="ellipse">
            <a:avLst/>
          </a:prstGeom>
          <a:solidFill>
            <a:srgbClr val="307D84"/>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dirty="0"/>
          </a:p>
        </p:txBody>
      </p:sp>
      <p:sp>
        <p:nvSpPr>
          <p:cNvPr id="33" name="TextBox 32"/>
          <p:cNvSpPr txBox="1"/>
          <p:nvPr/>
        </p:nvSpPr>
        <p:spPr>
          <a:xfrm>
            <a:off x="1371878" y="6145559"/>
            <a:ext cx="7185714" cy="307777"/>
          </a:xfrm>
          <a:prstGeom prst="rect">
            <a:avLst/>
          </a:prstGeom>
          <a:noFill/>
        </p:spPr>
        <p:txBody>
          <a:bodyPr wrap="square" rtlCol="0">
            <a:spAutoFit/>
          </a:bodyPr>
          <a:lstStyle/>
          <a:p>
            <a:r>
              <a:rPr lang="en-US" sz="1400" dirty="0"/>
              <a:t>Our health care system has so much wrong </a:t>
            </a:r>
            <a:r>
              <a:rPr lang="en-US" sz="1400" dirty="0" smtClean="0"/>
              <a:t>with </a:t>
            </a:r>
            <a:r>
              <a:rPr lang="en-US" sz="1400" dirty="0"/>
              <a:t>it that we need to </a:t>
            </a:r>
            <a:r>
              <a:rPr lang="en-US" sz="1400" b="1" dirty="0"/>
              <a:t>completely rebuild</a:t>
            </a:r>
            <a:r>
              <a:rPr lang="en-US" sz="1400" dirty="0"/>
              <a:t> it.</a:t>
            </a:r>
          </a:p>
        </p:txBody>
      </p:sp>
      <p:sp>
        <p:nvSpPr>
          <p:cNvPr id="34" name="Oval 33"/>
          <p:cNvSpPr/>
          <p:nvPr/>
        </p:nvSpPr>
        <p:spPr>
          <a:xfrm>
            <a:off x="827584" y="6076364"/>
            <a:ext cx="457200" cy="457200"/>
          </a:xfrm>
          <a:prstGeom prst="ellipse">
            <a:avLst/>
          </a:prstGeom>
          <a:solidFill>
            <a:schemeClr val="bg1"/>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dirty="0"/>
          </a:p>
        </p:txBody>
      </p:sp>
      <p:graphicFrame>
        <p:nvGraphicFramePr>
          <p:cNvPr id="22" name="Chart 21"/>
          <p:cNvGraphicFramePr/>
          <p:nvPr>
            <p:extLst>
              <p:ext uri="{D42A27DB-BD31-4B8C-83A1-F6EECF244321}">
                <p14:modId xmlns:p14="http://schemas.microsoft.com/office/powerpoint/2010/main" val="3347082240"/>
              </p:ext>
            </p:extLst>
          </p:nvPr>
        </p:nvGraphicFramePr>
        <p:xfrm>
          <a:off x="1795202" y="2411543"/>
          <a:ext cx="2632782" cy="2313601"/>
        </p:xfrm>
        <a:graphic>
          <a:graphicData uri="http://schemas.openxmlformats.org/drawingml/2006/chart">
            <c:chart xmlns:c="http://schemas.openxmlformats.org/drawingml/2006/chart" xmlns:r="http://schemas.openxmlformats.org/officeDocument/2006/relationships" r:id="rId3"/>
          </a:graphicData>
        </a:graphic>
      </p:graphicFrame>
      <p:sp>
        <p:nvSpPr>
          <p:cNvPr id="23" name="TextBox 22"/>
          <p:cNvSpPr txBox="1"/>
          <p:nvPr/>
        </p:nvSpPr>
        <p:spPr>
          <a:xfrm>
            <a:off x="1507170" y="2204864"/>
            <a:ext cx="928459" cy="492443"/>
          </a:xfrm>
          <a:prstGeom prst="rect">
            <a:avLst/>
          </a:prstGeom>
          <a:noFill/>
        </p:spPr>
        <p:txBody>
          <a:bodyPr wrap="none" rtlCol="0">
            <a:spAutoFit/>
          </a:bodyPr>
          <a:lstStyle/>
          <a:p>
            <a:r>
              <a:rPr lang="en-CA" sz="2600" dirty="0" smtClean="0"/>
              <a:t>2007</a:t>
            </a:r>
            <a:endParaRPr lang="en-CA" sz="2600" dirty="0"/>
          </a:p>
        </p:txBody>
      </p:sp>
      <p:graphicFrame>
        <p:nvGraphicFramePr>
          <p:cNvPr id="28" name="Chart 27"/>
          <p:cNvGraphicFramePr/>
          <p:nvPr>
            <p:extLst>
              <p:ext uri="{D42A27DB-BD31-4B8C-83A1-F6EECF244321}">
                <p14:modId xmlns:p14="http://schemas.microsoft.com/office/powerpoint/2010/main" val="3942571375"/>
              </p:ext>
            </p:extLst>
          </p:nvPr>
        </p:nvGraphicFramePr>
        <p:xfrm>
          <a:off x="5242784" y="2411543"/>
          <a:ext cx="2632782" cy="2313601"/>
        </p:xfrm>
        <a:graphic>
          <a:graphicData uri="http://schemas.openxmlformats.org/drawingml/2006/chart">
            <c:chart xmlns:c="http://schemas.openxmlformats.org/drawingml/2006/chart" xmlns:r="http://schemas.openxmlformats.org/officeDocument/2006/relationships" r:id="rId4"/>
          </a:graphicData>
        </a:graphic>
      </p:graphicFrame>
      <p:sp>
        <p:nvSpPr>
          <p:cNvPr id="29" name="TextBox 28"/>
          <p:cNvSpPr txBox="1"/>
          <p:nvPr/>
        </p:nvSpPr>
        <p:spPr>
          <a:xfrm>
            <a:off x="4932040" y="2204864"/>
            <a:ext cx="928459" cy="492443"/>
          </a:xfrm>
          <a:prstGeom prst="rect">
            <a:avLst/>
          </a:prstGeom>
          <a:noFill/>
        </p:spPr>
        <p:txBody>
          <a:bodyPr wrap="none" rtlCol="0">
            <a:spAutoFit/>
          </a:bodyPr>
          <a:lstStyle/>
          <a:p>
            <a:r>
              <a:rPr lang="en-CA" sz="2600" dirty="0" smtClean="0"/>
              <a:t>2014</a:t>
            </a:r>
            <a:endParaRPr lang="en-CA" sz="2600" dirty="0"/>
          </a:p>
        </p:txBody>
      </p:sp>
      <p:sp>
        <p:nvSpPr>
          <p:cNvPr id="35" name="Rectangle 34"/>
          <p:cNvSpPr/>
          <p:nvPr/>
        </p:nvSpPr>
        <p:spPr>
          <a:xfrm>
            <a:off x="2798164" y="3789040"/>
            <a:ext cx="636906" cy="369332"/>
          </a:xfrm>
          <a:prstGeom prst="rect">
            <a:avLst/>
          </a:prstGeom>
        </p:spPr>
        <p:txBody>
          <a:bodyPr wrap="none">
            <a:spAutoFit/>
          </a:bodyPr>
          <a:lstStyle/>
          <a:p>
            <a:pPr lvl="0" algn="ctr"/>
            <a:r>
              <a:rPr lang="en-CA" b="1" dirty="0" smtClean="0">
                <a:solidFill>
                  <a:schemeClr val="bg1"/>
                </a:solidFill>
                <a:latin typeface="Franklin Gothic Medium" panose="020B0603020102020204" pitchFamily="34" charset="0"/>
              </a:rPr>
              <a:t>54%</a:t>
            </a:r>
            <a:endParaRPr lang="en-CA" b="1" dirty="0">
              <a:solidFill>
                <a:schemeClr val="bg1"/>
              </a:solidFill>
              <a:latin typeface="Franklin Gothic Medium" panose="020B0603020102020204" pitchFamily="34" charset="0"/>
            </a:endParaRPr>
          </a:p>
        </p:txBody>
      </p:sp>
      <p:sp>
        <p:nvSpPr>
          <p:cNvPr id="36" name="Rectangle 35"/>
          <p:cNvSpPr/>
          <p:nvPr/>
        </p:nvSpPr>
        <p:spPr>
          <a:xfrm>
            <a:off x="3306228" y="2996952"/>
            <a:ext cx="628890" cy="369332"/>
          </a:xfrm>
          <a:prstGeom prst="rect">
            <a:avLst/>
          </a:prstGeom>
        </p:spPr>
        <p:txBody>
          <a:bodyPr wrap="none">
            <a:spAutoFit/>
          </a:bodyPr>
          <a:lstStyle/>
          <a:p>
            <a:pPr lvl="0" algn="ctr"/>
            <a:r>
              <a:rPr lang="en-CA" b="1" dirty="0" smtClean="0">
                <a:solidFill>
                  <a:schemeClr val="bg1"/>
                </a:solidFill>
                <a:latin typeface="Franklin Gothic Medium" panose="020B0603020102020204" pitchFamily="34" charset="0"/>
              </a:rPr>
              <a:t>27%</a:t>
            </a:r>
            <a:endParaRPr lang="en-CA" b="1" dirty="0">
              <a:solidFill>
                <a:schemeClr val="bg1"/>
              </a:solidFill>
              <a:latin typeface="Franklin Gothic Medium" panose="020B0603020102020204" pitchFamily="34" charset="0"/>
            </a:endParaRPr>
          </a:p>
        </p:txBody>
      </p:sp>
      <p:sp>
        <p:nvSpPr>
          <p:cNvPr id="37" name="Rectangle 36"/>
          <p:cNvSpPr/>
          <p:nvPr/>
        </p:nvSpPr>
        <p:spPr>
          <a:xfrm>
            <a:off x="2327087" y="2852936"/>
            <a:ext cx="631840" cy="369332"/>
          </a:xfrm>
          <a:prstGeom prst="rect">
            <a:avLst/>
          </a:prstGeom>
        </p:spPr>
        <p:txBody>
          <a:bodyPr wrap="none">
            <a:spAutoFit/>
          </a:bodyPr>
          <a:lstStyle/>
          <a:p>
            <a:pPr lvl="0" algn="ctr"/>
            <a:r>
              <a:rPr lang="en-CA" b="1" dirty="0" smtClean="0">
                <a:latin typeface="Franklin Gothic Medium" panose="020B0603020102020204" pitchFamily="34" charset="0"/>
              </a:rPr>
              <a:t>16%</a:t>
            </a:r>
            <a:endParaRPr lang="en-CA" b="1" dirty="0">
              <a:latin typeface="Franklin Gothic Medium" panose="020B0603020102020204" pitchFamily="34" charset="0"/>
            </a:endParaRPr>
          </a:p>
        </p:txBody>
      </p:sp>
      <p:sp>
        <p:nvSpPr>
          <p:cNvPr id="40" name="Rectangle 39"/>
          <p:cNvSpPr/>
          <p:nvPr/>
        </p:nvSpPr>
        <p:spPr>
          <a:xfrm>
            <a:off x="6741859" y="3108697"/>
            <a:ext cx="635109" cy="369332"/>
          </a:xfrm>
          <a:prstGeom prst="rect">
            <a:avLst/>
          </a:prstGeom>
        </p:spPr>
        <p:txBody>
          <a:bodyPr wrap="none">
            <a:spAutoFit/>
          </a:bodyPr>
          <a:lstStyle/>
          <a:p>
            <a:pPr lvl="0" algn="ctr"/>
            <a:r>
              <a:rPr lang="en-CA" b="1" dirty="0" smtClean="0">
                <a:solidFill>
                  <a:schemeClr val="bg1"/>
                </a:solidFill>
                <a:latin typeface="Franklin Gothic Medium" panose="020B0603020102020204" pitchFamily="34" charset="0"/>
              </a:rPr>
              <a:t>34%</a:t>
            </a:r>
            <a:endParaRPr lang="en-CA" b="1" dirty="0">
              <a:solidFill>
                <a:schemeClr val="bg1"/>
              </a:solidFill>
              <a:latin typeface="Franklin Gothic Medium" panose="020B0603020102020204" pitchFamily="34" charset="0"/>
            </a:endParaRPr>
          </a:p>
        </p:txBody>
      </p:sp>
      <p:sp>
        <p:nvSpPr>
          <p:cNvPr id="41" name="Rectangle 40"/>
          <p:cNvSpPr/>
          <p:nvPr/>
        </p:nvSpPr>
        <p:spPr>
          <a:xfrm>
            <a:off x="6183439" y="3789040"/>
            <a:ext cx="635109" cy="369332"/>
          </a:xfrm>
          <a:prstGeom prst="rect">
            <a:avLst/>
          </a:prstGeom>
        </p:spPr>
        <p:txBody>
          <a:bodyPr wrap="none">
            <a:spAutoFit/>
          </a:bodyPr>
          <a:lstStyle/>
          <a:p>
            <a:pPr lvl="0" algn="ctr"/>
            <a:r>
              <a:rPr lang="en-CA" b="1" dirty="0" smtClean="0">
                <a:solidFill>
                  <a:schemeClr val="bg1"/>
                </a:solidFill>
                <a:latin typeface="Franklin Gothic Medium" panose="020B0603020102020204" pitchFamily="34" charset="0"/>
              </a:rPr>
              <a:t>53%</a:t>
            </a:r>
            <a:endParaRPr lang="en-CA" b="1" dirty="0">
              <a:solidFill>
                <a:schemeClr val="bg1"/>
              </a:solidFill>
              <a:latin typeface="Franklin Gothic Medium" panose="020B0603020102020204" pitchFamily="34" charset="0"/>
            </a:endParaRPr>
          </a:p>
        </p:txBody>
      </p:sp>
      <p:sp>
        <p:nvSpPr>
          <p:cNvPr id="42" name="Rectangle 41"/>
          <p:cNvSpPr/>
          <p:nvPr/>
        </p:nvSpPr>
        <p:spPr>
          <a:xfrm>
            <a:off x="5815186" y="2701766"/>
            <a:ext cx="632866" cy="369332"/>
          </a:xfrm>
          <a:prstGeom prst="rect">
            <a:avLst/>
          </a:prstGeom>
        </p:spPr>
        <p:txBody>
          <a:bodyPr wrap="none">
            <a:spAutoFit/>
          </a:bodyPr>
          <a:lstStyle/>
          <a:p>
            <a:pPr lvl="0" algn="ctr"/>
            <a:r>
              <a:rPr lang="en-CA" b="1" dirty="0" smtClean="0">
                <a:latin typeface="Franklin Gothic Medium" panose="020B0603020102020204" pitchFamily="34" charset="0"/>
              </a:rPr>
              <a:t>10%</a:t>
            </a:r>
            <a:endParaRPr lang="en-CA" b="1" dirty="0">
              <a:latin typeface="Franklin Gothic Medium" panose="020B0603020102020204" pitchFamily="34" charset="0"/>
            </a:endParaRPr>
          </a:p>
        </p:txBody>
      </p:sp>
      <p:cxnSp>
        <p:nvCxnSpPr>
          <p:cNvPr id="21" name="Straight Connector 20"/>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27"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58</a:t>
            </a:fld>
            <a:endParaRPr lang="en-US" sz="1200" dirty="0"/>
          </a:p>
        </p:txBody>
      </p:sp>
    </p:spTree>
    <p:extLst>
      <p:ext uri="{BB962C8B-B14F-4D97-AF65-F5344CB8AC3E}">
        <p14:creationId xmlns:p14="http://schemas.microsoft.com/office/powerpoint/2010/main" val="110310084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307D84"/>
                </a:solidFill>
              </a:rPr>
              <a:t>How do the provinces compare?</a:t>
            </a:r>
            <a:endParaRPr lang="en-CA" sz="2600" dirty="0">
              <a:solidFill>
                <a:srgbClr val="307D84"/>
              </a:solidFill>
            </a:endParaRPr>
          </a:p>
        </p:txBody>
      </p:sp>
      <p:sp>
        <p:nvSpPr>
          <p:cNvPr id="4" name="TextBox 3"/>
          <p:cNvSpPr txBox="1"/>
          <p:nvPr/>
        </p:nvSpPr>
        <p:spPr>
          <a:xfrm>
            <a:off x="611560" y="3429000"/>
            <a:ext cx="7496085" cy="307777"/>
          </a:xfrm>
          <a:prstGeom prst="rect">
            <a:avLst/>
          </a:prstGeom>
          <a:noFill/>
        </p:spPr>
        <p:txBody>
          <a:bodyPr wrap="square" rtlCol="0">
            <a:spAutoFit/>
          </a:bodyPr>
          <a:lstStyle/>
          <a:p>
            <a:r>
              <a:rPr lang="en-CA" sz="1400" b="1" dirty="0" smtClean="0">
                <a:solidFill>
                  <a:srgbClr val="307D84"/>
                </a:solidFill>
              </a:rPr>
              <a:t>Health system </a:t>
            </a:r>
            <a:r>
              <a:rPr lang="en-CA" sz="1400" b="1" dirty="0">
                <a:solidFill>
                  <a:srgbClr val="307D84"/>
                </a:solidFill>
              </a:rPr>
              <a:t>perceptions</a:t>
            </a:r>
            <a:r>
              <a:rPr lang="en-CA" sz="1400" b="1" dirty="0" smtClean="0">
                <a:solidFill>
                  <a:srgbClr val="307D84"/>
                </a:solidFill>
              </a:rPr>
              <a:t> by province</a:t>
            </a:r>
            <a:endParaRPr lang="en-CA" sz="1400" b="1" dirty="0">
              <a:solidFill>
                <a:srgbClr val="307D84"/>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3558796832"/>
              </p:ext>
            </p:extLst>
          </p:nvPr>
        </p:nvGraphicFramePr>
        <p:xfrm>
          <a:off x="684216" y="3952801"/>
          <a:ext cx="7969021" cy="1691640"/>
        </p:xfrm>
        <a:graphic>
          <a:graphicData uri="http://schemas.openxmlformats.org/drawingml/2006/table">
            <a:tbl>
              <a:tblPr/>
              <a:tblGrid>
                <a:gridCol w="1511520"/>
                <a:gridCol w="496252"/>
                <a:gridCol w="496252"/>
                <a:gridCol w="531178"/>
                <a:gridCol w="496252"/>
                <a:gridCol w="496252"/>
                <a:gridCol w="496252"/>
                <a:gridCol w="496252"/>
                <a:gridCol w="496252"/>
                <a:gridCol w="489331"/>
                <a:gridCol w="496252"/>
                <a:gridCol w="496252"/>
                <a:gridCol w="970724"/>
              </a:tblGrid>
              <a:tr h="320040">
                <a:tc>
                  <a:txBody>
                    <a:bodyPr/>
                    <a:lstStyle/>
                    <a:p>
                      <a:pPr algn="l" fontAlgn="b"/>
                      <a:endParaRPr lang="en-CA" sz="1200" b="0" i="0" u="none" strike="noStrike" dirty="0">
                        <a:solidFill>
                          <a:srgbClr val="000000"/>
                        </a:solidFill>
                        <a:effectLst/>
                        <a:latin typeface="+mj-lt"/>
                      </a:endParaRPr>
                    </a:p>
                  </a:txBody>
                  <a:tcPr marL="45720" marR="45720" anchor="b">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tcPr>
                </a:tc>
                <a:tc>
                  <a:txBody>
                    <a:bodyPr/>
                    <a:lstStyle/>
                    <a:p>
                      <a:pPr algn="ctr" fontAlgn="b"/>
                      <a:r>
                        <a:rPr lang="en-CA" sz="1100" b="1" i="0" u="none" strike="noStrike" dirty="0" smtClean="0">
                          <a:solidFill>
                            <a:srgbClr val="000000"/>
                          </a:solidFill>
                          <a:effectLst/>
                          <a:latin typeface="+mj-lt"/>
                        </a:rPr>
                        <a:t>B.C.</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Alta.</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Sask.</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Man.</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Ont.</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Que.</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N.B.</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N.S.</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P.E.I.</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N.L.</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Can.</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CMWF Avg.</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solidFill>
                      <a:srgbClr val="E6E7E8"/>
                    </a:solidFill>
                  </a:tcPr>
                </a:tc>
              </a:tr>
              <a:tr h="457200">
                <a:tc>
                  <a:txBody>
                    <a:bodyPr/>
                    <a:lstStyle/>
                    <a:p>
                      <a:pPr algn="l" fontAlgn="b"/>
                      <a:r>
                        <a:rPr lang="en-CA" sz="1100" b="0" i="0" u="none" strike="noStrike" dirty="0">
                          <a:solidFill>
                            <a:schemeClr val="tx1"/>
                          </a:solidFill>
                          <a:effectLst/>
                          <a:latin typeface="+mj-lt"/>
                        </a:rPr>
                        <a:t>M</a:t>
                      </a:r>
                      <a:r>
                        <a:rPr lang="en-CA" sz="1100" b="0" i="0" u="none" strike="noStrike" dirty="0" smtClean="0">
                          <a:solidFill>
                            <a:schemeClr val="tx1"/>
                          </a:solidFill>
                          <a:effectLst/>
                          <a:latin typeface="+mj-lt"/>
                        </a:rPr>
                        <a:t>inor </a:t>
                      </a:r>
                      <a:r>
                        <a:rPr lang="en-CA" sz="1100" b="0" i="0" u="none" strike="noStrike" dirty="0">
                          <a:solidFill>
                            <a:schemeClr val="tx1"/>
                          </a:solidFill>
                          <a:effectLst/>
                          <a:latin typeface="+mj-lt"/>
                        </a:rPr>
                        <a:t>changes</a:t>
                      </a:r>
                    </a:p>
                  </a:txBody>
                  <a:tcPr marL="45720" marR="45720" anchor="ctr">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400" b="1" i="0" u="none" strike="noStrike" dirty="0">
                          <a:solidFill>
                            <a:schemeClr val="bg1"/>
                          </a:solidFill>
                          <a:effectLst/>
                          <a:latin typeface="+mj-lt"/>
                        </a:rPr>
                        <a:t>40%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400" b="1" i="0" u="none" strike="noStrike" dirty="0">
                          <a:solidFill>
                            <a:schemeClr val="bg1"/>
                          </a:solidFill>
                          <a:effectLst/>
                          <a:latin typeface="+mj-lt"/>
                        </a:rPr>
                        <a:t>35%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33%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34%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39%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22%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36%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34%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33%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23%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34%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44%</a:t>
                      </a:r>
                    </a:p>
                  </a:txBody>
                  <a:tcPr marL="45720" marR="45720" anchor="ctr">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457200">
                <a:tc>
                  <a:txBody>
                    <a:bodyPr/>
                    <a:lstStyle/>
                    <a:p>
                      <a:pPr algn="l" fontAlgn="b"/>
                      <a:r>
                        <a:rPr lang="en-CA" sz="1100" b="0" i="0" u="none" strike="noStrike" dirty="0" smtClean="0">
                          <a:solidFill>
                            <a:schemeClr val="tx1"/>
                          </a:solidFill>
                          <a:effectLst/>
                          <a:latin typeface="+mj-lt"/>
                        </a:rPr>
                        <a:t>Fundamental </a:t>
                      </a:r>
                      <a:r>
                        <a:rPr lang="en-CA" sz="1100" b="0" i="0" u="none" strike="noStrike" dirty="0">
                          <a:solidFill>
                            <a:schemeClr val="tx1"/>
                          </a:solidFill>
                          <a:effectLst/>
                          <a:latin typeface="+mj-lt"/>
                        </a:rPr>
                        <a:t>changes</a:t>
                      </a:r>
                    </a:p>
                  </a:txBody>
                  <a:tcPr marL="45720" marR="45720" anchor="ctr">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400" b="1" i="0" u="none" strike="noStrike" dirty="0">
                          <a:solidFill>
                            <a:schemeClr val="bg1"/>
                          </a:solidFill>
                          <a:effectLst/>
                          <a:latin typeface="+mj-lt"/>
                        </a:rPr>
                        <a:t>51%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51%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52%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49%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48%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63%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51%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53%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53%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52%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53%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400" b="1" i="0" u="none" strike="noStrike" dirty="0">
                          <a:solidFill>
                            <a:schemeClr val="bg1"/>
                          </a:solidFill>
                          <a:effectLst/>
                          <a:latin typeface="+mj-lt"/>
                        </a:rPr>
                        <a:t>42%</a:t>
                      </a:r>
                    </a:p>
                  </a:txBody>
                  <a:tcPr marL="45720" marR="45720" anchor="ctr">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457200">
                <a:tc>
                  <a:txBody>
                    <a:bodyPr/>
                    <a:lstStyle/>
                    <a:p>
                      <a:pPr algn="l" fontAlgn="b"/>
                      <a:r>
                        <a:rPr lang="en-CA" sz="1100" b="0" i="0" u="none" strike="noStrike" dirty="0">
                          <a:solidFill>
                            <a:schemeClr val="tx1"/>
                          </a:solidFill>
                          <a:effectLst/>
                          <a:latin typeface="+mj-lt"/>
                        </a:rPr>
                        <a:t>C</a:t>
                      </a:r>
                      <a:r>
                        <a:rPr lang="en-CA" sz="1100" b="0" i="0" u="none" strike="noStrike" dirty="0" smtClean="0">
                          <a:solidFill>
                            <a:schemeClr val="tx1"/>
                          </a:solidFill>
                          <a:effectLst/>
                          <a:latin typeface="+mj-lt"/>
                        </a:rPr>
                        <a:t>ompletely </a:t>
                      </a:r>
                      <a:r>
                        <a:rPr lang="en-CA" sz="1100" b="0" i="0" u="none" strike="noStrike" dirty="0">
                          <a:solidFill>
                            <a:schemeClr val="tx1"/>
                          </a:solidFill>
                          <a:effectLst/>
                          <a:latin typeface="+mj-lt"/>
                        </a:rPr>
                        <a:t>rebuilt</a:t>
                      </a:r>
                    </a:p>
                  </a:txBody>
                  <a:tcPr marL="45720" marR="45720" anchor="ctr">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E6E7E8"/>
                    </a:solidFill>
                  </a:tcPr>
                </a:tc>
                <a:tc>
                  <a:txBody>
                    <a:bodyPr/>
                    <a:lstStyle/>
                    <a:p>
                      <a:pPr algn="ctr" fontAlgn="b"/>
                      <a:r>
                        <a:rPr lang="en-CA" sz="1400" b="1" i="0" u="none" strike="noStrike" dirty="0">
                          <a:solidFill>
                            <a:schemeClr val="bg1"/>
                          </a:solidFill>
                          <a:effectLst/>
                          <a:latin typeface="+mj-lt"/>
                        </a:rPr>
                        <a:t>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93A445"/>
                    </a:solidFill>
                  </a:tcPr>
                </a:tc>
                <a:tc>
                  <a:txBody>
                    <a:bodyPr/>
                    <a:lstStyle/>
                    <a:p>
                      <a:pPr algn="ctr" fontAlgn="b"/>
                      <a:r>
                        <a:rPr lang="en-CA" sz="1400" b="1" i="0" u="none" strike="noStrike" dirty="0">
                          <a:solidFill>
                            <a:schemeClr val="bg1"/>
                          </a:solidFill>
                          <a:effectLst/>
                          <a:latin typeface="+mj-lt"/>
                        </a:rPr>
                        <a:t>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400" b="1" i="0" u="none" strike="noStrike" dirty="0">
                          <a:solidFill>
                            <a:schemeClr val="bg1"/>
                          </a:solidFill>
                          <a:effectLst/>
                          <a:latin typeface="+mj-lt"/>
                        </a:rPr>
                        <a:t>10%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400" b="1" i="0" u="none" strike="noStrike" dirty="0">
                          <a:solidFill>
                            <a:schemeClr val="bg1"/>
                          </a:solidFill>
                          <a:effectLst/>
                          <a:latin typeface="+mj-lt"/>
                        </a:rPr>
                        <a:t>10%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400" b="1" i="0" u="none" strike="noStrike" dirty="0">
                          <a:solidFill>
                            <a:schemeClr val="bg1"/>
                          </a:solidFill>
                          <a:effectLst/>
                          <a:latin typeface="+mj-lt"/>
                        </a:rPr>
                        <a:t>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400" b="1" i="0" u="none" strike="noStrike" dirty="0">
                          <a:solidFill>
                            <a:schemeClr val="bg1"/>
                          </a:solidFill>
                          <a:effectLst/>
                          <a:latin typeface="+mj-lt"/>
                        </a:rPr>
                        <a:t>12%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400" b="1" i="0" u="none" strike="noStrike" dirty="0">
                          <a:solidFill>
                            <a:schemeClr val="bg1"/>
                          </a:solidFill>
                          <a:effectLst/>
                          <a:latin typeface="+mj-lt"/>
                        </a:rPr>
                        <a:t>11%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400" b="1" i="0" u="none" strike="noStrike" dirty="0">
                          <a:solidFill>
                            <a:schemeClr val="bg1"/>
                          </a:solidFill>
                          <a:effectLst/>
                          <a:latin typeface="+mj-lt"/>
                        </a:rPr>
                        <a:t>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400" b="1" i="0" u="none" strike="noStrike" dirty="0">
                          <a:solidFill>
                            <a:schemeClr val="bg1"/>
                          </a:solidFill>
                          <a:effectLst/>
                          <a:latin typeface="+mj-lt"/>
                        </a:rPr>
                        <a:t>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400" b="1" i="0" u="none" strike="noStrike" dirty="0">
                          <a:solidFill>
                            <a:schemeClr val="bg1"/>
                          </a:solidFill>
                          <a:effectLst/>
                          <a:latin typeface="+mj-lt"/>
                        </a:rPr>
                        <a:t>21%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D78235"/>
                    </a:solidFill>
                  </a:tcPr>
                </a:tc>
                <a:tc>
                  <a:txBody>
                    <a:bodyPr/>
                    <a:lstStyle/>
                    <a:p>
                      <a:pPr algn="ctr" fontAlgn="b"/>
                      <a:r>
                        <a:rPr lang="en-CA" sz="1400" b="1" i="0" u="none" strike="noStrike" dirty="0">
                          <a:solidFill>
                            <a:schemeClr val="bg1"/>
                          </a:solidFill>
                          <a:effectLst/>
                          <a:latin typeface="+mj-lt"/>
                        </a:rPr>
                        <a:t>10%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400" b="1" i="0" u="none" strike="noStrike" dirty="0">
                          <a:solidFill>
                            <a:schemeClr val="bg1"/>
                          </a:solidFill>
                          <a:effectLst/>
                          <a:latin typeface="+mj-lt"/>
                        </a:rPr>
                        <a:t>10%</a:t>
                      </a:r>
                    </a:p>
                  </a:txBody>
                  <a:tcPr marL="45720" marR="45720" anchor="ctr">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a:noFill/>
                    </a:lnB>
                    <a:solidFill>
                      <a:srgbClr val="8B8B8E"/>
                    </a:solidFill>
                  </a:tcPr>
                </a:tc>
              </a:tr>
            </a:tbl>
          </a:graphicData>
        </a:graphic>
      </p:graphicFrame>
      <p:sp>
        <p:nvSpPr>
          <p:cNvPr id="17" name="TextBox 16"/>
          <p:cNvSpPr txBox="1"/>
          <p:nvPr/>
        </p:nvSpPr>
        <p:spPr>
          <a:xfrm>
            <a:off x="619459" y="1727192"/>
            <a:ext cx="7488186" cy="307777"/>
          </a:xfrm>
          <a:prstGeom prst="rect">
            <a:avLst/>
          </a:prstGeom>
          <a:noFill/>
        </p:spPr>
        <p:txBody>
          <a:bodyPr wrap="square" rtlCol="0">
            <a:spAutoFit/>
          </a:bodyPr>
          <a:lstStyle/>
          <a:p>
            <a:r>
              <a:rPr lang="en-CA" sz="1400" b="1" dirty="0" smtClean="0">
                <a:solidFill>
                  <a:srgbClr val="307D84"/>
                </a:solidFill>
              </a:rPr>
              <a:t>Self-reported health status by province</a:t>
            </a:r>
            <a:endParaRPr lang="en-CA" sz="1400" b="1" dirty="0">
              <a:solidFill>
                <a:srgbClr val="307D84"/>
              </a:solidFill>
            </a:endParaRPr>
          </a:p>
        </p:txBody>
      </p:sp>
      <p:graphicFrame>
        <p:nvGraphicFramePr>
          <p:cNvPr id="14" name="Table 13"/>
          <p:cNvGraphicFramePr>
            <a:graphicFrameLocks noGrp="1"/>
          </p:cNvGraphicFramePr>
          <p:nvPr>
            <p:extLst>
              <p:ext uri="{D42A27DB-BD31-4B8C-83A1-F6EECF244321}">
                <p14:modId xmlns:p14="http://schemas.microsoft.com/office/powerpoint/2010/main" val="3807695910"/>
              </p:ext>
            </p:extLst>
          </p:nvPr>
        </p:nvGraphicFramePr>
        <p:xfrm>
          <a:off x="684209" y="2253214"/>
          <a:ext cx="7975949" cy="777240"/>
        </p:xfrm>
        <a:graphic>
          <a:graphicData uri="http://schemas.openxmlformats.org/drawingml/2006/table">
            <a:tbl>
              <a:tblPr/>
              <a:tblGrid>
                <a:gridCol w="1511527"/>
                <a:gridCol w="496252"/>
                <a:gridCol w="496252"/>
                <a:gridCol w="531178"/>
                <a:gridCol w="496252"/>
                <a:gridCol w="496252"/>
                <a:gridCol w="496252"/>
                <a:gridCol w="496252"/>
                <a:gridCol w="496252"/>
                <a:gridCol w="496252"/>
                <a:gridCol w="496252"/>
                <a:gridCol w="496252"/>
                <a:gridCol w="970724"/>
              </a:tblGrid>
              <a:tr h="320040">
                <a:tc>
                  <a:txBody>
                    <a:bodyPr/>
                    <a:lstStyle/>
                    <a:p>
                      <a:pPr algn="l" fontAlgn="b"/>
                      <a:endParaRPr lang="en-CA" sz="1200" b="0" i="0" u="none" strike="noStrike" dirty="0">
                        <a:solidFill>
                          <a:srgbClr val="000000"/>
                        </a:solidFill>
                        <a:effectLst/>
                        <a:latin typeface="+mj-lt"/>
                      </a:endParaRPr>
                    </a:p>
                  </a:txBody>
                  <a:tcPr marL="45720" marR="45720" anchor="b">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tcPr>
                </a:tc>
                <a:tc>
                  <a:txBody>
                    <a:bodyPr/>
                    <a:lstStyle/>
                    <a:p>
                      <a:pPr algn="ctr" fontAlgn="b"/>
                      <a:r>
                        <a:rPr lang="en-CA" sz="1100" b="1" i="0" u="none" strike="noStrike" dirty="0" smtClean="0">
                          <a:solidFill>
                            <a:srgbClr val="000000"/>
                          </a:solidFill>
                          <a:effectLst/>
                          <a:latin typeface="+mj-lt"/>
                        </a:rPr>
                        <a:t>B.C.</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Alta.</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Sask.</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Man.</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Ont.</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Que.</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N.B.</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N.S.</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P.E.I.</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N.L.</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Can.</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100" b="1" i="0" u="none" strike="noStrike" dirty="0" smtClean="0">
                          <a:solidFill>
                            <a:srgbClr val="000000"/>
                          </a:solidFill>
                          <a:effectLst/>
                          <a:latin typeface="+mj-lt"/>
                        </a:rPr>
                        <a:t>CMWF Avg.</a:t>
                      </a:r>
                      <a:endParaRPr lang="en-CA" sz="1100" b="1" i="0" u="none" strike="noStrike" dirty="0">
                        <a:solidFill>
                          <a:srgbClr val="000000"/>
                        </a:solidFill>
                        <a:effectLst/>
                        <a:latin typeface="+mj-lt"/>
                      </a:endParaRPr>
                    </a:p>
                  </a:txBody>
                  <a:tcPr marL="45720" marR="45720" anchor="b">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solidFill>
                      <a:srgbClr val="E6E7E8"/>
                    </a:solidFill>
                  </a:tcPr>
                </a:tc>
              </a:tr>
              <a:tr h="457200">
                <a:tc>
                  <a:txBody>
                    <a:bodyPr/>
                    <a:lstStyle/>
                    <a:p>
                      <a:pPr algn="l" fontAlgn="b"/>
                      <a:r>
                        <a:rPr lang="en-CA" sz="1100" b="0" i="0" u="none" strike="noStrike" dirty="0" smtClean="0">
                          <a:solidFill>
                            <a:srgbClr val="000000"/>
                          </a:solidFill>
                          <a:effectLst/>
                          <a:latin typeface="+mj-lt"/>
                        </a:rPr>
                        <a:t>Excellent or very good</a:t>
                      </a:r>
                      <a:endParaRPr lang="en-CA" sz="1100" b="0" i="0" u="none" strike="noStrike" dirty="0">
                        <a:solidFill>
                          <a:srgbClr val="000000"/>
                        </a:solidFill>
                        <a:effectLst/>
                        <a:latin typeface="+mj-lt"/>
                      </a:endParaRPr>
                    </a:p>
                  </a:txBody>
                  <a:tcPr marL="45720" marR="45720" anchor="ctr">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marL="0" algn="ctr" defTabSz="914400" rtl="0" eaLnBrk="1" fontAlgn="b" latinLnBrk="0" hangingPunct="1"/>
                      <a:r>
                        <a:rPr lang="en-CA" sz="1400" b="1" i="0" u="none" strike="noStrike" kern="1200" dirty="0">
                          <a:solidFill>
                            <a:schemeClr val="bg1"/>
                          </a:solidFill>
                          <a:effectLst/>
                          <a:latin typeface="+mj-lt"/>
                          <a:ea typeface="+mn-ea"/>
                          <a:cs typeface="+mn-cs"/>
                        </a:rPr>
                        <a:t>52%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marL="0" algn="ctr" defTabSz="914400" rtl="0" eaLnBrk="1" fontAlgn="b" latinLnBrk="0" hangingPunct="1"/>
                      <a:r>
                        <a:rPr lang="en-CA" sz="1400" b="1" i="0" u="none" strike="noStrike" kern="1200" dirty="0">
                          <a:solidFill>
                            <a:schemeClr val="bg1"/>
                          </a:solidFill>
                          <a:effectLst/>
                          <a:latin typeface="+mj-lt"/>
                          <a:ea typeface="+mn-ea"/>
                          <a:cs typeface="+mn-cs"/>
                        </a:rPr>
                        <a:t>56%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marL="0" algn="ctr" defTabSz="914400" rtl="0" eaLnBrk="1" fontAlgn="b" latinLnBrk="0" hangingPunct="1"/>
                      <a:r>
                        <a:rPr lang="en-CA" sz="1400" b="1" i="0" u="none" strike="noStrike" kern="1200" dirty="0">
                          <a:solidFill>
                            <a:schemeClr val="bg1"/>
                          </a:solidFill>
                          <a:effectLst/>
                          <a:latin typeface="+mj-lt"/>
                          <a:ea typeface="+mn-ea"/>
                          <a:cs typeface="+mn-cs"/>
                        </a:rPr>
                        <a:t>44%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marL="0" algn="ctr" defTabSz="914400" rtl="0" eaLnBrk="1" fontAlgn="b" latinLnBrk="0" hangingPunct="1"/>
                      <a:r>
                        <a:rPr lang="en-CA" sz="1400" b="1" i="0" u="none" strike="noStrike" kern="1200" dirty="0">
                          <a:solidFill>
                            <a:schemeClr val="bg1"/>
                          </a:solidFill>
                          <a:effectLst/>
                          <a:latin typeface="+mj-lt"/>
                          <a:ea typeface="+mn-ea"/>
                          <a:cs typeface="+mn-cs"/>
                        </a:rPr>
                        <a:t>48%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marL="0" algn="ctr" defTabSz="914400" rtl="0" eaLnBrk="1" fontAlgn="b" latinLnBrk="0" hangingPunct="1"/>
                      <a:r>
                        <a:rPr lang="en-CA" sz="1400" b="1" i="0" u="none" strike="noStrike" kern="1200" dirty="0">
                          <a:solidFill>
                            <a:schemeClr val="bg1"/>
                          </a:solidFill>
                          <a:effectLst/>
                          <a:latin typeface="+mj-lt"/>
                          <a:ea typeface="+mn-ea"/>
                          <a:cs typeface="+mn-cs"/>
                        </a:rPr>
                        <a:t>52%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marL="0" algn="ctr" defTabSz="914400" rtl="0" eaLnBrk="1" fontAlgn="b" latinLnBrk="0" hangingPunct="1"/>
                      <a:r>
                        <a:rPr lang="en-CA" sz="1400" b="1" i="0" u="none" strike="noStrike" kern="1200" dirty="0">
                          <a:solidFill>
                            <a:schemeClr val="bg1"/>
                          </a:solidFill>
                          <a:effectLst/>
                          <a:latin typeface="+mj-lt"/>
                          <a:ea typeface="+mn-ea"/>
                          <a:cs typeface="+mn-cs"/>
                        </a:rPr>
                        <a:t>53%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marL="0" algn="ctr" defTabSz="914400" rtl="0" eaLnBrk="1" fontAlgn="b" latinLnBrk="0" hangingPunct="1"/>
                      <a:r>
                        <a:rPr lang="en-CA" sz="1400" b="1" i="0" u="none" strike="noStrike" kern="1200" dirty="0">
                          <a:solidFill>
                            <a:schemeClr val="bg1"/>
                          </a:solidFill>
                          <a:effectLst/>
                          <a:latin typeface="+mj-lt"/>
                          <a:ea typeface="+mn-ea"/>
                          <a:cs typeface="+mn-cs"/>
                        </a:rPr>
                        <a:t>44%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marL="0" algn="ctr" defTabSz="914400" rtl="0" eaLnBrk="1" fontAlgn="b" latinLnBrk="0" hangingPunct="1"/>
                      <a:r>
                        <a:rPr lang="en-CA" sz="1400" b="1" i="0" u="none" strike="noStrike" kern="1200" dirty="0">
                          <a:solidFill>
                            <a:schemeClr val="bg1"/>
                          </a:solidFill>
                          <a:effectLst/>
                          <a:latin typeface="+mj-lt"/>
                          <a:ea typeface="+mn-ea"/>
                          <a:cs typeface="+mn-cs"/>
                        </a:rPr>
                        <a:t>42%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marL="0" algn="ctr" defTabSz="914400" rtl="0" eaLnBrk="1" fontAlgn="b" latinLnBrk="0" hangingPunct="1"/>
                      <a:r>
                        <a:rPr lang="en-CA" sz="1400" b="1" i="0" u="none" strike="noStrike" kern="1200" dirty="0">
                          <a:solidFill>
                            <a:schemeClr val="bg1"/>
                          </a:solidFill>
                          <a:effectLst/>
                          <a:latin typeface="+mj-lt"/>
                          <a:ea typeface="+mn-ea"/>
                          <a:cs typeface="+mn-cs"/>
                        </a:rPr>
                        <a:t>44%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marL="0" algn="ctr" defTabSz="914400" rtl="0" eaLnBrk="1" fontAlgn="b" latinLnBrk="0" hangingPunct="1"/>
                      <a:r>
                        <a:rPr lang="en-CA" sz="1400" b="1" i="0" u="none" strike="noStrike" kern="1200" dirty="0">
                          <a:solidFill>
                            <a:schemeClr val="bg1"/>
                          </a:solidFill>
                          <a:effectLst/>
                          <a:latin typeface="+mj-lt"/>
                          <a:ea typeface="+mn-ea"/>
                          <a:cs typeface="+mn-cs"/>
                        </a:rPr>
                        <a:t>56%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marL="0" algn="ctr" defTabSz="914400" rtl="0" eaLnBrk="1" fontAlgn="b" latinLnBrk="0" hangingPunct="1"/>
                      <a:r>
                        <a:rPr lang="en-CA" sz="1400" b="1" i="0" u="none" strike="noStrike" kern="1200" dirty="0">
                          <a:solidFill>
                            <a:schemeClr val="bg1"/>
                          </a:solidFill>
                          <a:effectLst/>
                          <a:latin typeface="+mj-lt"/>
                          <a:ea typeface="+mn-ea"/>
                          <a:cs typeface="+mn-cs"/>
                        </a:rPr>
                        <a:t>52%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marL="0" algn="ctr" defTabSz="914400" rtl="0" eaLnBrk="1" fontAlgn="b" latinLnBrk="0" hangingPunct="1"/>
                      <a:r>
                        <a:rPr lang="en-CA" sz="1400" b="1" i="0" u="none" strike="noStrike" kern="1200" dirty="0">
                          <a:solidFill>
                            <a:schemeClr val="bg1"/>
                          </a:solidFill>
                          <a:effectLst/>
                          <a:latin typeface="+mj-lt"/>
                          <a:ea typeface="+mn-ea"/>
                          <a:cs typeface="+mn-cs"/>
                        </a:rPr>
                        <a:t>38%</a:t>
                      </a:r>
                    </a:p>
                  </a:txBody>
                  <a:tcPr marL="45720" marR="45720" anchor="ctr">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bl>
          </a:graphicData>
        </a:graphic>
      </p:graphicFrame>
      <p:grpSp>
        <p:nvGrpSpPr>
          <p:cNvPr id="15" name="Group 14"/>
          <p:cNvGrpSpPr/>
          <p:nvPr/>
        </p:nvGrpSpPr>
        <p:grpSpPr>
          <a:xfrm>
            <a:off x="585552" y="5805264"/>
            <a:ext cx="4706528" cy="549642"/>
            <a:chOff x="585552" y="5399638"/>
            <a:chExt cx="4706528" cy="549642"/>
          </a:xfrm>
        </p:grpSpPr>
        <p:sp>
          <p:nvSpPr>
            <p:cNvPr id="16" name="TextBox 15"/>
            <p:cNvSpPr txBox="1"/>
            <p:nvPr/>
          </p:nvSpPr>
          <p:spPr>
            <a:xfrm>
              <a:off x="585552" y="5399638"/>
              <a:ext cx="2519636" cy="261610"/>
            </a:xfrm>
            <a:prstGeom prst="rect">
              <a:avLst/>
            </a:prstGeom>
            <a:noFill/>
          </p:spPr>
          <p:txBody>
            <a:bodyPr wrap="square" rtlCol="0">
              <a:spAutoFit/>
            </a:bodyPr>
            <a:lstStyle/>
            <a:p>
              <a:r>
                <a:rPr lang="en-CA" sz="1100" b="1" dirty="0" smtClean="0"/>
                <a:t>Compared with the CMWF average</a:t>
              </a:r>
              <a:endParaRPr lang="en-CA" sz="1100" b="1" dirty="0"/>
            </a:p>
          </p:txBody>
        </p:sp>
        <p:grpSp>
          <p:nvGrpSpPr>
            <p:cNvPr id="18" name="Group 17"/>
            <p:cNvGrpSpPr/>
            <p:nvPr/>
          </p:nvGrpSpPr>
          <p:grpSpPr>
            <a:xfrm>
              <a:off x="676315" y="5687670"/>
              <a:ext cx="1598406" cy="261610"/>
              <a:chOff x="2848727" y="6289575"/>
              <a:chExt cx="1741128" cy="273209"/>
            </a:xfrm>
          </p:grpSpPr>
          <p:sp>
            <p:nvSpPr>
              <p:cNvPr id="32" name="TextBox 31"/>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33" name="Oval 32"/>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9" name="Group 18"/>
            <p:cNvGrpSpPr/>
            <p:nvPr/>
          </p:nvGrpSpPr>
          <p:grpSpPr>
            <a:xfrm>
              <a:off x="2182801" y="5687670"/>
              <a:ext cx="1453097" cy="261610"/>
              <a:chOff x="4423909" y="6289575"/>
              <a:chExt cx="1741129" cy="273209"/>
            </a:xfrm>
          </p:grpSpPr>
          <p:sp>
            <p:nvSpPr>
              <p:cNvPr id="29" name="TextBox 28"/>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30" name="Oval 29"/>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20" name="Group 19"/>
            <p:cNvGrpSpPr/>
            <p:nvPr/>
          </p:nvGrpSpPr>
          <p:grpSpPr>
            <a:xfrm>
              <a:off x="3838985" y="5687670"/>
              <a:ext cx="1453095" cy="261610"/>
              <a:chOff x="6161096" y="6289575"/>
              <a:chExt cx="1741127" cy="273209"/>
            </a:xfrm>
          </p:grpSpPr>
          <p:sp>
            <p:nvSpPr>
              <p:cNvPr id="21" name="TextBox 20"/>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22" name="Oval 21"/>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cxnSp>
        <p:nvCxnSpPr>
          <p:cNvPr id="23" name="Straight Connector 22"/>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24"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59</a:t>
            </a:fld>
            <a:endParaRPr lang="en-US" sz="1200" dirty="0"/>
          </a:p>
        </p:txBody>
      </p:sp>
    </p:spTree>
    <p:extLst>
      <p:ext uri="{BB962C8B-B14F-4D97-AF65-F5344CB8AC3E}">
        <p14:creationId xmlns:p14="http://schemas.microsoft.com/office/powerpoint/2010/main" val="5888425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4C898E"/>
                </a:solidFill>
              </a:rPr>
              <a:t>About this report (cont’d)</a:t>
            </a:r>
            <a:endParaRPr lang="en-CA" sz="2600" dirty="0">
              <a:solidFill>
                <a:srgbClr val="4C898E"/>
              </a:solidFill>
            </a:endParaRPr>
          </a:p>
        </p:txBody>
      </p:sp>
      <p:sp>
        <p:nvSpPr>
          <p:cNvPr id="3" name="Content Placeholder 2"/>
          <p:cNvSpPr>
            <a:spLocks noGrp="1"/>
          </p:cNvSpPr>
          <p:nvPr>
            <p:ph sz="quarter" idx="11"/>
          </p:nvPr>
        </p:nvSpPr>
        <p:spPr>
          <a:xfrm>
            <a:off x="591844" y="1371600"/>
            <a:ext cx="8232648" cy="4953000"/>
          </a:xfrm>
        </p:spPr>
        <p:txBody>
          <a:bodyPr/>
          <a:lstStyle/>
          <a:p>
            <a:pPr>
              <a:lnSpc>
                <a:spcPts val="1800"/>
              </a:lnSpc>
            </a:pPr>
            <a:r>
              <a:rPr lang="en-CA" sz="1400" dirty="0" smtClean="0"/>
              <a:t>In the body of the report, provincial results are compared with the international average of CMWF countries. In the appendix, provincial results are compared with the Canadian average. </a:t>
            </a:r>
          </a:p>
          <a:p>
            <a:pPr lvl="0">
              <a:lnSpc>
                <a:spcPts val="1800"/>
              </a:lnSpc>
            </a:pPr>
            <a:r>
              <a:rPr lang="en-CA" sz="1400" dirty="0" smtClean="0"/>
              <a:t>Supplementary data </a:t>
            </a:r>
            <a:r>
              <a:rPr lang="en-CA" sz="1400" dirty="0"/>
              <a:t>tables with </a:t>
            </a:r>
            <a:r>
              <a:rPr lang="en-CA" sz="1400" dirty="0" smtClean="0"/>
              <a:t>expanded </a:t>
            </a:r>
            <a:r>
              <a:rPr lang="en-CA" sz="1400" dirty="0">
                <a:solidFill>
                  <a:srgbClr val="000000"/>
                </a:solidFill>
              </a:rPr>
              <a:t>questionnaire information are available as a free companion product </a:t>
            </a:r>
            <a:r>
              <a:rPr lang="en-CA" sz="1400" dirty="0" smtClean="0">
                <a:solidFill>
                  <a:srgbClr val="000000"/>
                </a:solidFill>
                <a:hlinkClick r:id="rId2"/>
              </a:rPr>
              <a:t>online</a:t>
            </a:r>
            <a:r>
              <a:rPr lang="en-CA" sz="1400" dirty="0" smtClean="0">
                <a:solidFill>
                  <a:srgbClr val="000000"/>
                </a:solidFill>
              </a:rPr>
              <a:t>.</a:t>
            </a:r>
            <a:endParaRPr lang="en-CA" sz="1400" dirty="0" smtClean="0">
              <a:solidFill>
                <a:srgbClr val="000000"/>
              </a:solidFill>
            </a:endParaRPr>
          </a:p>
          <a:p>
            <a:pPr lvl="0">
              <a:lnSpc>
                <a:spcPts val="1800"/>
              </a:lnSpc>
            </a:pPr>
            <a:r>
              <a:rPr lang="en-CA" sz="1400" dirty="0" smtClean="0">
                <a:solidFill>
                  <a:srgbClr val="000000"/>
                </a:solidFill>
              </a:rPr>
              <a:t>To provide additional context, this report also references information from CIHI, Statistics Canada and </a:t>
            </a:r>
            <a:r>
              <a:rPr lang="en-CA" sz="1400" dirty="0" smtClean="0"/>
              <a:t>other sources. All other data is </a:t>
            </a:r>
            <a:r>
              <a:rPr lang="en-CA" sz="1400" dirty="0" smtClean="0">
                <a:solidFill>
                  <a:srgbClr val="000000"/>
                </a:solidFill>
              </a:rPr>
              <a:t>from the 2014 Commonwealth Fund International Health Policy Survey of Older Adults. </a:t>
            </a:r>
          </a:p>
          <a:p>
            <a:pPr marL="0" lvl="0" indent="0">
              <a:buNone/>
            </a:pPr>
            <a:endParaRPr lang="en-CA" sz="1600" dirty="0">
              <a:solidFill>
                <a:srgbClr val="000000"/>
              </a:solidFill>
            </a:endParaRPr>
          </a:p>
          <a:p>
            <a:endParaRPr lang="en-CA" dirty="0"/>
          </a:p>
        </p:txBody>
      </p:sp>
      <p:sp>
        <p:nvSpPr>
          <p:cNvPr id="4"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6</a:t>
            </a:fld>
            <a:endParaRPr lang="en-US" dirty="0"/>
          </a:p>
        </p:txBody>
      </p:sp>
    </p:spTree>
    <p:extLst>
      <p:ext uri="{BB962C8B-B14F-4D97-AF65-F5344CB8AC3E}">
        <p14:creationId xmlns:p14="http://schemas.microsoft.com/office/powerpoint/2010/main" val="22527640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CA" dirty="0" smtClean="0">
                <a:solidFill>
                  <a:srgbClr val="307D84"/>
                </a:solidFill>
              </a:rPr>
              <a:t>Appendix </a:t>
            </a:r>
            <a:endParaRPr lang="en-CA" dirty="0">
              <a:solidFill>
                <a:srgbClr val="307D84"/>
              </a:solidFill>
            </a:endParaRPr>
          </a:p>
        </p:txBody>
      </p:sp>
      <p:sp>
        <p:nvSpPr>
          <p:cNvPr id="5" name="Subtitle 4"/>
          <p:cNvSpPr>
            <a:spLocks noGrp="1"/>
          </p:cNvSpPr>
          <p:nvPr>
            <p:ph type="subTitle" idx="1"/>
          </p:nvPr>
        </p:nvSpPr>
        <p:spPr>
          <a:xfrm>
            <a:off x="1905000" y="3276600"/>
            <a:ext cx="6324600" cy="1952600"/>
          </a:xfrm>
        </p:spPr>
        <p:txBody>
          <a:bodyPr>
            <a:noAutofit/>
          </a:bodyPr>
          <a:lstStyle/>
          <a:p>
            <a:r>
              <a:rPr lang="en-CA" sz="2600" dirty="0">
                <a:solidFill>
                  <a:srgbClr val="307D84"/>
                </a:solidFill>
              </a:rPr>
              <a:t>Provincial results compared </a:t>
            </a:r>
            <a:r>
              <a:rPr lang="en-CA" sz="2600" dirty="0" smtClean="0">
                <a:solidFill>
                  <a:srgbClr val="307D84"/>
                </a:solidFill>
              </a:rPr>
              <a:t/>
            </a:r>
            <a:br>
              <a:rPr lang="en-CA" sz="2600" dirty="0" smtClean="0">
                <a:solidFill>
                  <a:srgbClr val="307D84"/>
                </a:solidFill>
              </a:rPr>
            </a:br>
            <a:r>
              <a:rPr lang="en-CA" sz="2600" dirty="0" smtClean="0">
                <a:solidFill>
                  <a:srgbClr val="307D84"/>
                </a:solidFill>
              </a:rPr>
              <a:t>to </a:t>
            </a:r>
            <a:r>
              <a:rPr lang="en-CA" sz="2600" dirty="0">
                <a:solidFill>
                  <a:srgbClr val="307D84"/>
                </a:solidFill>
              </a:rPr>
              <a:t>the </a:t>
            </a:r>
            <a:r>
              <a:rPr lang="en-CA" sz="2600" b="1" dirty="0" smtClean="0">
                <a:solidFill>
                  <a:srgbClr val="307D84"/>
                </a:solidFill>
              </a:rPr>
              <a:t>Canadian average </a:t>
            </a:r>
          </a:p>
          <a:p>
            <a:r>
              <a:rPr lang="en-CA" sz="2000" dirty="0" smtClean="0">
                <a:solidFill>
                  <a:srgbClr val="307D84"/>
                </a:solidFill>
              </a:rPr>
              <a:t>Statistical testing</a:t>
            </a:r>
            <a:r>
              <a:rPr lang="en-CA" sz="2000" b="1" dirty="0" smtClean="0">
                <a:solidFill>
                  <a:srgbClr val="307D84"/>
                </a:solidFill>
              </a:rPr>
              <a:t> </a:t>
            </a:r>
            <a:r>
              <a:rPr lang="en-CA" sz="2000" dirty="0" smtClean="0">
                <a:solidFill>
                  <a:srgbClr val="307D84"/>
                </a:solidFill>
              </a:rPr>
              <a:t>indicates whether results are significantly different from the Canadian average.</a:t>
            </a:r>
            <a:endParaRPr lang="en-CA" sz="2000" dirty="0">
              <a:solidFill>
                <a:srgbClr val="307D84"/>
              </a:solidFill>
            </a:endParaRPr>
          </a:p>
        </p:txBody>
      </p:sp>
      <p:sp>
        <p:nvSpPr>
          <p:cNvPr id="6"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60</a:t>
            </a:fld>
            <a:endParaRPr lang="en-US" dirty="0"/>
          </a:p>
        </p:txBody>
      </p:sp>
    </p:spTree>
    <p:extLst>
      <p:ext uri="{BB962C8B-B14F-4D97-AF65-F5344CB8AC3E}">
        <p14:creationId xmlns:p14="http://schemas.microsoft.com/office/powerpoint/2010/main" val="253285457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307D84"/>
                </a:solidFill>
              </a:rPr>
              <a:t>Timely access to primary care</a:t>
            </a:r>
            <a:endParaRPr lang="en-CA" sz="2600" dirty="0">
              <a:solidFill>
                <a:srgbClr val="307D84"/>
              </a:solidFill>
            </a:endParaRPr>
          </a:p>
        </p:txBody>
      </p:sp>
      <p:graphicFrame>
        <p:nvGraphicFramePr>
          <p:cNvPr id="18" name="Table 17"/>
          <p:cNvGraphicFramePr>
            <a:graphicFrameLocks noGrp="1"/>
          </p:cNvGraphicFramePr>
          <p:nvPr>
            <p:extLst>
              <p:ext uri="{D42A27DB-BD31-4B8C-83A1-F6EECF244321}">
                <p14:modId xmlns:p14="http://schemas.microsoft.com/office/powerpoint/2010/main" val="3157487227"/>
              </p:ext>
            </p:extLst>
          </p:nvPr>
        </p:nvGraphicFramePr>
        <p:xfrm>
          <a:off x="684214" y="2256728"/>
          <a:ext cx="7877828" cy="2606040"/>
        </p:xfrm>
        <a:graphic>
          <a:graphicData uri="http://schemas.openxmlformats.org/drawingml/2006/table">
            <a:tbl>
              <a:tblPr/>
              <a:tblGrid>
                <a:gridCol w="2519634"/>
                <a:gridCol w="481965"/>
                <a:gridCol w="481965"/>
                <a:gridCol w="531178"/>
                <a:gridCol w="481965"/>
                <a:gridCol w="481965"/>
                <a:gridCol w="481965"/>
                <a:gridCol w="481965"/>
                <a:gridCol w="481965"/>
                <a:gridCol w="489331"/>
                <a:gridCol w="481965"/>
                <a:gridCol w="481965"/>
              </a:tblGrid>
              <a:tr h="32004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b" latinLnBrk="0" hangingPunct="1">
                        <a:lnSpc>
                          <a:spcPct val="100000"/>
                        </a:lnSpc>
                        <a:spcBef>
                          <a:spcPts val="0"/>
                        </a:spcBef>
                        <a:spcAft>
                          <a:spcPts val="0"/>
                        </a:spcAft>
                        <a:buClrTx/>
                        <a:buSzTx/>
                        <a:buFontTx/>
                        <a:buNone/>
                        <a:tabLst/>
                        <a:defRPr/>
                      </a:pPr>
                      <a:r>
                        <a:rPr lang="en-CA" sz="1100" b="1" i="0" u="none" strike="noStrike" kern="1200" dirty="0" smtClean="0">
                          <a:solidFill>
                            <a:srgbClr val="000000"/>
                          </a:solidFill>
                          <a:effectLst/>
                          <a:latin typeface="Arial" panose="020B0604020202020204" pitchFamily="34" charset="0"/>
                          <a:ea typeface="+mn-ea"/>
                          <a:cs typeface="Arial" panose="020B0604020202020204" pitchFamily="34" charset="0"/>
                        </a:rPr>
                        <a:t>Older Canadians (55+) who</a:t>
                      </a:r>
                    </a:p>
                  </a:txBody>
                  <a:tcPr marL="45720" marR="45720" anchor="b">
                    <a:lnL>
                      <a:noFill/>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B.C.</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Alta.</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Sask.</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Man.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Ont.</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Que.</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N.B.</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N.S.</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P.E.I.</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N.L.</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Can.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a:noFill/>
                    </a:lnR>
                    <a:lnT>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r>
              <a:tr h="54864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100" b="0" i="0" u="none" strike="noStrike" dirty="0" smtClean="0">
                          <a:solidFill>
                            <a:schemeClr val="tx1"/>
                          </a:solidFill>
                          <a:effectLst/>
                          <a:latin typeface="Arial" panose="020B0604020202020204" pitchFamily="34" charset="0"/>
                          <a:cs typeface="Arial" panose="020B0604020202020204" pitchFamily="34" charset="0"/>
                        </a:rPr>
                        <a:t>Waited for at least 2 days to see </a:t>
                      </a:r>
                      <a:br>
                        <a:rPr lang="en-US" sz="1100" b="0" i="0" u="none" strike="noStrike" dirty="0" smtClean="0">
                          <a:solidFill>
                            <a:schemeClr val="tx1"/>
                          </a:solidFill>
                          <a:effectLst/>
                          <a:latin typeface="Arial" panose="020B0604020202020204" pitchFamily="34" charset="0"/>
                          <a:cs typeface="Arial" panose="020B0604020202020204" pitchFamily="34" charset="0"/>
                        </a:rPr>
                      </a:br>
                      <a:r>
                        <a:rPr lang="en-US" sz="1100" b="0" i="0" u="none" strike="noStrike" dirty="0" smtClean="0">
                          <a:solidFill>
                            <a:schemeClr val="tx1"/>
                          </a:solidFill>
                          <a:effectLst/>
                          <a:latin typeface="Arial" panose="020B0604020202020204" pitchFamily="34" charset="0"/>
                          <a:cs typeface="Arial" panose="020B0604020202020204" pitchFamily="34" charset="0"/>
                        </a:rPr>
                        <a:t>a doctor </a:t>
                      </a:r>
                      <a:endParaRPr lang="en-US" sz="1100" b="0"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50%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55%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57%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54%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50%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3A44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58%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54%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55%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53%</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53%</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53%</a:t>
                      </a:r>
                    </a:p>
                  </a:txBody>
                  <a:tcPr marL="45720" marR="45720" anchor="ctr">
                    <a:lnL w="6350" cap="flat" cmpd="sng" algn="ctr">
                      <a:solidFill>
                        <a:schemeClr val="bg1"/>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8B8B8E"/>
                    </a:solidFill>
                  </a:tcPr>
                </a:tc>
              </a:tr>
              <a:tr h="54864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100" b="0" i="0" u="none" strike="noStrike" dirty="0" smtClean="0">
                          <a:solidFill>
                            <a:schemeClr val="tx1"/>
                          </a:solidFill>
                          <a:effectLst/>
                          <a:latin typeface="Arial" panose="020B0604020202020204" pitchFamily="34" charset="0"/>
                          <a:cs typeface="Arial" panose="020B0604020202020204" pitchFamily="34" charset="0"/>
                        </a:rPr>
                        <a:t>Said</a:t>
                      </a:r>
                      <a:r>
                        <a:rPr lang="en-US" sz="1100" b="0" i="0" u="none" strike="noStrike" baseline="0" dirty="0" smtClean="0">
                          <a:solidFill>
                            <a:schemeClr val="tx1"/>
                          </a:solidFill>
                          <a:effectLst/>
                          <a:latin typeface="Arial" panose="020B0604020202020204" pitchFamily="34" charset="0"/>
                          <a:cs typeface="Arial" panose="020B0604020202020204" pitchFamily="34" charset="0"/>
                        </a:rPr>
                        <a:t> it was</a:t>
                      </a:r>
                      <a:r>
                        <a:rPr lang="en-US" sz="1100" b="0" i="0" u="none" strike="noStrike" dirty="0" smtClean="0">
                          <a:solidFill>
                            <a:schemeClr val="tx1"/>
                          </a:solidFill>
                          <a:effectLst/>
                          <a:latin typeface="Arial" panose="020B0604020202020204" pitchFamily="34" charset="0"/>
                          <a:cs typeface="Arial" panose="020B0604020202020204" pitchFamily="34" charset="0"/>
                        </a:rPr>
                        <a:t> very or somewhat difficult </a:t>
                      </a:r>
                      <a:br>
                        <a:rPr lang="en-US" sz="1100" b="0" i="0" u="none" strike="noStrike" dirty="0" smtClean="0">
                          <a:solidFill>
                            <a:schemeClr val="tx1"/>
                          </a:solidFill>
                          <a:effectLst/>
                          <a:latin typeface="Arial" panose="020B0604020202020204" pitchFamily="34" charset="0"/>
                          <a:cs typeface="Arial" panose="020B0604020202020204" pitchFamily="34" charset="0"/>
                        </a:rPr>
                      </a:br>
                      <a:r>
                        <a:rPr lang="en-US" sz="1100" b="0" i="0" u="none" strike="noStrike" dirty="0" smtClean="0">
                          <a:solidFill>
                            <a:schemeClr val="tx1"/>
                          </a:solidFill>
                          <a:effectLst/>
                          <a:latin typeface="Arial" panose="020B0604020202020204" pitchFamily="34" charset="0"/>
                          <a:cs typeface="Arial" panose="020B0604020202020204" pitchFamily="34" charset="0"/>
                        </a:rPr>
                        <a:t>to get medical care after</a:t>
                      </a:r>
                      <a:r>
                        <a:rPr lang="en-US" sz="1100" b="0" i="0" u="none" strike="noStrike" baseline="0" dirty="0" smtClean="0">
                          <a:solidFill>
                            <a:schemeClr val="tx1"/>
                          </a:solidFill>
                          <a:effectLst/>
                          <a:latin typeface="Arial" panose="020B0604020202020204" pitchFamily="34" charset="0"/>
                          <a:cs typeface="Arial" panose="020B0604020202020204" pitchFamily="34" charset="0"/>
                        </a:rPr>
                        <a:t> </a:t>
                      </a:r>
                      <a:r>
                        <a:rPr lang="en-US" sz="1100" b="0" i="0" u="none" strike="noStrike" dirty="0" smtClean="0">
                          <a:solidFill>
                            <a:schemeClr val="tx1"/>
                          </a:solidFill>
                          <a:effectLst/>
                          <a:latin typeface="Arial" panose="020B0604020202020204" pitchFamily="34" charset="0"/>
                          <a:cs typeface="Arial" panose="020B0604020202020204" pitchFamily="34" charset="0"/>
                        </a:rPr>
                        <a:t>hours </a:t>
                      </a:r>
                      <a:endParaRPr lang="en-US" sz="1100" b="0"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47%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45%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3A44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49%</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55%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47%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3A44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60%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53%</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59%</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57%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65%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51%</a:t>
                      </a:r>
                    </a:p>
                  </a:txBody>
                  <a:tcPr marL="45720" marR="45720" anchor="ctr">
                    <a:lnL w="6350" cap="flat" cmpd="sng" algn="ctr">
                      <a:solidFill>
                        <a:schemeClr val="bg1"/>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8B8B8E"/>
                    </a:solidFill>
                  </a:tcPr>
                </a:tc>
              </a:tr>
              <a:tr h="64008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100" b="0" i="0" u="none" strike="noStrike" dirty="0" smtClean="0">
                          <a:solidFill>
                            <a:schemeClr val="tx1"/>
                          </a:solidFill>
                          <a:effectLst/>
                          <a:latin typeface="Arial" panose="020B0604020202020204" pitchFamily="34" charset="0"/>
                          <a:cs typeface="Arial" panose="020B0604020202020204" pitchFamily="34" charset="0"/>
                        </a:rPr>
                        <a:t>Went to the ED for a condition that could have been treated by their </a:t>
                      </a:r>
                      <a:br>
                        <a:rPr lang="en-US" sz="1100" b="0" i="0" u="none" strike="noStrike" dirty="0" smtClean="0">
                          <a:solidFill>
                            <a:schemeClr val="tx1"/>
                          </a:solidFill>
                          <a:effectLst/>
                          <a:latin typeface="Arial" panose="020B0604020202020204" pitchFamily="34" charset="0"/>
                          <a:cs typeface="Arial" panose="020B0604020202020204" pitchFamily="34" charset="0"/>
                        </a:rPr>
                      </a:br>
                      <a:r>
                        <a:rPr lang="en-US" sz="1100" b="0" i="0" u="none" strike="noStrike" dirty="0" smtClean="0">
                          <a:solidFill>
                            <a:schemeClr val="tx1"/>
                          </a:solidFill>
                          <a:effectLst/>
                          <a:latin typeface="Arial" panose="020B0604020202020204" pitchFamily="34" charset="0"/>
                          <a:cs typeface="Arial" panose="020B0604020202020204" pitchFamily="34" charset="0"/>
                        </a:rPr>
                        <a:t>regular doctor</a:t>
                      </a: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30%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39%</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33%</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34%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39%</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38%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42%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37%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40%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50%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78235"/>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37%</a:t>
                      </a:r>
                    </a:p>
                  </a:txBody>
                  <a:tcPr marL="45720" marR="45720" anchor="ctr">
                    <a:lnL w="6350" cap="flat" cmpd="sng" algn="ctr">
                      <a:solidFill>
                        <a:schemeClr val="bg1"/>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8B8B8E"/>
                    </a:solidFill>
                  </a:tcPr>
                </a:tc>
              </a:tr>
              <a:tr h="54864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100" b="0" i="0" u="none" strike="noStrike" kern="1200" dirty="0" smtClean="0">
                          <a:solidFill>
                            <a:schemeClr val="tx1"/>
                          </a:solidFill>
                          <a:effectLst/>
                          <a:latin typeface="Arial" panose="020B0604020202020204" pitchFamily="34" charset="0"/>
                          <a:ea typeface="+mn-ea"/>
                          <a:cs typeface="Arial" panose="020B0604020202020204" pitchFamily="34" charset="0"/>
                        </a:rPr>
                        <a:t>W</a:t>
                      </a:r>
                      <a:r>
                        <a:rPr lang="en-US" sz="1100" b="0" i="0" u="none" strike="noStrike" dirty="0" smtClean="0">
                          <a:solidFill>
                            <a:schemeClr val="tx1"/>
                          </a:solidFill>
                          <a:effectLst/>
                          <a:latin typeface="Arial" panose="020B0604020202020204" pitchFamily="34" charset="0"/>
                          <a:cs typeface="Arial" panose="020B0604020202020204" pitchFamily="34" charset="0"/>
                        </a:rPr>
                        <a:t>aited for at least 2 months to see </a:t>
                      </a:r>
                      <a:br>
                        <a:rPr lang="en-US" sz="1100" b="0" i="0" u="none" strike="noStrike" dirty="0" smtClean="0">
                          <a:solidFill>
                            <a:schemeClr val="tx1"/>
                          </a:solidFill>
                          <a:effectLst/>
                          <a:latin typeface="Arial" panose="020B0604020202020204" pitchFamily="34" charset="0"/>
                          <a:cs typeface="Arial" panose="020B0604020202020204" pitchFamily="34" charset="0"/>
                        </a:rPr>
                      </a:br>
                      <a:r>
                        <a:rPr lang="en-US" sz="1100" b="0" i="0" u="none" strike="noStrike" dirty="0" smtClean="0">
                          <a:solidFill>
                            <a:schemeClr val="tx1"/>
                          </a:solidFill>
                          <a:effectLst/>
                          <a:latin typeface="Arial" panose="020B0604020202020204" pitchFamily="34" charset="0"/>
                          <a:cs typeface="Arial" panose="020B0604020202020204" pitchFamily="34" charset="0"/>
                        </a:rPr>
                        <a:t>their specialist</a:t>
                      </a: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24%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28%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32%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32%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24%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25%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29%</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27%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28%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34%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00A8CB"/>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350" b="1" i="0" u="none" strike="noStrike" dirty="0">
                          <a:solidFill>
                            <a:schemeClr val="bg1"/>
                          </a:solidFill>
                          <a:effectLst/>
                          <a:latin typeface="Arial" panose="020B0604020202020204" pitchFamily="34" charset="0"/>
                          <a:cs typeface="Arial" panose="020B0604020202020204" pitchFamily="34" charset="0"/>
                        </a:rPr>
                        <a:t>25%</a:t>
                      </a:r>
                    </a:p>
                  </a:txBody>
                  <a:tcPr marL="45720" marR="45720" anchor="ctr">
                    <a:lnL w="6350" cap="flat" cmpd="sng" algn="ctr">
                      <a:solidFill>
                        <a:schemeClr val="bg1"/>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rgbClr val="8B8B8E"/>
                    </a:solidFill>
                  </a:tcPr>
                </a:tc>
              </a:tr>
            </a:tbl>
          </a:graphicData>
        </a:graphic>
      </p:graphicFrame>
      <p:grpSp>
        <p:nvGrpSpPr>
          <p:cNvPr id="11" name="Group 10"/>
          <p:cNvGrpSpPr/>
          <p:nvPr/>
        </p:nvGrpSpPr>
        <p:grpSpPr>
          <a:xfrm>
            <a:off x="585552" y="5013176"/>
            <a:ext cx="4706528" cy="549642"/>
            <a:chOff x="611560" y="5471646"/>
            <a:chExt cx="4706528" cy="549642"/>
          </a:xfrm>
        </p:grpSpPr>
        <p:sp>
          <p:nvSpPr>
            <p:cNvPr id="12" name="TextBox 11"/>
            <p:cNvSpPr txBox="1"/>
            <p:nvPr/>
          </p:nvSpPr>
          <p:spPr>
            <a:xfrm>
              <a:off x="611560" y="5471646"/>
              <a:ext cx="2880320" cy="261610"/>
            </a:xfrm>
            <a:prstGeom prst="rect">
              <a:avLst/>
            </a:prstGeom>
            <a:noFill/>
          </p:spPr>
          <p:txBody>
            <a:bodyPr wrap="square" rtlCol="0">
              <a:spAutoFit/>
            </a:bodyPr>
            <a:lstStyle/>
            <a:p>
              <a:r>
                <a:rPr lang="en-CA" sz="1100" b="1" dirty="0" smtClean="0"/>
                <a:t>Compared with the Canadian average</a:t>
              </a:r>
              <a:endParaRPr lang="en-CA" sz="1100" b="1" dirty="0"/>
            </a:p>
          </p:txBody>
        </p:sp>
        <p:grpSp>
          <p:nvGrpSpPr>
            <p:cNvPr id="13" name="Group 12"/>
            <p:cNvGrpSpPr/>
            <p:nvPr/>
          </p:nvGrpSpPr>
          <p:grpSpPr>
            <a:xfrm>
              <a:off x="702323" y="5759678"/>
              <a:ext cx="1598406" cy="261610"/>
              <a:chOff x="2848727" y="6289575"/>
              <a:chExt cx="1741128" cy="273209"/>
            </a:xfrm>
          </p:grpSpPr>
          <p:sp>
            <p:nvSpPr>
              <p:cNvPr id="23" name="TextBox 22"/>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24" name="Oval 23"/>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6" name="Group 15"/>
            <p:cNvGrpSpPr/>
            <p:nvPr/>
          </p:nvGrpSpPr>
          <p:grpSpPr>
            <a:xfrm>
              <a:off x="2208809" y="5759678"/>
              <a:ext cx="1453097" cy="261610"/>
              <a:chOff x="4423909" y="6289575"/>
              <a:chExt cx="1741129" cy="273209"/>
            </a:xfrm>
          </p:grpSpPr>
          <p:sp>
            <p:nvSpPr>
              <p:cNvPr id="21" name="TextBox 20"/>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22" name="Oval 21"/>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7" name="Group 16"/>
            <p:cNvGrpSpPr/>
            <p:nvPr/>
          </p:nvGrpSpPr>
          <p:grpSpPr>
            <a:xfrm>
              <a:off x="3864993" y="5759678"/>
              <a:ext cx="1453095" cy="261610"/>
              <a:chOff x="6161096" y="6289575"/>
              <a:chExt cx="1741127" cy="273209"/>
            </a:xfrm>
          </p:grpSpPr>
          <p:sp>
            <p:nvSpPr>
              <p:cNvPr id="19" name="TextBox 18"/>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20" name="Oval 19"/>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cxnSp>
        <p:nvCxnSpPr>
          <p:cNvPr id="15" name="Straight Connector 14"/>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25"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61</a:t>
            </a:fld>
            <a:endParaRPr lang="en-US" sz="1200" dirty="0"/>
          </a:p>
        </p:txBody>
      </p:sp>
    </p:spTree>
    <p:extLst>
      <p:ext uri="{BB962C8B-B14F-4D97-AF65-F5344CB8AC3E}">
        <p14:creationId xmlns:p14="http://schemas.microsoft.com/office/powerpoint/2010/main" val="150072380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307D84"/>
                </a:solidFill>
                <a:latin typeface="+mj-lt"/>
              </a:rPr>
              <a:t>Cost as a barrier to health care</a:t>
            </a:r>
            <a:endParaRPr lang="en-CA" sz="2600" dirty="0">
              <a:solidFill>
                <a:srgbClr val="307D84"/>
              </a:solidFill>
              <a:latin typeface="+mj-lt"/>
            </a:endParaRPr>
          </a:p>
        </p:txBody>
      </p:sp>
      <p:graphicFrame>
        <p:nvGraphicFramePr>
          <p:cNvPr id="18" name="Table 17"/>
          <p:cNvGraphicFramePr>
            <a:graphicFrameLocks noGrp="1"/>
          </p:cNvGraphicFramePr>
          <p:nvPr>
            <p:extLst>
              <p:ext uri="{D42A27DB-BD31-4B8C-83A1-F6EECF244321}">
                <p14:modId xmlns:p14="http://schemas.microsoft.com/office/powerpoint/2010/main" val="638223684"/>
              </p:ext>
            </p:extLst>
          </p:nvPr>
        </p:nvGraphicFramePr>
        <p:xfrm>
          <a:off x="684217" y="2276872"/>
          <a:ext cx="8040508" cy="2697480"/>
        </p:xfrm>
        <a:graphic>
          <a:graphicData uri="http://schemas.openxmlformats.org/drawingml/2006/table">
            <a:tbl>
              <a:tblPr>
                <a:tableStyleId>{2D5ABB26-0587-4C30-8999-92F81FD0307C}</a:tableStyleId>
              </a:tblPr>
              <a:tblGrid>
                <a:gridCol w="2735655"/>
                <a:gridCol w="481965"/>
                <a:gridCol w="481965"/>
                <a:gridCol w="494665"/>
                <a:gridCol w="481965"/>
                <a:gridCol w="481965"/>
                <a:gridCol w="481965"/>
                <a:gridCol w="481965"/>
                <a:gridCol w="481965"/>
                <a:gridCol w="472503"/>
                <a:gridCol w="481965"/>
                <a:gridCol w="481965"/>
              </a:tblGrid>
              <a:tr h="320040">
                <a:tc>
                  <a:txBody>
                    <a:bodyPr/>
                    <a:lstStyle/>
                    <a:p>
                      <a:pPr marL="0" algn="ctr" defTabSz="914400" rtl="0" eaLnBrk="1" fontAlgn="b" latinLnBrk="0" hangingPunct="1"/>
                      <a:endParaRPr lang="en-CA" sz="1100" b="1" i="0" u="none" strike="noStrike" kern="1200" dirty="0">
                        <a:solidFill>
                          <a:schemeClr val="bg1"/>
                        </a:solidFill>
                        <a:effectLst/>
                        <a:latin typeface="+mn-lt"/>
                        <a:ea typeface="+mn-ea"/>
                        <a:cs typeface="+mn-cs"/>
                      </a:endParaRPr>
                    </a:p>
                  </a:txBody>
                  <a:tcPr marL="45720" marR="45720" anchor="ctr">
                    <a:lnR w="635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mn-lt"/>
                          <a:cs typeface="Arial" panose="020B0604020202020204" pitchFamily="34" charset="0"/>
                        </a:rPr>
                        <a:t>B.C.</a:t>
                      </a:r>
                      <a:endParaRPr lang="en-CA" sz="1100" b="1" i="0" u="none" strike="noStrike" dirty="0">
                        <a:solidFill>
                          <a:schemeClr val="tx1"/>
                        </a:solidFill>
                        <a:effectLst/>
                        <a:latin typeface="+mn-lt"/>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mn-lt"/>
                          <a:cs typeface="Arial" panose="020B0604020202020204" pitchFamily="34" charset="0"/>
                        </a:rPr>
                        <a:t>Alta.</a:t>
                      </a:r>
                      <a:endParaRPr lang="en-CA" sz="1100" b="1" i="0" u="none" strike="noStrike" dirty="0">
                        <a:solidFill>
                          <a:schemeClr val="tx1"/>
                        </a:solidFill>
                        <a:effectLst/>
                        <a:latin typeface="+mn-lt"/>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mn-lt"/>
                          <a:cs typeface="Arial" panose="020B0604020202020204" pitchFamily="34" charset="0"/>
                        </a:rPr>
                        <a:t>Sask.</a:t>
                      </a:r>
                      <a:endParaRPr lang="en-CA" sz="1100" b="1" i="0" u="none" strike="noStrike" dirty="0">
                        <a:solidFill>
                          <a:schemeClr val="tx1"/>
                        </a:solidFill>
                        <a:effectLst/>
                        <a:latin typeface="+mn-lt"/>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mn-lt"/>
                          <a:cs typeface="Arial" panose="020B0604020202020204" pitchFamily="34" charset="0"/>
                        </a:rPr>
                        <a:t>Man.</a:t>
                      </a:r>
                      <a:endParaRPr lang="en-CA" sz="1100" b="1" i="0" u="none" strike="noStrike" dirty="0">
                        <a:solidFill>
                          <a:schemeClr val="tx1"/>
                        </a:solidFill>
                        <a:effectLst/>
                        <a:latin typeface="+mn-lt"/>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mn-lt"/>
                          <a:cs typeface="Arial" panose="020B0604020202020204" pitchFamily="34" charset="0"/>
                        </a:rPr>
                        <a:t>Ont.</a:t>
                      </a:r>
                      <a:endParaRPr lang="en-CA" sz="1100" b="1" i="0" u="none" strike="noStrike" dirty="0">
                        <a:solidFill>
                          <a:schemeClr val="tx1"/>
                        </a:solidFill>
                        <a:effectLst/>
                        <a:latin typeface="+mn-lt"/>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mn-lt"/>
                          <a:cs typeface="Arial" panose="020B0604020202020204" pitchFamily="34" charset="0"/>
                        </a:rPr>
                        <a:t>Que.</a:t>
                      </a:r>
                      <a:endParaRPr lang="en-CA" sz="1100" b="1" i="0" u="none" strike="noStrike" dirty="0">
                        <a:solidFill>
                          <a:schemeClr val="tx1"/>
                        </a:solidFill>
                        <a:effectLst/>
                        <a:latin typeface="+mn-lt"/>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mn-lt"/>
                          <a:cs typeface="Arial" panose="020B0604020202020204" pitchFamily="34" charset="0"/>
                        </a:rPr>
                        <a:t>N.B.</a:t>
                      </a:r>
                      <a:endParaRPr lang="en-CA" sz="1100" b="1" i="0" u="none" strike="noStrike" dirty="0">
                        <a:solidFill>
                          <a:schemeClr val="tx1"/>
                        </a:solidFill>
                        <a:effectLst/>
                        <a:latin typeface="+mn-lt"/>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mn-lt"/>
                          <a:cs typeface="Arial" panose="020B0604020202020204" pitchFamily="34" charset="0"/>
                        </a:rPr>
                        <a:t>N.S.</a:t>
                      </a:r>
                      <a:endParaRPr lang="en-CA" sz="1100" b="1" i="0" u="none" strike="noStrike" dirty="0">
                        <a:solidFill>
                          <a:schemeClr val="tx1"/>
                        </a:solidFill>
                        <a:effectLst/>
                        <a:latin typeface="+mn-lt"/>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mn-lt"/>
                          <a:cs typeface="Arial" panose="020B0604020202020204" pitchFamily="34" charset="0"/>
                        </a:rPr>
                        <a:t>P.E.I.</a:t>
                      </a:r>
                      <a:endParaRPr lang="en-CA" sz="1100" b="1" i="0" u="none" strike="noStrike" dirty="0">
                        <a:solidFill>
                          <a:schemeClr val="tx1"/>
                        </a:solidFill>
                        <a:effectLst/>
                        <a:latin typeface="+mn-lt"/>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mn-lt"/>
                          <a:cs typeface="Arial" panose="020B0604020202020204" pitchFamily="34" charset="0"/>
                        </a:rPr>
                        <a:t>N.L.</a:t>
                      </a:r>
                      <a:endParaRPr lang="en-CA" sz="1100" b="1" i="0" u="none" strike="noStrike" dirty="0">
                        <a:solidFill>
                          <a:schemeClr val="tx1"/>
                        </a:solidFill>
                        <a:effectLst/>
                        <a:latin typeface="+mn-lt"/>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mn-lt"/>
                          <a:cs typeface="Arial" panose="020B0604020202020204" pitchFamily="34" charset="0"/>
                        </a:rPr>
                        <a:t>Can.</a:t>
                      </a:r>
                      <a:endParaRPr lang="en-CA" sz="1100" b="1" i="0" u="none" strike="noStrike" dirty="0">
                        <a:solidFill>
                          <a:schemeClr val="tx1"/>
                        </a:solidFill>
                        <a:effectLst/>
                        <a:latin typeface="+mn-lt"/>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r>
              <a:tr h="5486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100" u="none" strike="noStrike" kern="1200" cap="none" spc="0" normalizeH="0" baseline="0" noProof="0" dirty="0" smtClean="0">
                          <a:ln>
                            <a:noFill/>
                          </a:ln>
                          <a:solidFill>
                            <a:schemeClr val="tx1"/>
                          </a:solidFill>
                          <a:effectLst/>
                          <a:uLnTx/>
                          <a:uFillTx/>
                          <a:latin typeface="+mn-lt"/>
                        </a:rPr>
                        <a:t>Did not see a doctor for a medical </a:t>
                      </a:r>
                      <a:br>
                        <a:rPr kumimoji="0" lang="en-CA" sz="1100" u="none" strike="noStrike" kern="1200" cap="none" spc="0" normalizeH="0" baseline="0" noProof="0" dirty="0" smtClean="0">
                          <a:ln>
                            <a:noFill/>
                          </a:ln>
                          <a:solidFill>
                            <a:schemeClr val="tx1"/>
                          </a:solidFill>
                          <a:effectLst/>
                          <a:uLnTx/>
                          <a:uFillTx/>
                          <a:latin typeface="+mn-lt"/>
                        </a:rPr>
                      </a:br>
                      <a:r>
                        <a:rPr kumimoji="0" lang="en-CA" sz="1100" u="none" strike="noStrike" kern="1200" cap="none" spc="0" normalizeH="0" baseline="0" noProof="0" dirty="0" smtClean="0">
                          <a:ln>
                            <a:noFill/>
                          </a:ln>
                          <a:solidFill>
                            <a:schemeClr val="tx1"/>
                          </a:solidFill>
                          <a:effectLst/>
                          <a:uLnTx/>
                          <a:uFillTx/>
                          <a:latin typeface="+mn-lt"/>
                        </a:rPr>
                        <a:t>problem because of </a:t>
                      </a:r>
                      <a:r>
                        <a:rPr kumimoji="0" lang="en-CA" sz="1100" b="1" u="none" strike="noStrike" kern="1200" cap="none" spc="0" normalizeH="0" baseline="0" noProof="0" dirty="0" smtClean="0">
                          <a:ln>
                            <a:noFill/>
                          </a:ln>
                          <a:solidFill>
                            <a:schemeClr val="tx1"/>
                          </a:solidFill>
                          <a:effectLst/>
                          <a:uLnTx/>
                          <a:uFillTx/>
                          <a:latin typeface="+mn-lt"/>
                        </a:rPr>
                        <a:t>doctor visit costs</a:t>
                      </a:r>
                      <a:endParaRPr lang="en-CA" sz="1100" b="1" i="0" u="none" strike="noStrike" kern="1200" dirty="0">
                        <a:solidFill>
                          <a:schemeClr val="tx1"/>
                        </a:solidFill>
                        <a:effectLst/>
                        <a:latin typeface="+mn-lt"/>
                        <a:ea typeface="+mn-ea"/>
                        <a:cs typeface="+mn-cs"/>
                      </a:endParaRPr>
                    </a:p>
                  </a:txBody>
                  <a:tcPr marL="45720" marR="45720" anchor="ctr">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dirty="0">
                          <a:solidFill>
                            <a:schemeClr val="bg1"/>
                          </a:solidFill>
                          <a:effectLst/>
                          <a:latin typeface="+mn-lt"/>
                        </a:rPr>
                        <a:t>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640080">
                <a:tc>
                  <a:txBody>
                    <a:bodyPr/>
                    <a:lstStyle/>
                    <a:p>
                      <a:r>
                        <a:rPr lang="en-CA" sz="1100" dirty="0" smtClean="0">
                          <a:solidFill>
                            <a:schemeClr val="tx1"/>
                          </a:solidFill>
                          <a:latin typeface="+mn-lt"/>
                        </a:rPr>
                        <a:t>Skipped a medical test, treatment or </a:t>
                      </a:r>
                      <a:br>
                        <a:rPr lang="en-CA" sz="1100" dirty="0" smtClean="0">
                          <a:solidFill>
                            <a:schemeClr val="tx1"/>
                          </a:solidFill>
                          <a:latin typeface="+mn-lt"/>
                        </a:rPr>
                      </a:br>
                      <a:r>
                        <a:rPr lang="en-CA" sz="1100" dirty="0" smtClean="0">
                          <a:solidFill>
                            <a:schemeClr val="tx1"/>
                          </a:solidFill>
                          <a:latin typeface="+mn-lt"/>
                        </a:rPr>
                        <a:t>follow-up recommended by a doctor because of </a:t>
                      </a:r>
                      <a:r>
                        <a:rPr lang="en-CA" sz="1100" b="1" dirty="0" smtClean="0">
                          <a:solidFill>
                            <a:schemeClr val="tx1"/>
                          </a:solidFill>
                          <a:latin typeface="+mn-lt"/>
                        </a:rPr>
                        <a:t>diagnostic/treatment costs</a:t>
                      </a:r>
                      <a:endParaRPr lang="en-CA" sz="1100" b="1" dirty="0">
                        <a:solidFill>
                          <a:schemeClr val="tx1"/>
                        </a:solidFill>
                        <a:latin typeface="+mn-lt"/>
                      </a:endParaRPr>
                    </a:p>
                  </a:txBody>
                  <a:tcPr marL="45720" marR="45720" anchor="ctr">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dirty="0">
                          <a:solidFill>
                            <a:schemeClr val="bg1"/>
                          </a:solidFill>
                          <a:effectLst/>
                          <a:latin typeface="+mn-lt"/>
                        </a:rPr>
                        <a:t>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n-lt"/>
                        </a:rPr>
                        <a:t>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dirty="0">
                          <a:solidFill>
                            <a:schemeClr val="bg1"/>
                          </a:solidFill>
                          <a:effectLst/>
                          <a:latin typeface="+mn-lt"/>
                        </a:rPr>
                        <a:t>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640080">
                <a:tc>
                  <a:txBody>
                    <a:bodyPr/>
                    <a:lstStyle/>
                    <a:p>
                      <a:r>
                        <a:rPr lang="en-CA" sz="1100" dirty="0" smtClean="0">
                          <a:solidFill>
                            <a:schemeClr val="tx1"/>
                          </a:solidFill>
                          <a:latin typeface="+mn-lt"/>
                        </a:rPr>
                        <a:t>Did not fill a prescription for medicine </a:t>
                      </a:r>
                      <a:br>
                        <a:rPr lang="en-CA" sz="1100" dirty="0" smtClean="0">
                          <a:solidFill>
                            <a:schemeClr val="tx1"/>
                          </a:solidFill>
                          <a:latin typeface="+mn-lt"/>
                        </a:rPr>
                      </a:br>
                      <a:r>
                        <a:rPr lang="en-CA" sz="1100" dirty="0" smtClean="0">
                          <a:solidFill>
                            <a:schemeClr val="tx1"/>
                          </a:solidFill>
                          <a:latin typeface="+mn-lt"/>
                        </a:rPr>
                        <a:t>or skipped doses of medications because </a:t>
                      </a:r>
                      <a:br>
                        <a:rPr lang="en-CA" sz="1100" dirty="0" smtClean="0">
                          <a:solidFill>
                            <a:schemeClr val="tx1"/>
                          </a:solidFill>
                          <a:latin typeface="+mn-lt"/>
                        </a:rPr>
                      </a:br>
                      <a:r>
                        <a:rPr lang="en-CA" sz="1100" dirty="0" smtClean="0">
                          <a:solidFill>
                            <a:schemeClr val="tx1"/>
                          </a:solidFill>
                          <a:latin typeface="+mn-lt"/>
                        </a:rPr>
                        <a:t>of </a:t>
                      </a:r>
                      <a:r>
                        <a:rPr lang="en-CA" sz="1100" b="1" dirty="0" smtClean="0">
                          <a:solidFill>
                            <a:schemeClr val="tx1"/>
                          </a:solidFill>
                          <a:latin typeface="+mn-lt"/>
                        </a:rPr>
                        <a:t>prescription costs</a:t>
                      </a:r>
                      <a:endParaRPr lang="en-CA" sz="1100" b="1" dirty="0">
                        <a:solidFill>
                          <a:schemeClr val="tx1"/>
                        </a:solidFill>
                        <a:latin typeface="+mn-lt"/>
                      </a:endParaRPr>
                    </a:p>
                  </a:txBody>
                  <a:tcPr marL="45720" marR="45720" anchor="ctr">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dirty="0">
                          <a:solidFill>
                            <a:schemeClr val="bg1"/>
                          </a:solidFill>
                          <a:effectLst/>
                          <a:latin typeface="+mn-lt"/>
                        </a:rPr>
                        <a:t>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n-lt"/>
                        </a:rPr>
                        <a:t>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12%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dirty="0">
                          <a:solidFill>
                            <a:schemeClr val="bg1"/>
                          </a:solidFill>
                          <a:effectLst/>
                          <a:latin typeface="+mn-lt"/>
                        </a:rPr>
                        <a:t>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n-lt"/>
                        </a:rPr>
                        <a:t>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548640">
                <a:tc>
                  <a:txBody>
                    <a:bodyPr/>
                    <a:lstStyle/>
                    <a:p>
                      <a:r>
                        <a:rPr lang="en-CA" sz="1100" b="0" dirty="0" smtClean="0">
                          <a:solidFill>
                            <a:schemeClr val="tx1"/>
                          </a:solidFill>
                          <a:latin typeface="+mn-lt"/>
                        </a:rPr>
                        <a:t>Did</a:t>
                      </a:r>
                      <a:r>
                        <a:rPr lang="en-CA" sz="1100" b="0" baseline="0" dirty="0" smtClean="0">
                          <a:solidFill>
                            <a:schemeClr val="tx1"/>
                          </a:solidFill>
                          <a:latin typeface="+mn-lt"/>
                        </a:rPr>
                        <a:t> not see a dentist when needed to because of the </a:t>
                      </a:r>
                      <a:r>
                        <a:rPr lang="en-CA" sz="1100" b="1" baseline="0" dirty="0" smtClean="0">
                          <a:solidFill>
                            <a:schemeClr val="tx1"/>
                          </a:solidFill>
                          <a:latin typeface="+mn-lt"/>
                        </a:rPr>
                        <a:t>dental costs</a:t>
                      </a:r>
                      <a:endParaRPr lang="en-CA" sz="1100" b="0" dirty="0">
                        <a:solidFill>
                          <a:schemeClr val="tx1"/>
                        </a:solidFill>
                        <a:latin typeface="+mn-lt"/>
                      </a:endParaRPr>
                    </a:p>
                  </a:txBody>
                  <a:tcPr marL="45720" marR="45720" anchor="ctr">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dirty="0" smtClean="0">
                          <a:solidFill>
                            <a:schemeClr val="bg1"/>
                          </a:solidFill>
                          <a:effectLst/>
                          <a:latin typeface="+mn-lt"/>
                        </a:rPr>
                        <a:t>17%</a:t>
                      </a:r>
                      <a:endParaRPr lang="en-CA" sz="1350" b="1" i="0" u="none" strike="noStrike" dirty="0">
                        <a:solidFill>
                          <a:schemeClr val="bg1"/>
                        </a:solidFill>
                        <a:effectLst/>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smtClean="0">
                          <a:solidFill>
                            <a:schemeClr val="bg1"/>
                          </a:solidFill>
                          <a:effectLst/>
                          <a:latin typeface="+mn-lt"/>
                        </a:rPr>
                        <a:t>12%</a:t>
                      </a:r>
                      <a:endParaRPr lang="en-CA" sz="1350" b="1" i="0" u="none" strike="noStrike" dirty="0">
                        <a:solidFill>
                          <a:schemeClr val="bg1"/>
                        </a:solidFill>
                        <a:effectLst/>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smtClean="0">
                          <a:solidFill>
                            <a:schemeClr val="bg1"/>
                          </a:solidFill>
                          <a:effectLst/>
                          <a:latin typeface="+mn-lt"/>
                        </a:rPr>
                        <a:t>9%</a:t>
                      </a:r>
                      <a:endParaRPr lang="en-CA" sz="1350" b="1" i="0" u="none" strike="noStrike" dirty="0">
                        <a:solidFill>
                          <a:schemeClr val="bg1"/>
                        </a:solidFill>
                        <a:effectLst/>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smtClean="0">
                          <a:solidFill>
                            <a:schemeClr val="bg1"/>
                          </a:solidFill>
                          <a:effectLst/>
                          <a:latin typeface="+mn-lt"/>
                        </a:rPr>
                        <a:t>15%</a:t>
                      </a:r>
                      <a:endParaRPr lang="en-CA" sz="1350" b="1" i="0" u="none" strike="noStrike" dirty="0">
                        <a:solidFill>
                          <a:schemeClr val="bg1"/>
                        </a:solidFill>
                        <a:effectLst/>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smtClean="0">
                          <a:solidFill>
                            <a:schemeClr val="bg1"/>
                          </a:solidFill>
                          <a:effectLst/>
                          <a:latin typeface="+mn-lt"/>
                        </a:rPr>
                        <a:t>16%</a:t>
                      </a:r>
                      <a:endParaRPr lang="en-CA" sz="1350" b="1" i="0" u="none" strike="noStrike" dirty="0">
                        <a:solidFill>
                          <a:schemeClr val="bg1"/>
                        </a:solidFill>
                        <a:effectLst/>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smtClean="0">
                          <a:solidFill>
                            <a:schemeClr val="bg1"/>
                          </a:solidFill>
                          <a:effectLst/>
                          <a:latin typeface="+mn-lt"/>
                        </a:rPr>
                        <a:t>14%</a:t>
                      </a:r>
                      <a:endParaRPr lang="en-CA" sz="1350" b="1" i="0" u="none" strike="noStrike" dirty="0">
                        <a:solidFill>
                          <a:schemeClr val="bg1"/>
                        </a:solidFill>
                        <a:effectLst/>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smtClean="0">
                          <a:solidFill>
                            <a:schemeClr val="bg1"/>
                          </a:solidFill>
                          <a:effectLst/>
                          <a:latin typeface="+mn-lt"/>
                        </a:rPr>
                        <a:t>19%</a:t>
                      </a:r>
                      <a:endParaRPr lang="en-CA" sz="1350" b="1" i="0" u="none" strike="noStrike" dirty="0">
                        <a:solidFill>
                          <a:schemeClr val="bg1"/>
                        </a:solidFill>
                        <a:effectLst/>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smtClean="0">
                          <a:solidFill>
                            <a:schemeClr val="bg1"/>
                          </a:solidFill>
                          <a:effectLst/>
                          <a:latin typeface="+mn-lt"/>
                        </a:rPr>
                        <a:t>18%</a:t>
                      </a:r>
                      <a:endParaRPr lang="en-CA" sz="1350" b="1" i="0" u="none" strike="noStrike" dirty="0">
                        <a:solidFill>
                          <a:schemeClr val="bg1"/>
                        </a:solidFill>
                        <a:effectLst/>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smtClean="0">
                          <a:solidFill>
                            <a:schemeClr val="bg1"/>
                          </a:solidFill>
                          <a:effectLst/>
                          <a:latin typeface="+mn-lt"/>
                        </a:rPr>
                        <a:t>11%</a:t>
                      </a:r>
                      <a:endParaRPr lang="en-CA" sz="1350" b="1" i="0" u="none" strike="noStrike" dirty="0">
                        <a:solidFill>
                          <a:schemeClr val="bg1"/>
                        </a:solidFill>
                        <a:effectLst/>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smtClean="0">
                          <a:solidFill>
                            <a:schemeClr val="bg1"/>
                          </a:solidFill>
                          <a:effectLst/>
                          <a:latin typeface="+mn-lt"/>
                        </a:rPr>
                        <a:t>16%</a:t>
                      </a:r>
                      <a:endParaRPr lang="en-CA" sz="1350" b="1" i="0" u="none" strike="noStrike" dirty="0">
                        <a:solidFill>
                          <a:schemeClr val="bg1"/>
                        </a:solidFill>
                        <a:effectLst/>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smtClean="0">
                          <a:solidFill>
                            <a:schemeClr val="bg1"/>
                          </a:solidFill>
                          <a:effectLst/>
                          <a:latin typeface="+mn-lt"/>
                        </a:rPr>
                        <a:t>15%</a:t>
                      </a:r>
                      <a:endParaRPr lang="en-CA" sz="1350" b="1" i="0" u="none" strike="noStrike" dirty="0">
                        <a:solidFill>
                          <a:schemeClr val="bg1"/>
                        </a:solidFill>
                        <a:effectLst/>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bl>
          </a:graphicData>
        </a:graphic>
      </p:graphicFrame>
      <p:grpSp>
        <p:nvGrpSpPr>
          <p:cNvPr id="15" name="Group 14"/>
          <p:cNvGrpSpPr/>
          <p:nvPr/>
        </p:nvGrpSpPr>
        <p:grpSpPr>
          <a:xfrm>
            <a:off x="585552" y="5157192"/>
            <a:ext cx="4706528" cy="549642"/>
            <a:chOff x="611560" y="5471646"/>
            <a:chExt cx="4706528" cy="549642"/>
          </a:xfrm>
        </p:grpSpPr>
        <p:sp>
          <p:nvSpPr>
            <p:cNvPr id="16" name="TextBox 15"/>
            <p:cNvSpPr txBox="1"/>
            <p:nvPr/>
          </p:nvSpPr>
          <p:spPr>
            <a:xfrm>
              <a:off x="611560" y="5471646"/>
              <a:ext cx="2880320" cy="261610"/>
            </a:xfrm>
            <a:prstGeom prst="rect">
              <a:avLst/>
            </a:prstGeom>
            <a:noFill/>
          </p:spPr>
          <p:txBody>
            <a:bodyPr wrap="square" rtlCol="0">
              <a:spAutoFit/>
            </a:bodyPr>
            <a:lstStyle/>
            <a:p>
              <a:r>
                <a:rPr lang="en-CA" sz="1100" b="1" dirty="0" smtClean="0"/>
                <a:t>Compared with the Canadian average</a:t>
              </a:r>
              <a:endParaRPr lang="en-CA" sz="1100" b="1" dirty="0"/>
            </a:p>
          </p:txBody>
        </p:sp>
        <p:grpSp>
          <p:nvGrpSpPr>
            <p:cNvPr id="17" name="Group 16"/>
            <p:cNvGrpSpPr/>
            <p:nvPr/>
          </p:nvGrpSpPr>
          <p:grpSpPr>
            <a:xfrm>
              <a:off x="702323" y="5759678"/>
              <a:ext cx="1598406" cy="261610"/>
              <a:chOff x="2848727" y="6289575"/>
              <a:chExt cx="1741128" cy="273209"/>
            </a:xfrm>
          </p:grpSpPr>
          <p:sp>
            <p:nvSpPr>
              <p:cNvPr id="31" name="TextBox 30"/>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32" name="Oval 31"/>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9" name="Group 18"/>
            <p:cNvGrpSpPr/>
            <p:nvPr/>
          </p:nvGrpSpPr>
          <p:grpSpPr>
            <a:xfrm>
              <a:off x="2208809" y="5759678"/>
              <a:ext cx="1453097" cy="261610"/>
              <a:chOff x="4423909" y="6289575"/>
              <a:chExt cx="1741129" cy="273209"/>
            </a:xfrm>
          </p:grpSpPr>
          <p:sp>
            <p:nvSpPr>
              <p:cNvPr id="29" name="TextBox 28"/>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30" name="Oval 29"/>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20" name="Group 19"/>
            <p:cNvGrpSpPr/>
            <p:nvPr/>
          </p:nvGrpSpPr>
          <p:grpSpPr>
            <a:xfrm>
              <a:off x="3864993" y="5759678"/>
              <a:ext cx="1453095" cy="261610"/>
              <a:chOff x="6161096" y="6289575"/>
              <a:chExt cx="1741127" cy="273209"/>
            </a:xfrm>
          </p:grpSpPr>
          <p:sp>
            <p:nvSpPr>
              <p:cNvPr id="27" name="TextBox 26"/>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28" name="Oval 27"/>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cxnSp>
        <p:nvCxnSpPr>
          <p:cNvPr id="21" name="Straight Connector 20"/>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22"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62</a:t>
            </a:fld>
            <a:endParaRPr lang="en-US" dirty="0"/>
          </a:p>
        </p:txBody>
      </p:sp>
    </p:spTree>
    <p:extLst>
      <p:ext uri="{BB962C8B-B14F-4D97-AF65-F5344CB8AC3E}">
        <p14:creationId xmlns:p14="http://schemas.microsoft.com/office/powerpoint/2010/main" val="33637572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307D84"/>
                </a:solidFill>
              </a:rPr>
              <a:t>Quality of care: patient-centred </a:t>
            </a:r>
            <a:r>
              <a:rPr lang="en-CA" sz="2600" dirty="0">
                <a:solidFill>
                  <a:srgbClr val="307D84"/>
                </a:solidFill>
              </a:rPr>
              <a:t>c</a:t>
            </a:r>
            <a:r>
              <a:rPr lang="en-CA" sz="2600" dirty="0" smtClean="0">
                <a:solidFill>
                  <a:srgbClr val="307D84"/>
                </a:solidFill>
              </a:rPr>
              <a:t>are</a:t>
            </a:r>
            <a:endParaRPr lang="en-CA" sz="2600" dirty="0">
              <a:solidFill>
                <a:srgbClr val="307D84"/>
              </a:solidFill>
            </a:endParaRPr>
          </a:p>
        </p:txBody>
      </p:sp>
      <p:graphicFrame>
        <p:nvGraphicFramePr>
          <p:cNvPr id="15" name="Table 14"/>
          <p:cNvGraphicFramePr>
            <a:graphicFrameLocks noGrp="1"/>
          </p:cNvGraphicFramePr>
          <p:nvPr>
            <p:extLst>
              <p:ext uri="{D42A27DB-BD31-4B8C-83A1-F6EECF244321}">
                <p14:modId xmlns:p14="http://schemas.microsoft.com/office/powerpoint/2010/main" val="1406592740"/>
              </p:ext>
            </p:extLst>
          </p:nvPr>
        </p:nvGraphicFramePr>
        <p:xfrm>
          <a:off x="684217" y="1727230"/>
          <a:ext cx="7820493" cy="3703320"/>
        </p:xfrm>
        <a:graphic>
          <a:graphicData uri="http://schemas.openxmlformats.org/drawingml/2006/table">
            <a:tbl>
              <a:tblPr>
                <a:tableStyleId>{5C22544A-7EE6-4342-B048-85BDC9FD1C3A}</a:tableStyleId>
              </a:tblPr>
              <a:tblGrid>
                <a:gridCol w="2519631"/>
                <a:gridCol w="481965"/>
                <a:gridCol w="481965"/>
                <a:gridCol w="494665"/>
                <a:gridCol w="481965"/>
                <a:gridCol w="481965"/>
                <a:gridCol w="481965"/>
                <a:gridCol w="481965"/>
                <a:gridCol w="481965"/>
                <a:gridCol w="468512"/>
                <a:gridCol w="481965"/>
                <a:gridCol w="481965"/>
              </a:tblGrid>
              <a:tr h="320040">
                <a:tc>
                  <a:txBody>
                    <a:bodyPr/>
                    <a:lstStyle/>
                    <a:p>
                      <a:pPr marL="0" lvl="0" algn="l" fontAlgn="b"/>
                      <a:endParaRPr lang="en-CA" sz="1100" b="0" i="0" u="none" strike="noStrike" dirty="0">
                        <a:solidFill>
                          <a:schemeClr val="tx1"/>
                        </a:solidFill>
                        <a:effectLst/>
                        <a:latin typeface="Calibri"/>
                      </a:endParaRPr>
                    </a:p>
                  </a:txBody>
                  <a:tcPr marL="45720" marR="45720" anchor="ctr">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noFill/>
                  </a:tcPr>
                </a:tc>
                <a:tc>
                  <a:txBody>
                    <a:body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B.C.</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Alta.</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Sask.</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Man.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Ont.</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Que.</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N.B.</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N.S.</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P.E.I.</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N.L.</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Can.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r>
              <a:tr h="320040">
                <a:tc gridSpan="1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effectLst/>
                        </a:rPr>
                        <a:t>Regular doctor always or often </a:t>
                      </a:r>
                      <a:endParaRPr lang="en-CA" sz="1100" b="1" dirty="0" smtClean="0">
                        <a:solidFill>
                          <a:schemeClr val="tx1"/>
                        </a:solidFill>
                        <a:effectLst/>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hMerge="1">
                  <a:txBody>
                    <a:bodyPr/>
                    <a:lstStyle/>
                    <a:p>
                      <a:endParaRPr lang="en-CA"/>
                    </a:p>
                  </a:txBody>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r h="548640">
                <a:tc>
                  <a:txBody>
                    <a:bodyPr/>
                    <a:lstStyle/>
                    <a:p>
                      <a:pPr marL="0" lvl="1" indent="0"/>
                      <a:r>
                        <a:rPr lang="en-US" sz="1100" dirty="0" smtClean="0">
                          <a:solidFill>
                            <a:schemeClr val="tx1"/>
                          </a:solidFill>
                          <a:effectLst/>
                        </a:rPr>
                        <a:t>Knew important information about patients’ medical history</a:t>
                      </a:r>
                      <a:endParaRPr lang="en-CA" sz="1100" b="1" dirty="0">
                        <a:solidFill>
                          <a:schemeClr val="tx1"/>
                        </a:solidFill>
                        <a:effectLst/>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dirty="0">
                          <a:solidFill>
                            <a:schemeClr val="bg1"/>
                          </a:solidFill>
                          <a:effectLst/>
                          <a:latin typeface="+mj-lt"/>
                        </a:rPr>
                        <a:t>88%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86%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89%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84%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86%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89%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87%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85%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87%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84%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87%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548640">
                <a:tc>
                  <a:txBody>
                    <a:bodyPr/>
                    <a:lstStyle/>
                    <a:p>
                      <a:pPr marL="0" lvl="1" indent="0"/>
                      <a:r>
                        <a:rPr lang="en-US" sz="1100" dirty="0" smtClean="0">
                          <a:solidFill>
                            <a:schemeClr val="tx1"/>
                          </a:solidFill>
                          <a:effectLst/>
                        </a:rPr>
                        <a:t>Spent enough time with patients</a:t>
                      </a:r>
                      <a:endParaRPr lang="en-CA" sz="1100" b="1" dirty="0">
                        <a:solidFill>
                          <a:schemeClr val="tx1"/>
                        </a:solidFill>
                        <a:effectLst/>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dirty="0">
                          <a:solidFill>
                            <a:schemeClr val="bg1"/>
                          </a:solidFill>
                          <a:effectLst/>
                          <a:latin typeface="+mj-lt"/>
                        </a:rPr>
                        <a:t>81%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80%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80%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79%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81%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87%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80%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85%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80%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78%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82%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548640">
                <a:tc>
                  <a:txBody>
                    <a:bodyPr/>
                    <a:lstStyle/>
                    <a:p>
                      <a:pPr marL="0" lvl="1" indent="0"/>
                      <a:r>
                        <a:rPr lang="en-US" sz="1100" dirty="0" smtClean="0">
                          <a:solidFill>
                            <a:schemeClr val="tx1"/>
                          </a:solidFill>
                          <a:effectLst/>
                        </a:rPr>
                        <a:t>Encouraged patients to ask questions </a:t>
                      </a:r>
                      <a:endParaRPr lang="en-CA" sz="1100" b="1" dirty="0">
                        <a:solidFill>
                          <a:schemeClr val="tx1"/>
                        </a:solidFill>
                        <a:effectLst/>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dirty="0">
                          <a:solidFill>
                            <a:schemeClr val="bg1"/>
                          </a:solidFill>
                          <a:effectLst/>
                          <a:latin typeface="+mj-lt"/>
                        </a:rPr>
                        <a:t>72%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70%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dirty="0">
                          <a:solidFill>
                            <a:schemeClr val="bg1"/>
                          </a:solidFill>
                          <a:effectLst/>
                          <a:latin typeface="+mj-lt"/>
                        </a:rPr>
                        <a:t>76%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68%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72%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dirty="0">
                          <a:solidFill>
                            <a:schemeClr val="bg1"/>
                          </a:solidFill>
                          <a:effectLst/>
                          <a:latin typeface="+mj-lt"/>
                        </a:rPr>
                        <a:t>70%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320040">
                <a:tc gridSpan="12">
                  <a:txBody>
                    <a:bodyPr/>
                    <a:lstStyle/>
                    <a:p>
                      <a:pPr marL="0" lvl="0" algn="l" fontAlgn="b"/>
                      <a:r>
                        <a:rPr lang="en-US" sz="1100" b="1" dirty="0" smtClean="0">
                          <a:solidFill>
                            <a:schemeClr val="tx1"/>
                          </a:solidFill>
                          <a:effectLst/>
                        </a:rPr>
                        <a:t>Specialists always or often</a:t>
                      </a:r>
                      <a:endParaRPr lang="en-CA" sz="1100" b="1" i="0" u="none" strike="noStrike" dirty="0">
                        <a:solidFill>
                          <a:schemeClr val="tx1"/>
                        </a:solidFill>
                        <a:effectLst/>
                        <a:latin typeface="Calibri"/>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hMerge="1">
                  <a:txBody>
                    <a:bodyPr/>
                    <a:lstStyle/>
                    <a:p>
                      <a:endParaRPr lang="en-CA"/>
                    </a:p>
                  </a:txBody>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fontAlgn="b"/>
                      <a:endParaRPr lang="en-CA" sz="1600" b="1" i="0" u="none" strike="noStrike" dirty="0">
                        <a:solidFill>
                          <a:schemeClr val="bg1"/>
                        </a:solidFill>
                        <a:effectLst/>
                        <a:latin typeface="+mj-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r h="548640">
                <a:tc>
                  <a:txBody>
                    <a:bodyPr/>
                    <a:lstStyle/>
                    <a:p>
                      <a:pPr marL="0" lvl="1" indent="0"/>
                      <a:r>
                        <a:rPr lang="en-US" sz="1100" dirty="0" smtClean="0">
                          <a:solidFill>
                            <a:schemeClr val="tx1"/>
                          </a:solidFill>
                          <a:effectLst/>
                        </a:rPr>
                        <a:t>Told patients about treatment choices</a:t>
                      </a:r>
                      <a:endParaRPr lang="en-CA" sz="1100" b="1" dirty="0">
                        <a:solidFill>
                          <a:schemeClr val="tx1"/>
                        </a:solidFill>
                        <a:effectLst/>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74%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74%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75%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78%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77%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58%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73%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76%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80%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77%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72%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548640">
                <a:tc>
                  <a:txBody>
                    <a:bodyPr/>
                    <a:lstStyle/>
                    <a:p>
                      <a:pPr marL="0" lvl="1" indent="0"/>
                      <a:r>
                        <a:rPr lang="en-US" sz="1100" dirty="0" smtClean="0">
                          <a:solidFill>
                            <a:schemeClr val="tx1"/>
                          </a:solidFill>
                          <a:effectLst/>
                        </a:rPr>
                        <a:t>Involved patients as much as they wanted to be in decisions</a:t>
                      </a:r>
                      <a:endParaRPr lang="en-CA" sz="1100" b="1" dirty="0">
                        <a:solidFill>
                          <a:schemeClr val="tx1"/>
                        </a:solidFill>
                        <a:effectLst/>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81%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79%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83%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76%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80%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76%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81%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85%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88%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79%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79%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8B8B8E"/>
                    </a:solidFill>
                  </a:tcPr>
                </a:tc>
              </a:tr>
            </a:tbl>
          </a:graphicData>
        </a:graphic>
      </p:graphicFrame>
      <p:grpSp>
        <p:nvGrpSpPr>
          <p:cNvPr id="14" name="Group 13"/>
          <p:cNvGrpSpPr/>
          <p:nvPr/>
        </p:nvGrpSpPr>
        <p:grpSpPr>
          <a:xfrm>
            <a:off x="585552" y="5615662"/>
            <a:ext cx="4706528" cy="549642"/>
            <a:chOff x="611560" y="5471646"/>
            <a:chExt cx="4706528" cy="549642"/>
          </a:xfrm>
        </p:grpSpPr>
        <p:sp>
          <p:nvSpPr>
            <p:cNvPr id="16" name="TextBox 15"/>
            <p:cNvSpPr txBox="1"/>
            <p:nvPr/>
          </p:nvSpPr>
          <p:spPr>
            <a:xfrm>
              <a:off x="611560" y="5471646"/>
              <a:ext cx="2880320" cy="261610"/>
            </a:xfrm>
            <a:prstGeom prst="rect">
              <a:avLst/>
            </a:prstGeom>
            <a:noFill/>
          </p:spPr>
          <p:txBody>
            <a:bodyPr wrap="square" rtlCol="0">
              <a:spAutoFit/>
            </a:bodyPr>
            <a:lstStyle/>
            <a:p>
              <a:r>
                <a:rPr lang="en-CA" sz="1100" b="1" dirty="0" smtClean="0"/>
                <a:t>Compared with the Canadian average</a:t>
              </a:r>
              <a:endParaRPr lang="en-CA" sz="1100" b="1" dirty="0"/>
            </a:p>
          </p:txBody>
        </p:sp>
        <p:grpSp>
          <p:nvGrpSpPr>
            <p:cNvPr id="17" name="Group 16"/>
            <p:cNvGrpSpPr/>
            <p:nvPr/>
          </p:nvGrpSpPr>
          <p:grpSpPr>
            <a:xfrm>
              <a:off x="702323" y="5759678"/>
              <a:ext cx="1598406" cy="261610"/>
              <a:chOff x="2848727" y="6289575"/>
              <a:chExt cx="1741128" cy="273209"/>
            </a:xfrm>
          </p:grpSpPr>
          <p:sp>
            <p:nvSpPr>
              <p:cNvPr id="31" name="TextBox 30"/>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32" name="Oval 31"/>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9" name="Group 18"/>
            <p:cNvGrpSpPr/>
            <p:nvPr/>
          </p:nvGrpSpPr>
          <p:grpSpPr>
            <a:xfrm>
              <a:off x="2208809" y="5759678"/>
              <a:ext cx="1453097" cy="261610"/>
              <a:chOff x="4423909" y="6289575"/>
              <a:chExt cx="1741129" cy="273209"/>
            </a:xfrm>
          </p:grpSpPr>
          <p:sp>
            <p:nvSpPr>
              <p:cNvPr id="29" name="TextBox 28"/>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30" name="Oval 29"/>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20" name="Group 19"/>
            <p:cNvGrpSpPr/>
            <p:nvPr/>
          </p:nvGrpSpPr>
          <p:grpSpPr>
            <a:xfrm>
              <a:off x="3864993" y="5759678"/>
              <a:ext cx="1453095" cy="261610"/>
              <a:chOff x="6161096" y="6289575"/>
              <a:chExt cx="1741127" cy="273209"/>
            </a:xfrm>
          </p:grpSpPr>
          <p:sp>
            <p:nvSpPr>
              <p:cNvPr id="27" name="TextBox 26"/>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28" name="Oval 27"/>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cxnSp>
        <p:nvCxnSpPr>
          <p:cNvPr id="18" name="Straight Connector 17"/>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21"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63</a:t>
            </a:fld>
            <a:endParaRPr lang="en-US" dirty="0"/>
          </a:p>
        </p:txBody>
      </p:sp>
    </p:spTree>
    <p:extLst>
      <p:ext uri="{BB962C8B-B14F-4D97-AF65-F5344CB8AC3E}">
        <p14:creationId xmlns:p14="http://schemas.microsoft.com/office/powerpoint/2010/main" val="254505311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Autofit/>
          </a:bodyPr>
          <a:lstStyle/>
          <a:p>
            <a:r>
              <a:rPr lang="en-CA" sz="2600" dirty="0" smtClean="0">
                <a:solidFill>
                  <a:srgbClr val="307D84"/>
                </a:solidFill>
              </a:rPr>
              <a:t>Quality of care: continuity of primary </a:t>
            </a:r>
            <a:br>
              <a:rPr lang="en-CA" sz="2600" dirty="0" smtClean="0">
                <a:solidFill>
                  <a:srgbClr val="307D84"/>
                </a:solidFill>
              </a:rPr>
            </a:br>
            <a:r>
              <a:rPr lang="en-CA" sz="2600" dirty="0" smtClean="0">
                <a:solidFill>
                  <a:srgbClr val="307D84"/>
                </a:solidFill>
              </a:rPr>
              <a:t>and specialist care</a:t>
            </a:r>
            <a:endParaRPr lang="en-CA" sz="2600" dirty="0">
              <a:solidFill>
                <a:srgbClr val="307D84"/>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4294929915"/>
              </p:ext>
            </p:extLst>
          </p:nvPr>
        </p:nvGraphicFramePr>
        <p:xfrm>
          <a:off x="684212" y="2276872"/>
          <a:ext cx="7977967" cy="1595779"/>
        </p:xfrm>
        <a:graphic>
          <a:graphicData uri="http://schemas.openxmlformats.org/drawingml/2006/table">
            <a:tbl>
              <a:tblPr/>
              <a:tblGrid>
                <a:gridCol w="2663652"/>
                <a:gridCol w="481965"/>
                <a:gridCol w="481965"/>
                <a:gridCol w="494665"/>
                <a:gridCol w="481965"/>
                <a:gridCol w="481965"/>
                <a:gridCol w="481965"/>
                <a:gridCol w="481965"/>
                <a:gridCol w="481965"/>
                <a:gridCol w="481965"/>
                <a:gridCol w="481965"/>
                <a:gridCol w="481965"/>
              </a:tblGrid>
              <a:tr h="315619">
                <a:tc>
                  <a:txBody>
                    <a:bodyPr/>
                    <a:lstStyle/>
                    <a:p>
                      <a:pPr algn="l" fontAlgn="b"/>
                      <a:endParaRPr lang="en-CA" sz="1100" b="0" i="0" u="none" strike="noStrike" dirty="0">
                        <a:solidFill>
                          <a:srgbClr val="000000"/>
                        </a:solidFill>
                        <a:effectLst/>
                        <a:latin typeface="+mj-lt"/>
                      </a:endParaRPr>
                    </a:p>
                  </a:txBody>
                  <a:tcPr marL="45720" marR="45720" anchor="ctr">
                    <a:lnL>
                      <a:noFill/>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B.C.</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Alta.</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Sask.</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Man.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Ont.</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Que.</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N.B.</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N.S.</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P.E.I.</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N.L.</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Can.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a:noFill/>
                    </a:lnR>
                    <a:lnT>
                      <a:noFill/>
                    </a:lnT>
                    <a:lnB w="6350" cap="flat" cmpd="sng" algn="ctr">
                      <a:solidFill>
                        <a:schemeClr val="bg1"/>
                      </a:solidFill>
                      <a:prstDash val="solid"/>
                      <a:round/>
                      <a:headEnd type="none" w="med" len="med"/>
                      <a:tailEnd type="none" w="med" len="med"/>
                    </a:lnB>
                    <a:solidFill>
                      <a:srgbClr val="E6E7E8"/>
                    </a:solidFill>
                  </a:tcPr>
                </a:tc>
              </a:tr>
              <a:tr h="640080">
                <a:tc>
                  <a:txBody>
                    <a:bodyPr/>
                    <a:lstStyle/>
                    <a:p>
                      <a:pPr algn="l" fontAlgn="b"/>
                      <a:r>
                        <a:rPr lang="en-US" sz="1100" b="0" i="0" u="none" strike="noStrike" dirty="0" smtClean="0">
                          <a:solidFill>
                            <a:sysClr val="windowText" lastClr="000000"/>
                          </a:solidFill>
                          <a:effectLst/>
                          <a:latin typeface="+mj-lt"/>
                        </a:rPr>
                        <a:t>Specialist </a:t>
                      </a:r>
                      <a:r>
                        <a:rPr lang="en-US" sz="1100" b="0" i="0" u="none" strike="noStrike" dirty="0">
                          <a:solidFill>
                            <a:sysClr val="windowText" lastClr="000000"/>
                          </a:solidFill>
                          <a:effectLst/>
                          <a:latin typeface="+mj-lt"/>
                        </a:rPr>
                        <a:t>did not have basic medical </a:t>
                      </a:r>
                      <a:r>
                        <a:rPr lang="en-US" sz="1100" b="0" i="0" u="none" strike="noStrike" dirty="0" smtClean="0">
                          <a:solidFill>
                            <a:sysClr val="windowText" lastClr="000000"/>
                          </a:solidFill>
                          <a:effectLst/>
                          <a:latin typeface="+mj-lt"/>
                        </a:rPr>
                        <a:t>information </a:t>
                      </a:r>
                      <a:r>
                        <a:rPr lang="en-US" sz="1100" b="0" i="0" u="none" strike="noStrike" dirty="0">
                          <a:solidFill>
                            <a:sysClr val="windowText" lastClr="000000"/>
                          </a:solidFill>
                          <a:effectLst/>
                          <a:latin typeface="+mj-lt"/>
                        </a:rPr>
                        <a:t>from primary doctor</a:t>
                      </a: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11%</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10%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26%</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13%</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6%</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9%</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13%</a:t>
                      </a:r>
                    </a:p>
                  </a:txBody>
                  <a:tcPr marL="45720" marR="45720"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B8B8E"/>
                    </a:solidFill>
                  </a:tcPr>
                </a:tc>
              </a:tr>
              <a:tr h="640080">
                <a:tc>
                  <a:txBody>
                    <a:bodyPr/>
                    <a:lstStyle/>
                    <a:p>
                      <a:pPr algn="l" fontAlgn="b"/>
                      <a:r>
                        <a:rPr lang="en-US" sz="1100" b="0" i="0" u="none" strike="noStrike" kern="1200" dirty="0" smtClean="0">
                          <a:solidFill>
                            <a:sysClr val="windowText" lastClr="000000"/>
                          </a:solidFill>
                          <a:effectLst/>
                          <a:latin typeface="+mn-lt"/>
                          <a:ea typeface="+mn-ea"/>
                          <a:cs typeface="+mn-cs"/>
                        </a:rPr>
                        <a:t>P</a:t>
                      </a:r>
                      <a:r>
                        <a:rPr lang="en-US" sz="1100" b="0" i="0" u="none" strike="noStrike" dirty="0" smtClean="0">
                          <a:solidFill>
                            <a:sysClr val="windowText" lastClr="000000"/>
                          </a:solidFill>
                          <a:effectLst/>
                          <a:latin typeface="+mj-lt"/>
                        </a:rPr>
                        <a:t>rimary </a:t>
                      </a:r>
                      <a:r>
                        <a:rPr lang="en-US" sz="1100" b="0" i="0" u="none" strike="noStrike" dirty="0">
                          <a:solidFill>
                            <a:sysClr val="windowText" lastClr="000000"/>
                          </a:solidFill>
                          <a:effectLst/>
                          <a:latin typeface="+mj-lt"/>
                        </a:rPr>
                        <a:t>doctor </a:t>
                      </a:r>
                      <a:r>
                        <a:rPr lang="en-US" sz="1100" b="0" i="0" u="none" strike="noStrike" dirty="0" smtClean="0">
                          <a:solidFill>
                            <a:sysClr val="windowText" lastClr="000000"/>
                          </a:solidFill>
                          <a:effectLst/>
                          <a:latin typeface="+mj-lt"/>
                        </a:rPr>
                        <a:t>di</a:t>
                      </a:r>
                      <a:r>
                        <a:rPr lang="en-US" sz="1100" b="0" i="0" u="none" strike="noStrike" baseline="0" dirty="0" smtClean="0">
                          <a:solidFill>
                            <a:sysClr val="windowText" lastClr="000000"/>
                          </a:solidFill>
                          <a:effectLst/>
                          <a:latin typeface="+mj-lt"/>
                        </a:rPr>
                        <a:t>d not seem </a:t>
                      </a:r>
                      <a:r>
                        <a:rPr lang="en-US" sz="1100" b="0" i="0" u="none" strike="noStrike" dirty="0" smtClean="0">
                          <a:solidFill>
                            <a:sysClr val="windowText" lastClr="000000"/>
                          </a:solidFill>
                          <a:effectLst/>
                          <a:latin typeface="+mj-lt"/>
                        </a:rPr>
                        <a:t>informed </a:t>
                      </a:r>
                      <a:r>
                        <a:rPr lang="en-US" sz="1100" b="0" i="0" u="none" strike="noStrike" dirty="0">
                          <a:solidFill>
                            <a:sysClr val="windowText" lastClr="000000"/>
                          </a:solidFill>
                          <a:effectLst/>
                          <a:latin typeface="+mj-lt"/>
                        </a:rPr>
                        <a:t>or </a:t>
                      </a:r>
                      <a:r>
                        <a:rPr lang="en-US" sz="1100" b="0" i="0" u="none" strike="noStrike" dirty="0" smtClean="0">
                          <a:solidFill>
                            <a:sysClr val="windowText" lastClr="000000"/>
                          </a:solidFill>
                          <a:effectLst/>
                          <a:latin typeface="+mj-lt"/>
                        </a:rPr>
                        <a:t>up to date about </a:t>
                      </a:r>
                      <a:r>
                        <a:rPr lang="en-US" sz="1100" b="0" i="0" u="none" strike="noStrike" dirty="0">
                          <a:solidFill>
                            <a:sysClr val="windowText" lastClr="000000"/>
                          </a:solidFill>
                          <a:effectLst/>
                          <a:latin typeface="+mj-lt"/>
                        </a:rPr>
                        <a:t>care from specialist</a:t>
                      </a: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16%</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18%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18%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18%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18%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46%</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22%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10%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13%</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10%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25%</a:t>
                      </a:r>
                    </a:p>
                  </a:txBody>
                  <a:tcPr marL="45720" marR="45720"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bl>
          </a:graphicData>
        </a:graphic>
      </p:graphicFrame>
      <p:grpSp>
        <p:nvGrpSpPr>
          <p:cNvPr id="14" name="Group 13"/>
          <p:cNvGrpSpPr/>
          <p:nvPr/>
        </p:nvGrpSpPr>
        <p:grpSpPr>
          <a:xfrm>
            <a:off x="585552" y="4077072"/>
            <a:ext cx="4706528" cy="549642"/>
            <a:chOff x="611560" y="5471646"/>
            <a:chExt cx="4706528" cy="549642"/>
          </a:xfrm>
        </p:grpSpPr>
        <p:sp>
          <p:nvSpPr>
            <p:cNvPr id="15" name="TextBox 14"/>
            <p:cNvSpPr txBox="1"/>
            <p:nvPr/>
          </p:nvSpPr>
          <p:spPr>
            <a:xfrm>
              <a:off x="611560" y="5471646"/>
              <a:ext cx="2880320" cy="261610"/>
            </a:xfrm>
            <a:prstGeom prst="rect">
              <a:avLst/>
            </a:prstGeom>
            <a:noFill/>
          </p:spPr>
          <p:txBody>
            <a:bodyPr wrap="square" rtlCol="0">
              <a:spAutoFit/>
            </a:bodyPr>
            <a:lstStyle/>
            <a:p>
              <a:r>
                <a:rPr lang="en-CA" sz="1100" b="1" dirty="0" smtClean="0"/>
                <a:t>Compared with the Canadian average</a:t>
              </a:r>
              <a:endParaRPr lang="en-CA" sz="1100" b="1" dirty="0"/>
            </a:p>
          </p:txBody>
        </p:sp>
        <p:grpSp>
          <p:nvGrpSpPr>
            <p:cNvPr id="16" name="Group 15"/>
            <p:cNvGrpSpPr/>
            <p:nvPr/>
          </p:nvGrpSpPr>
          <p:grpSpPr>
            <a:xfrm>
              <a:off x="702323" y="5759678"/>
              <a:ext cx="1598406" cy="261610"/>
              <a:chOff x="2848727" y="6289575"/>
              <a:chExt cx="1741128" cy="273209"/>
            </a:xfrm>
          </p:grpSpPr>
          <p:sp>
            <p:nvSpPr>
              <p:cNvPr id="23" name="TextBox 22"/>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24" name="Oval 23"/>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7" name="Group 16"/>
            <p:cNvGrpSpPr/>
            <p:nvPr/>
          </p:nvGrpSpPr>
          <p:grpSpPr>
            <a:xfrm>
              <a:off x="2208809" y="5759678"/>
              <a:ext cx="1453097" cy="261610"/>
              <a:chOff x="4423909" y="6289575"/>
              <a:chExt cx="1741129" cy="273209"/>
            </a:xfrm>
          </p:grpSpPr>
          <p:sp>
            <p:nvSpPr>
              <p:cNvPr id="21" name="TextBox 20"/>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22" name="Oval 21"/>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8" name="Group 17"/>
            <p:cNvGrpSpPr/>
            <p:nvPr/>
          </p:nvGrpSpPr>
          <p:grpSpPr>
            <a:xfrm>
              <a:off x="3864993" y="5759678"/>
              <a:ext cx="1453095" cy="261610"/>
              <a:chOff x="6161096" y="6289575"/>
              <a:chExt cx="1741127" cy="273209"/>
            </a:xfrm>
          </p:grpSpPr>
          <p:sp>
            <p:nvSpPr>
              <p:cNvPr id="19" name="TextBox 18"/>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20" name="Oval 19"/>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cxnSp>
        <p:nvCxnSpPr>
          <p:cNvPr id="25" name="Straight Connector 24"/>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26"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64</a:t>
            </a:fld>
            <a:endParaRPr lang="en-US" dirty="0"/>
          </a:p>
        </p:txBody>
      </p:sp>
    </p:spTree>
    <p:extLst>
      <p:ext uri="{BB962C8B-B14F-4D97-AF65-F5344CB8AC3E}">
        <p14:creationId xmlns:p14="http://schemas.microsoft.com/office/powerpoint/2010/main" val="118127792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307D84"/>
                </a:solidFill>
              </a:rPr>
              <a:t>Quality of care: medication reviews</a:t>
            </a:r>
            <a:endParaRPr lang="en-CA" sz="2600" dirty="0">
              <a:solidFill>
                <a:srgbClr val="307D84"/>
              </a:solidFill>
            </a:endParaRPr>
          </a:p>
        </p:txBody>
      </p:sp>
      <p:sp>
        <p:nvSpPr>
          <p:cNvPr id="3" name="Rectangle 2"/>
          <p:cNvSpPr/>
          <p:nvPr/>
        </p:nvSpPr>
        <p:spPr>
          <a:xfrm>
            <a:off x="611560" y="1753071"/>
            <a:ext cx="7776864" cy="307777"/>
          </a:xfrm>
          <a:prstGeom prst="rect">
            <a:avLst/>
          </a:prstGeom>
        </p:spPr>
        <p:txBody>
          <a:bodyPr wrap="square">
            <a:spAutoFit/>
          </a:bodyPr>
          <a:lstStyle/>
          <a:p>
            <a:r>
              <a:rPr lang="en-US" sz="1400" b="1" dirty="0" smtClean="0">
                <a:solidFill>
                  <a:srgbClr val="307D84"/>
                </a:solidFill>
              </a:rPr>
              <a:t>In the past 12 months, has a health care professional</a:t>
            </a:r>
            <a:endParaRPr lang="en-CA" sz="1400" b="1" dirty="0">
              <a:solidFill>
                <a:srgbClr val="307D84"/>
              </a:solidFill>
            </a:endParaRPr>
          </a:p>
        </p:txBody>
      </p:sp>
      <p:graphicFrame>
        <p:nvGraphicFramePr>
          <p:cNvPr id="21" name="Table 20"/>
          <p:cNvGraphicFramePr>
            <a:graphicFrameLocks noGrp="1"/>
          </p:cNvGraphicFramePr>
          <p:nvPr>
            <p:extLst>
              <p:ext uri="{D42A27DB-BD31-4B8C-83A1-F6EECF244321}">
                <p14:modId xmlns:p14="http://schemas.microsoft.com/office/powerpoint/2010/main" val="974287600"/>
              </p:ext>
            </p:extLst>
          </p:nvPr>
        </p:nvGraphicFramePr>
        <p:xfrm>
          <a:off x="684213" y="2276872"/>
          <a:ext cx="7689934" cy="1691640"/>
        </p:xfrm>
        <a:graphic>
          <a:graphicData uri="http://schemas.openxmlformats.org/drawingml/2006/table">
            <a:tbl>
              <a:tblPr/>
              <a:tblGrid>
                <a:gridCol w="2375619"/>
                <a:gridCol w="481965"/>
                <a:gridCol w="481965"/>
                <a:gridCol w="494665"/>
                <a:gridCol w="481965"/>
                <a:gridCol w="481965"/>
                <a:gridCol w="481965"/>
                <a:gridCol w="481965"/>
                <a:gridCol w="481965"/>
                <a:gridCol w="481965"/>
                <a:gridCol w="481965"/>
                <a:gridCol w="481965"/>
              </a:tblGrid>
              <a:tr h="320040">
                <a:tc>
                  <a:txBody>
                    <a:bodyPr/>
                    <a:lstStyle/>
                    <a:p>
                      <a:pPr algn="l" fontAlgn="b"/>
                      <a:endParaRPr lang="en-CA" sz="1100" b="0" i="0" u="none" strike="noStrike" dirty="0">
                        <a:solidFill>
                          <a:srgbClr val="000000"/>
                        </a:solidFill>
                        <a:effectLst/>
                        <a:latin typeface="+mj-lt"/>
                      </a:endParaRPr>
                    </a:p>
                  </a:txBody>
                  <a:tcPr marL="45720" marR="45720" anchor="ctr">
                    <a:lnL>
                      <a:noFill/>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B.C.</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Alta.</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Sask.</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Man.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Ont.</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Que.</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N.B.</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N.S.</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P.E.I.</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N.L.</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Can.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a:noFill/>
                    </a:lnR>
                    <a:lnT>
                      <a:noFill/>
                    </a:lnT>
                    <a:lnB w="6350" cap="flat" cmpd="sng" algn="ctr">
                      <a:solidFill>
                        <a:schemeClr val="bg1"/>
                      </a:solidFill>
                      <a:prstDash val="solid"/>
                      <a:round/>
                      <a:headEnd type="none" w="med" len="med"/>
                      <a:tailEnd type="none" w="med" len="med"/>
                    </a:lnB>
                    <a:solidFill>
                      <a:srgbClr val="E6E7E8"/>
                    </a:solidFill>
                  </a:tcPr>
                </a:tc>
              </a:tr>
              <a:tr h="457200">
                <a:tc>
                  <a:txBody>
                    <a:bodyPr/>
                    <a:lstStyle/>
                    <a:p>
                      <a:pPr algn="l" fontAlgn="b"/>
                      <a:r>
                        <a:rPr lang="en-CA" sz="1100" b="0" i="0" u="none" strike="noStrike" dirty="0">
                          <a:solidFill>
                            <a:srgbClr val="000000"/>
                          </a:solidFill>
                          <a:effectLst/>
                          <a:latin typeface="+mj-lt"/>
                        </a:rPr>
                        <a:t>Reviewed all medications</a:t>
                      </a: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dirty="0">
                          <a:solidFill>
                            <a:schemeClr val="bg1"/>
                          </a:solidFill>
                          <a:effectLst/>
                          <a:latin typeface="+mj-lt"/>
                        </a:rPr>
                        <a:t>77%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78%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78%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75%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83%</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83%</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75%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66%</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dirty="0">
                          <a:solidFill>
                            <a:schemeClr val="bg1"/>
                          </a:solidFill>
                          <a:effectLst/>
                          <a:latin typeface="+mj-lt"/>
                        </a:rPr>
                        <a:t>77%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dirty="0">
                          <a:solidFill>
                            <a:schemeClr val="bg1"/>
                          </a:solidFill>
                          <a:effectLst/>
                          <a:latin typeface="+mj-lt"/>
                        </a:rPr>
                        <a:t>80%</a:t>
                      </a:r>
                    </a:p>
                  </a:txBody>
                  <a:tcPr marL="45720" marR="45720"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B8B8E"/>
                    </a:solidFill>
                  </a:tcPr>
                </a:tc>
              </a:tr>
              <a:tr h="457200">
                <a:tc>
                  <a:txBody>
                    <a:bodyPr/>
                    <a:lstStyle/>
                    <a:p>
                      <a:pPr algn="l" fontAlgn="b"/>
                      <a:r>
                        <a:rPr lang="en-CA" sz="1100" b="0" i="0" u="none" strike="noStrike" dirty="0">
                          <a:solidFill>
                            <a:srgbClr val="000000"/>
                          </a:solidFill>
                          <a:effectLst/>
                          <a:latin typeface="+mj-lt"/>
                        </a:rPr>
                        <a:t>Explained potential side effects</a:t>
                      </a: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dirty="0">
                          <a:solidFill>
                            <a:schemeClr val="bg1"/>
                          </a:solidFill>
                          <a:effectLst/>
                          <a:latin typeface="+mj-lt"/>
                        </a:rPr>
                        <a:t>72%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72%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72%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76%</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76%</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70%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dirty="0">
                          <a:solidFill>
                            <a:schemeClr val="bg1"/>
                          </a:solidFill>
                          <a:effectLst/>
                          <a:latin typeface="+mj-lt"/>
                        </a:rPr>
                        <a:t>74%</a:t>
                      </a:r>
                    </a:p>
                  </a:txBody>
                  <a:tcPr marL="45720" marR="45720"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B8B8E"/>
                    </a:solidFill>
                  </a:tcPr>
                </a:tc>
              </a:tr>
              <a:tr h="457200">
                <a:tc>
                  <a:txBody>
                    <a:bodyPr/>
                    <a:lstStyle/>
                    <a:p>
                      <a:pPr algn="l" fontAlgn="b"/>
                      <a:r>
                        <a:rPr lang="en-US" sz="1100" b="0" i="0" u="none" strike="noStrike" dirty="0">
                          <a:solidFill>
                            <a:srgbClr val="000000"/>
                          </a:solidFill>
                          <a:effectLst/>
                          <a:latin typeface="+mj-lt"/>
                        </a:rPr>
                        <a:t>Given a written list of all medications</a:t>
                      </a: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E6E7E8"/>
                    </a:solidFill>
                  </a:tcPr>
                </a:tc>
                <a:tc>
                  <a:txBody>
                    <a:bodyPr/>
                    <a:lstStyle/>
                    <a:p>
                      <a:pPr algn="ctr" fontAlgn="b"/>
                      <a:r>
                        <a:rPr lang="en-CA" sz="1350" b="1" i="0" u="none" strike="noStrike" dirty="0">
                          <a:solidFill>
                            <a:schemeClr val="bg1"/>
                          </a:solidFill>
                          <a:effectLst/>
                          <a:latin typeface="+mj-lt"/>
                        </a:rPr>
                        <a:t>59%</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dirty="0">
                          <a:solidFill>
                            <a:schemeClr val="bg1"/>
                          </a:solidFill>
                          <a:effectLst/>
                          <a:latin typeface="+mj-lt"/>
                        </a:rPr>
                        <a:t>58%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D78235"/>
                    </a:solidFill>
                  </a:tcPr>
                </a:tc>
                <a:tc>
                  <a:txBody>
                    <a:bodyPr/>
                    <a:lstStyle/>
                    <a:p>
                      <a:pPr algn="ctr" fontAlgn="b"/>
                      <a:r>
                        <a:rPr lang="en-CA" sz="1350" b="1" i="0" u="none" strike="noStrike" dirty="0">
                          <a:solidFill>
                            <a:schemeClr val="bg1"/>
                          </a:solidFill>
                          <a:effectLst/>
                          <a:latin typeface="+mj-lt"/>
                        </a:rPr>
                        <a:t>58%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D78235"/>
                    </a:solidFill>
                  </a:tcPr>
                </a:tc>
                <a:tc>
                  <a:txBody>
                    <a:bodyPr/>
                    <a:lstStyle/>
                    <a:p>
                      <a:pPr algn="ctr" fontAlgn="b"/>
                      <a:r>
                        <a:rPr lang="en-CA" sz="1350" b="1" i="0" u="none" strike="noStrike" dirty="0">
                          <a:solidFill>
                            <a:schemeClr val="bg1"/>
                          </a:solidFill>
                          <a:effectLst/>
                          <a:latin typeface="+mj-lt"/>
                        </a:rPr>
                        <a:t>51%</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D78235"/>
                    </a:solidFill>
                  </a:tcPr>
                </a:tc>
                <a:tc>
                  <a:txBody>
                    <a:bodyPr/>
                    <a:lstStyle/>
                    <a:p>
                      <a:pPr algn="ctr" fontAlgn="b"/>
                      <a:r>
                        <a:rPr lang="en-CA" sz="1350" b="1" i="0" u="none" strike="noStrike" dirty="0">
                          <a:solidFill>
                            <a:schemeClr val="bg1"/>
                          </a:solidFill>
                          <a:effectLst/>
                          <a:latin typeface="+mj-lt"/>
                        </a:rPr>
                        <a:t>67%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dirty="0">
                          <a:solidFill>
                            <a:schemeClr val="bg1"/>
                          </a:solidFill>
                          <a:effectLst/>
                          <a:latin typeface="+mj-lt"/>
                        </a:rPr>
                        <a:t>80%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93A445"/>
                    </a:solidFill>
                  </a:tcPr>
                </a:tc>
                <a:tc>
                  <a:txBody>
                    <a:bodyPr/>
                    <a:lstStyle/>
                    <a:p>
                      <a:pPr algn="ctr" fontAlgn="b"/>
                      <a:r>
                        <a:rPr lang="en-CA" sz="1350" b="1" i="0" u="none" strike="noStrike" dirty="0">
                          <a:solidFill>
                            <a:schemeClr val="bg1"/>
                          </a:solidFill>
                          <a:effectLst/>
                          <a:latin typeface="+mj-lt"/>
                        </a:rPr>
                        <a:t>66%</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dirty="0">
                          <a:solidFill>
                            <a:schemeClr val="bg1"/>
                          </a:solidFill>
                          <a:effectLst/>
                          <a:latin typeface="+mj-lt"/>
                        </a:rPr>
                        <a:t>62%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dirty="0">
                          <a:solidFill>
                            <a:schemeClr val="bg1"/>
                          </a:solidFill>
                          <a:effectLst/>
                          <a:latin typeface="+mj-lt"/>
                        </a:rPr>
                        <a:t>57%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D78235"/>
                    </a:solidFill>
                  </a:tcPr>
                </a:tc>
                <a:tc>
                  <a:txBody>
                    <a:bodyPr/>
                    <a:lstStyle/>
                    <a:p>
                      <a:pPr algn="ctr" fontAlgn="b"/>
                      <a:r>
                        <a:rPr lang="en-CA" sz="1350" b="1" i="0" u="none" strike="noStrike" dirty="0">
                          <a:solidFill>
                            <a:schemeClr val="bg1"/>
                          </a:solidFill>
                          <a:effectLst/>
                          <a:latin typeface="+mj-lt"/>
                        </a:rPr>
                        <a:t>54%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D78235"/>
                    </a:solidFill>
                  </a:tcPr>
                </a:tc>
                <a:tc>
                  <a:txBody>
                    <a:bodyPr/>
                    <a:lstStyle/>
                    <a:p>
                      <a:pPr algn="ctr" fontAlgn="b"/>
                      <a:r>
                        <a:rPr lang="en-CA" sz="1350" b="1" i="0" u="none" strike="noStrike" dirty="0">
                          <a:solidFill>
                            <a:schemeClr val="bg1"/>
                          </a:solidFill>
                          <a:effectLst/>
                          <a:latin typeface="+mj-lt"/>
                        </a:rPr>
                        <a:t>67%</a:t>
                      </a:r>
                    </a:p>
                  </a:txBody>
                  <a:tcPr marL="45720" marR="45720"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8B8B8E"/>
                    </a:solidFill>
                  </a:tcPr>
                </a:tc>
              </a:tr>
            </a:tbl>
          </a:graphicData>
        </a:graphic>
      </p:graphicFrame>
      <p:grpSp>
        <p:nvGrpSpPr>
          <p:cNvPr id="15" name="Group 14"/>
          <p:cNvGrpSpPr/>
          <p:nvPr/>
        </p:nvGrpSpPr>
        <p:grpSpPr>
          <a:xfrm>
            <a:off x="585552" y="4149080"/>
            <a:ext cx="4706528" cy="549642"/>
            <a:chOff x="611560" y="5471646"/>
            <a:chExt cx="4706528" cy="549642"/>
          </a:xfrm>
        </p:grpSpPr>
        <p:sp>
          <p:nvSpPr>
            <p:cNvPr id="16" name="TextBox 15"/>
            <p:cNvSpPr txBox="1"/>
            <p:nvPr/>
          </p:nvSpPr>
          <p:spPr>
            <a:xfrm>
              <a:off x="611560" y="5471646"/>
              <a:ext cx="2880320" cy="261610"/>
            </a:xfrm>
            <a:prstGeom prst="rect">
              <a:avLst/>
            </a:prstGeom>
            <a:noFill/>
          </p:spPr>
          <p:txBody>
            <a:bodyPr wrap="square" rtlCol="0">
              <a:spAutoFit/>
            </a:bodyPr>
            <a:lstStyle/>
            <a:p>
              <a:r>
                <a:rPr lang="en-CA" sz="1100" b="1" dirty="0" smtClean="0"/>
                <a:t>Compared with the Canadian average</a:t>
              </a:r>
              <a:endParaRPr lang="en-CA" sz="1100" b="1" dirty="0"/>
            </a:p>
          </p:txBody>
        </p:sp>
        <p:grpSp>
          <p:nvGrpSpPr>
            <p:cNvPr id="17" name="Group 16"/>
            <p:cNvGrpSpPr/>
            <p:nvPr/>
          </p:nvGrpSpPr>
          <p:grpSpPr>
            <a:xfrm>
              <a:off x="702323" y="5759678"/>
              <a:ext cx="1598406" cy="261610"/>
              <a:chOff x="2848727" y="6289575"/>
              <a:chExt cx="1741128" cy="273209"/>
            </a:xfrm>
          </p:grpSpPr>
          <p:sp>
            <p:nvSpPr>
              <p:cNvPr id="35" name="TextBox 34"/>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36" name="Oval 35"/>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8" name="Group 17"/>
            <p:cNvGrpSpPr/>
            <p:nvPr/>
          </p:nvGrpSpPr>
          <p:grpSpPr>
            <a:xfrm>
              <a:off x="2208809" y="5759678"/>
              <a:ext cx="1453097" cy="261610"/>
              <a:chOff x="4423909" y="6289575"/>
              <a:chExt cx="1741129" cy="273209"/>
            </a:xfrm>
          </p:grpSpPr>
          <p:sp>
            <p:nvSpPr>
              <p:cNvPr id="33" name="TextBox 32"/>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34" name="Oval 33"/>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9" name="Group 18"/>
            <p:cNvGrpSpPr/>
            <p:nvPr/>
          </p:nvGrpSpPr>
          <p:grpSpPr>
            <a:xfrm>
              <a:off x="3864993" y="5759678"/>
              <a:ext cx="1453095" cy="261610"/>
              <a:chOff x="6161096" y="6289575"/>
              <a:chExt cx="1741127" cy="273209"/>
            </a:xfrm>
          </p:grpSpPr>
          <p:sp>
            <p:nvSpPr>
              <p:cNvPr id="20" name="TextBox 19"/>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32" name="Oval 31"/>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cxnSp>
        <p:nvCxnSpPr>
          <p:cNvPr id="22" name="Straight Connector 21"/>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23"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65</a:t>
            </a:fld>
            <a:endParaRPr lang="en-US" dirty="0"/>
          </a:p>
        </p:txBody>
      </p:sp>
    </p:spTree>
    <p:extLst>
      <p:ext uri="{BB962C8B-B14F-4D97-AF65-F5344CB8AC3E}">
        <p14:creationId xmlns:p14="http://schemas.microsoft.com/office/powerpoint/2010/main" val="273162096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2600" dirty="0" smtClean="0">
                <a:solidFill>
                  <a:srgbClr val="307D84"/>
                </a:solidFill>
              </a:rPr>
              <a:t>Quality of care: management of chronic </a:t>
            </a:r>
            <a:r>
              <a:rPr lang="en-CA" sz="2600" dirty="0">
                <a:solidFill>
                  <a:srgbClr val="307D84"/>
                </a:solidFill>
              </a:rPr>
              <a:t>c</a:t>
            </a:r>
            <a:r>
              <a:rPr lang="en-CA" sz="2600" dirty="0" smtClean="0">
                <a:solidFill>
                  <a:srgbClr val="307D84"/>
                </a:solidFill>
              </a:rPr>
              <a:t>onditions</a:t>
            </a:r>
            <a:endParaRPr lang="en-CA" sz="2600" dirty="0">
              <a:solidFill>
                <a:srgbClr val="307D84"/>
              </a:solidFill>
            </a:endParaRPr>
          </a:p>
        </p:txBody>
      </p:sp>
      <p:graphicFrame>
        <p:nvGraphicFramePr>
          <p:cNvPr id="17" name="Table 16"/>
          <p:cNvGraphicFramePr>
            <a:graphicFrameLocks noGrp="1"/>
          </p:cNvGraphicFramePr>
          <p:nvPr>
            <p:extLst>
              <p:ext uri="{D42A27DB-BD31-4B8C-83A1-F6EECF244321}">
                <p14:modId xmlns:p14="http://schemas.microsoft.com/office/powerpoint/2010/main" val="2376495479"/>
              </p:ext>
            </p:extLst>
          </p:nvPr>
        </p:nvGraphicFramePr>
        <p:xfrm>
          <a:off x="684213" y="2276872"/>
          <a:ext cx="7805924" cy="2057439"/>
        </p:xfrm>
        <a:graphic>
          <a:graphicData uri="http://schemas.openxmlformats.org/drawingml/2006/table">
            <a:tbl>
              <a:tblPr>
                <a:tableStyleId>{5C22544A-7EE6-4342-B048-85BDC9FD1C3A}</a:tableStyleId>
              </a:tblPr>
              <a:tblGrid>
                <a:gridCol w="2663651"/>
                <a:gridCol w="481965"/>
                <a:gridCol w="463364"/>
                <a:gridCol w="463364"/>
                <a:gridCol w="463364"/>
                <a:gridCol w="463364"/>
                <a:gridCol w="463364"/>
                <a:gridCol w="463364"/>
                <a:gridCol w="463364"/>
                <a:gridCol w="463364"/>
                <a:gridCol w="463364"/>
                <a:gridCol w="490032"/>
              </a:tblGrid>
              <a:tr h="320079">
                <a:tc>
                  <a:txBody>
                    <a:bodyPr/>
                    <a:lstStyle/>
                    <a:p>
                      <a:pPr algn="l" fontAlgn="b"/>
                      <a:endParaRPr lang="en-CA" sz="1100" b="0" i="0" u="none" strike="noStrike" dirty="0">
                        <a:solidFill>
                          <a:srgbClr val="000000"/>
                        </a:solidFill>
                        <a:effectLst/>
                        <a:latin typeface="+mj-lt"/>
                      </a:endParaRPr>
                    </a:p>
                  </a:txBody>
                  <a:tcPr marL="45720" marR="45720" anchor="ctr">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B.C.</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Alta.</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Sask.</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Man.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Ont.</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Que.</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N.B.</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N.S.</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P.E.I.</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N.L.</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Can.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E6E7E8"/>
                    </a:solidFill>
                  </a:tcPr>
                </a:tc>
              </a:tr>
              <a:tr h="548640">
                <a:tc>
                  <a:txBody>
                    <a:bodyPr/>
                    <a:lstStyle/>
                    <a:p>
                      <a:pPr algn="l" fontAlgn="b"/>
                      <a:r>
                        <a:rPr lang="en-US" sz="1100" dirty="0" smtClean="0">
                          <a:solidFill>
                            <a:schemeClr val="tx1"/>
                          </a:solidFill>
                          <a:effectLst/>
                          <a:latin typeface="+mj-lt"/>
                        </a:rPr>
                        <a:t>Discussed with patients their main goals or priorities in caring for this condition</a:t>
                      </a:r>
                      <a:endParaRPr lang="en-CA" sz="1100" b="0" i="0" u="none" strike="noStrike" dirty="0">
                        <a:solidFill>
                          <a:schemeClr val="tx1"/>
                        </a:solidFill>
                        <a:effectLst/>
                        <a:latin typeface="+mj-lt"/>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dirty="0">
                          <a:solidFill>
                            <a:schemeClr val="bg1"/>
                          </a:solidFill>
                          <a:effectLst/>
                          <a:latin typeface="+mj-lt"/>
                        </a:rPr>
                        <a:t>59%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640080">
                <a:tc>
                  <a:txBody>
                    <a:bodyPr/>
                    <a:lstStyle/>
                    <a:p>
                      <a:pPr algn="l" fontAlgn="b"/>
                      <a:r>
                        <a:rPr lang="en-US" sz="1100" dirty="0" smtClean="0">
                          <a:solidFill>
                            <a:schemeClr val="tx1"/>
                          </a:solidFill>
                          <a:effectLst/>
                          <a:latin typeface="+mj-lt"/>
                        </a:rPr>
                        <a:t>Given patients clear instructions about symptoms to watch for and when to seek further care or treatment</a:t>
                      </a:r>
                      <a:endParaRPr lang="en-CA" sz="1100" b="0" i="0" u="none" strike="noStrike" dirty="0">
                        <a:solidFill>
                          <a:schemeClr val="tx1"/>
                        </a:solidFill>
                        <a:effectLst/>
                        <a:latin typeface="+mj-lt"/>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dirty="0">
                          <a:solidFill>
                            <a:schemeClr val="bg1"/>
                          </a:solidFill>
                          <a:effectLst/>
                          <a:latin typeface="+mj-lt"/>
                        </a:rPr>
                        <a:t>56%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62%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60%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548640">
                <a:tc>
                  <a:txBody>
                    <a:bodyPr/>
                    <a:lstStyle/>
                    <a:p>
                      <a:pPr algn="l" fontAlgn="b"/>
                      <a:r>
                        <a:rPr lang="en-US" sz="1100" dirty="0" smtClean="0">
                          <a:solidFill>
                            <a:schemeClr val="tx1"/>
                          </a:solidFill>
                          <a:effectLst/>
                          <a:latin typeface="+mj-lt"/>
                        </a:rPr>
                        <a:t>Given </a:t>
                      </a:r>
                      <a:r>
                        <a:rPr lang="en-US" sz="1100" kern="1200" dirty="0" smtClean="0">
                          <a:solidFill>
                            <a:schemeClr val="tx1"/>
                          </a:solidFill>
                          <a:effectLst/>
                          <a:latin typeface="+mn-lt"/>
                          <a:ea typeface="+mn-ea"/>
                          <a:cs typeface="+mn-cs"/>
                        </a:rPr>
                        <a:t>patients </a:t>
                      </a:r>
                      <a:r>
                        <a:rPr lang="en-US" sz="1100" dirty="0" smtClean="0">
                          <a:solidFill>
                            <a:schemeClr val="tx1"/>
                          </a:solidFill>
                          <a:effectLst/>
                          <a:latin typeface="+mj-lt"/>
                        </a:rPr>
                        <a:t>a written plan to help </a:t>
                      </a:r>
                      <a:br>
                        <a:rPr lang="en-US" sz="1100" dirty="0" smtClean="0">
                          <a:solidFill>
                            <a:schemeClr val="tx1"/>
                          </a:solidFill>
                          <a:effectLst/>
                          <a:latin typeface="+mj-lt"/>
                        </a:rPr>
                      </a:br>
                      <a:r>
                        <a:rPr lang="en-US" sz="1100" dirty="0" smtClean="0">
                          <a:solidFill>
                            <a:schemeClr val="tx1"/>
                          </a:solidFill>
                          <a:effectLst/>
                          <a:latin typeface="+mj-lt"/>
                        </a:rPr>
                        <a:t>them manage their</a:t>
                      </a:r>
                      <a:r>
                        <a:rPr lang="en-US" sz="1100" baseline="0" dirty="0" smtClean="0">
                          <a:solidFill>
                            <a:schemeClr val="tx1"/>
                          </a:solidFill>
                          <a:effectLst/>
                          <a:latin typeface="+mj-lt"/>
                        </a:rPr>
                        <a:t> </a:t>
                      </a:r>
                      <a:r>
                        <a:rPr lang="en-US" sz="1100" dirty="0" smtClean="0">
                          <a:solidFill>
                            <a:schemeClr val="tx1"/>
                          </a:solidFill>
                          <a:effectLst/>
                          <a:latin typeface="+mj-lt"/>
                        </a:rPr>
                        <a:t>own care</a:t>
                      </a:r>
                      <a:endParaRPr lang="en-CA" sz="1100" b="0" i="0" u="none" strike="noStrike" dirty="0">
                        <a:solidFill>
                          <a:schemeClr val="tx1"/>
                        </a:solidFill>
                        <a:effectLst/>
                        <a:latin typeface="+mj-lt"/>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dirty="0">
                          <a:solidFill>
                            <a:schemeClr val="bg1"/>
                          </a:solidFill>
                          <a:effectLst/>
                          <a:latin typeface="+mj-lt"/>
                        </a:rPr>
                        <a:t>42%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dirty="0">
                          <a:solidFill>
                            <a:schemeClr val="bg1"/>
                          </a:solidFill>
                          <a:effectLst/>
                          <a:latin typeface="+mj-lt"/>
                        </a:rPr>
                        <a:t>36%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41%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42%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37%</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bl>
          </a:graphicData>
        </a:graphic>
      </p:graphicFrame>
      <p:sp>
        <p:nvSpPr>
          <p:cNvPr id="8" name="Rectangle 7"/>
          <p:cNvSpPr/>
          <p:nvPr/>
        </p:nvSpPr>
        <p:spPr>
          <a:xfrm>
            <a:off x="611560" y="1762943"/>
            <a:ext cx="7776220" cy="307777"/>
          </a:xfrm>
          <a:prstGeom prst="rect">
            <a:avLst/>
          </a:prstGeom>
        </p:spPr>
        <p:txBody>
          <a:bodyPr wrap="square">
            <a:spAutoFit/>
          </a:bodyPr>
          <a:lstStyle/>
          <a:p>
            <a:pPr lvl="0" fontAlgn="b"/>
            <a:r>
              <a:rPr lang="en-CA" sz="1400" b="1" dirty="0">
                <a:solidFill>
                  <a:srgbClr val="307D84"/>
                </a:solidFill>
              </a:rPr>
              <a:t>In the past 12 months, has a health </a:t>
            </a:r>
            <a:r>
              <a:rPr lang="en-CA" sz="1400" b="1" dirty="0" smtClean="0">
                <a:solidFill>
                  <a:srgbClr val="307D84"/>
                </a:solidFill>
              </a:rPr>
              <a:t>professional</a:t>
            </a:r>
            <a:endParaRPr lang="en-CA" sz="1400" b="1" dirty="0">
              <a:solidFill>
                <a:srgbClr val="307D84"/>
              </a:solidFill>
            </a:endParaRPr>
          </a:p>
        </p:txBody>
      </p:sp>
      <p:grpSp>
        <p:nvGrpSpPr>
          <p:cNvPr id="15" name="Group 14"/>
          <p:cNvGrpSpPr/>
          <p:nvPr/>
        </p:nvGrpSpPr>
        <p:grpSpPr>
          <a:xfrm>
            <a:off x="585552" y="4509120"/>
            <a:ext cx="4706528" cy="549642"/>
            <a:chOff x="611560" y="5471646"/>
            <a:chExt cx="4706528" cy="549642"/>
          </a:xfrm>
        </p:grpSpPr>
        <p:sp>
          <p:nvSpPr>
            <p:cNvPr id="16" name="TextBox 15"/>
            <p:cNvSpPr txBox="1"/>
            <p:nvPr/>
          </p:nvSpPr>
          <p:spPr>
            <a:xfrm>
              <a:off x="611560" y="5471646"/>
              <a:ext cx="2880320" cy="261610"/>
            </a:xfrm>
            <a:prstGeom prst="rect">
              <a:avLst/>
            </a:prstGeom>
            <a:noFill/>
          </p:spPr>
          <p:txBody>
            <a:bodyPr wrap="square" rtlCol="0">
              <a:spAutoFit/>
            </a:bodyPr>
            <a:lstStyle/>
            <a:p>
              <a:r>
                <a:rPr lang="en-CA" sz="1100" b="1" dirty="0" smtClean="0"/>
                <a:t>Compared with the Canadian average</a:t>
              </a:r>
              <a:endParaRPr lang="en-CA" sz="1100" b="1" dirty="0"/>
            </a:p>
          </p:txBody>
        </p:sp>
        <p:grpSp>
          <p:nvGrpSpPr>
            <p:cNvPr id="18" name="Group 17"/>
            <p:cNvGrpSpPr/>
            <p:nvPr/>
          </p:nvGrpSpPr>
          <p:grpSpPr>
            <a:xfrm>
              <a:off x="702323" y="5759678"/>
              <a:ext cx="1598406" cy="261610"/>
              <a:chOff x="2848727" y="6289575"/>
              <a:chExt cx="1741128" cy="273209"/>
            </a:xfrm>
          </p:grpSpPr>
          <p:sp>
            <p:nvSpPr>
              <p:cNvPr id="35" name="TextBox 34"/>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36" name="Oval 35"/>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9" name="Group 18"/>
            <p:cNvGrpSpPr/>
            <p:nvPr/>
          </p:nvGrpSpPr>
          <p:grpSpPr>
            <a:xfrm>
              <a:off x="2208809" y="5759678"/>
              <a:ext cx="1453097" cy="261610"/>
              <a:chOff x="4423909" y="6289575"/>
              <a:chExt cx="1741129" cy="273209"/>
            </a:xfrm>
          </p:grpSpPr>
          <p:sp>
            <p:nvSpPr>
              <p:cNvPr id="33" name="TextBox 32"/>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34" name="Oval 33"/>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20" name="Group 19"/>
            <p:cNvGrpSpPr/>
            <p:nvPr/>
          </p:nvGrpSpPr>
          <p:grpSpPr>
            <a:xfrm>
              <a:off x="3864993" y="5759678"/>
              <a:ext cx="1453095" cy="261610"/>
              <a:chOff x="6161096" y="6289575"/>
              <a:chExt cx="1741127" cy="273209"/>
            </a:xfrm>
          </p:grpSpPr>
          <p:sp>
            <p:nvSpPr>
              <p:cNvPr id="31" name="TextBox 30"/>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32" name="Oval 31"/>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cxnSp>
        <p:nvCxnSpPr>
          <p:cNvPr id="21" name="Straight Connector 20"/>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22"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66</a:t>
            </a:fld>
            <a:endParaRPr lang="en-US" sz="1200" dirty="0"/>
          </a:p>
        </p:txBody>
      </p:sp>
    </p:spTree>
    <p:extLst>
      <p:ext uri="{BB962C8B-B14F-4D97-AF65-F5344CB8AC3E}">
        <p14:creationId xmlns:p14="http://schemas.microsoft.com/office/powerpoint/2010/main" val="27671345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307D84"/>
                </a:solidFill>
              </a:rPr>
              <a:t>Quality of care: health promotion</a:t>
            </a:r>
            <a:endParaRPr lang="en-CA" sz="2600" dirty="0">
              <a:solidFill>
                <a:srgbClr val="307D84"/>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2589534583"/>
              </p:ext>
            </p:extLst>
          </p:nvPr>
        </p:nvGraphicFramePr>
        <p:xfrm>
          <a:off x="684213" y="2271585"/>
          <a:ext cx="7473910" cy="2513374"/>
        </p:xfrm>
        <a:graphic>
          <a:graphicData uri="http://schemas.openxmlformats.org/drawingml/2006/table">
            <a:tbl>
              <a:tblPr/>
              <a:tblGrid>
                <a:gridCol w="2159595"/>
                <a:gridCol w="481965"/>
                <a:gridCol w="481965"/>
                <a:gridCol w="494665"/>
                <a:gridCol w="481965"/>
                <a:gridCol w="481965"/>
                <a:gridCol w="481965"/>
                <a:gridCol w="481965"/>
                <a:gridCol w="481965"/>
                <a:gridCol w="481965"/>
                <a:gridCol w="481965"/>
                <a:gridCol w="481965"/>
              </a:tblGrid>
              <a:tr h="320040">
                <a:tc>
                  <a:txBody>
                    <a:bodyPr/>
                    <a:lstStyle/>
                    <a:p>
                      <a:pPr algn="l" fontAlgn="b"/>
                      <a:endParaRPr lang="en-CA" sz="1100" b="0" i="0" u="none" strike="noStrike" dirty="0">
                        <a:solidFill>
                          <a:srgbClr val="000000"/>
                        </a:solidFill>
                        <a:effectLst/>
                        <a:latin typeface="+mj-lt"/>
                      </a:endParaRPr>
                    </a:p>
                  </a:txBody>
                  <a:tcPr marL="45720" marR="45720" anchor="ctr">
                    <a:lnL>
                      <a:noFill/>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B.C.</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Alta.</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Sask.</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Man.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Ont.</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Que.</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N.B.</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N.S.</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P.E.I.</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N.L.</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Can.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a:noFill/>
                    </a:lnR>
                    <a:lnT>
                      <a:noFill/>
                    </a:lnT>
                    <a:lnB w="6350" cap="flat" cmpd="sng" algn="ctr">
                      <a:solidFill>
                        <a:schemeClr val="bg1"/>
                      </a:solidFill>
                      <a:prstDash val="solid"/>
                      <a:round/>
                      <a:headEnd type="none" w="med" len="med"/>
                      <a:tailEnd type="none" w="med" len="med"/>
                    </a:lnB>
                    <a:solidFill>
                      <a:srgbClr val="E6E7E8"/>
                    </a:solidFill>
                  </a:tcPr>
                </a:tc>
              </a:tr>
              <a:tr h="548640">
                <a:tc>
                  <a:txBody>
                    <a:bodyPr/>
                    <a:lstStyle/>
                    <a:p>
                      <a:pPr algn="l" fontAlgn="b"/>
                      <a:r>
                        <a:rPr lang="en-CA" sz="1100" b="0" i="0" u="none" strike="noStrike" dirty="0" smtClean="0">
                          <a:solidFill>
                            <a:schemeClr val="tx1"/>
                          </a:solidFill>
                          <a:effectLst/>
                          <a:latin typeface="+mj-lt"/>
                        </a:rPr>
                        <a:t>A healthy diet and healthy eating</a:t>
                      </a:r>
                      <a:endParaRPr lang="en-CA" sz="1100" b="0" i="0" u="none" strike="noStrike" dirty="0">
                        <a:solidFill>
                          <a:schemeClr val="tx1"/>
                        </a:solidFill>
                        <a:effectLst/>
                        <a:latin typeface="+mj-lt"/>
                      </a:endParaRP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54%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49%</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47%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48%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48%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47%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51%</a:t>
                      </a:r>
                    </a:p>
                  </a:txBody>
                  <a:tcPr marL="45720" marR="45720"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B8B8E"/>
                    </a:solidFill>
                  </a:tcPr>
                </a:tc>
              </a:tr>
              <a:tr h="548640">
                <a:tc>
                  <a:txBody>
                    <a:bodyPr/>
                    <a:lstStyle/>
                    <a:p>
                      <a:pPr algn="l" fontAlgn="b"/>
                      <a:r>
                        <a:rPr lang="en-CA" sz="1100" b="0" i="0" u="none" strike="noStrike" dirty="0" smtClean="0">
                          <a:solidFill>
                            <a:schemeClr val="tx1"/>
                          </a:solidFill>
                          <a:effectLst/>
                          <a:latin typeface="+mj-lt"/>
                        </a:rPr>
                        <a:t>Exercise or physical activity</a:t>
                      </a:r>
                      <a:endParaRPr lang="en-CA" sz="1100" b="0" i="0" u="none" strike="noStrike" dirty="0">
                        <a:solidFill>
                          <a:schemeClr val="tx1"/>
                        </a:solidFill>
                        <a:effectLst/>
                        <a:latin typeface="+mj-lt"/>
                      </a:endParaRP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60%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51%</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49%</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51%</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55%</a:t>
                      </a:r>
                    </a:p>
                  </a:txBody>
                  <a:tcPr marL="45720" marR="45720"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B8B8E"/>
                    </a:solidFill>
                  </a:tcPr>
                </a:tc>
              </a:tr>
              <a:tr h="547414">
                <a:tc>
                  <a:txBody>
                    <a:bodyPr/>
                    <a:lstStyle/>
                    <a:p>
                      <a:pPr algn="l" fontAlgn="b"/>
                      <a:r>
                        <a:rPr lang="en-CA" sz="1100" b="0" i="0" u="none" strike="noStrike" dirty="0" smtClean="0">
                          <a:solidFill>
                            <a:schemeClr val="tx1"/>
                          </a:solidFill>
                          <a:effectLst/>
                          <a:latin typeface="+mj-lt"/>
                        </a:rPr>
                        <a:t>Things</a:t>
                      </a:r>
                      <a:r>
                        <a:rPr lang="en-CA" sz="1100" b="0" i="0" u="none" strike="noStrike" baseline="0" dirty="0" smtClean="0">
                          <a:solidFill>
                            <a:schemeClr val="tx1"/>
                          </a:solidFill>
                          <a:effectLst/>
                          <a:latin typeface="+mj-lt"/>
                        </a:rPr>
                        <a:t> in life that worry patients or cause stress</a:t>
                      </a:r>
                      <a:endParaRPr lang="en-CA" sz="1100" b="0" i="0" u="none" strike="noStrike" dirty="0">
                        <a:solidFill>
                          <a:schemeClr val="tx1"/>
                        </a:solidFill>
                        <a:effectLst/>
                        <a:latin typeface="+mj-lt"/>
                      </a:endParaRP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27%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23%</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25%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24%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26%</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20%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22%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32%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22%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24%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25%</a:t>
                      </a:r>
                    </a:p>
                  </a:txBody>
                  <a:tcPr marL="45720" marR="45720"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B8B8E"/>
                    </a:solidFill>
                  </a:tcPr>
                </a:tc>
              </a:tr>
              <a:tr h="548640">
                <a:tc>
                  <a:txBody>
                    <a:bodyPr/>
                    <a:lstStyle/>
                    <a:p>
                      <a:pPr algn="l" fontAlgn="b"/>
                      <a:r>
                        <a:rPr lang="en-CA" sz="1100" b="0" i="0" u="none" strike="noStrike" baseline="0" dirty="0" smtClean="0">
                          <a:solidFill>
                            <a:schemeClr val="tx1"/>
                          </a:solidFill>
                          <a:effectLst/>
                          <a:latin typeface="+mj-lt"/>
                        </a:rPr>
                        <a:t>Health risks of smoking or using tobacco and ways to quit</a:t>
                      </a:r>
                      <a:endParaRPr lang="en-CA" sz="1100" b="0" i="0" u="none" strike="noStrike" dirty="0">
                        <a:solidFill>
                          <a:schemeClr val="tx1"/>
                        </a:solidFill>
                        <a:effectLst/>
                        <a:latin typeface="+mj-lt"/>
                      </a:endParaRP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92%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75%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66%</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84%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79%</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71%</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72%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72%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60%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59%</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78%</a:t>
                      </a:r>
                    </a:p>
                  </a:txBody>
                  <a:tcPr marL="45720" marR="45720"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bl>
          </a:graphicData>
        </a:graphic>
      </p:graphicFrame>
      <p:sp>
        <p:nvSpPr>
          <p:cNvPr id="18" name="Rectangle 17"/>
          <p:cNvSpPr/>
          <p:nvPr/>
        </p:nvSpPr>
        <p:spPr>
          <a:xfrm>
            <a:off x="611560" y="1753071"/>
            <a:ext cx="7560840" cy="307777"/>
          </a:xfrm>
          <a:prstGeom prst="rect">
            <a:avLst/>
          </a:prstGeom>
        </p:spPr>
        <p:txBody>
          <a:bodyPr wrap="square">
            <a:spAutoFit/>
          </a:bodyPr>
          <a:lstStyle/>
          <a:p>
            <a:pPr>
              <a:defRPr/>
            </a:pPr>
            <a:r>
              <a:rPr lang="en-CA" sz="1400" b="1" dirty="0" smtClean="0">
                <a:solidFill>
                  <a:srgbClr val="307D84"/>
                </a:solidFill>
              </a:rPr>
              <a:t>During the past 2 years, has a health professional discussed</a:t>
            </a:r>
            <a:endParaRPr lang="en-CA" sz="1400" b="1" dirty="0">
              <a:solidFill>
                <a:srgbClr val="307D84"/>
              </a:solidFill>
            </a:endParaRPr>
          </a:p>
        </p:txBody>
      </p:sp>
      <p:grpSp>
        <p:nvGrpSpPr>
          <p:cNvPr id="19" name="Group 18"/>
          <p:cNvGrpSpPr/>
          <p:nvPr/>
        </p:nvGrpSpPr>
        <p:grpSpPr>
          <a:xfrm>
            <a:off x="585552" y="4941168"/>
            <a:ext cx="4706528" cy="549642"/>
            <a:chOff x="611560" y="5471646"/>
            <a:chExt cx="4706528" cy="549642"/>
          </a:xfrm>
        </p:grpSpPr>
        <p:sp>
          <p:nvSpPr>
            <p:cNvPr id="20" name="TextBox 19"/>
            <p:cNvSpPr txBox="1"/>
            <p:nvPr/>
          </p:nvSpPr>
          <p:spPr>
            <a:xfrm>
              <a:off x="611560" y="5471646"/>
              <a:ext cx="2880320" cy="261610"/>
            </a:xfrm>
            <a:prstGeom prst="rect">
              <a:avLst/>
            </a:prstGeom>
            <a:noFill/>
          </p:spPr>
          <p:txBody>
            <a:bodyPr wrap="square" rtlCol="0">
              <a:spAutoFit/>
            </a:bodyPr>
            <a:lstStyle/>
            <a:p>
              <a:r>
                <a:rPr lang="en-CA" sz="1100" b="1" dirty="0" smtClean="0"/>
                <a:t>Compared with the Canadian average</a:t>
              </a:r>
              <a:endParaRPr lang="en-CA" sz="1100" b="1" dirty="0"/>
            </a:p>
          </p:txBody>
        </p:sp>
        <p:grpSp>
          <p:nvGrpSpPr>
            <p:cNvPr id="21" name="Group 20"/>
            <p:cNvGrpSpPr/>
            <p:nvPr/>
          </p:nvGrpSpPr>
          <p:grpSpPr>
            <a:xfrm>
              <a:off x="702323" y="5759678"/>
              <a:ext cx="1598406" cy="261610"/>
              <a:chOff x="2848727" y="6289575"/>
              <a:chExt cx="1741128" cy="273209"/>
            </a:xfrm>
          </p:grpSpPr>
          <p:sp>
            <p:nvSpPr>
              <p:cNvPr id="28" name="TextBox 27"/>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29" name="Oval 28"/>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22" name="Group 21"/>
            <p:cNvGrpSpPr/>
            <p:nvPr/>
          </p:nvGrpSpPr>
          <p:grpSpPr>
            <a:xfrm>
              <a:off x="2208809" y="5759678"/>
              <a:ext cx="1453097" cy="261610"/>
              <a:chOff x="4423909" y="6289575"/>
              <a:chExt cx="1741129" cy="273209"/>
            </a:xfrm>
          </p:grpSpPr>
          <p:sp>
            <p:nvSpPr>
              <p:cNvPr id="26" name="TextBox 25"/>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27" name="Oval 26"/>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23" name="Group 22"/>
            <p:cNvGrpSpPr/>
            <p:nvPr/>
          </p:nvGrpSpPr>
          <p:grpSpPr>
            <a:xfrm>
              <a:off x="3864993" y="5759678"/>
              <a:ext cx="1453095" cy="261610"/>
              <a:chOff x="6161096" y="6289575"/>
              <a:chExt cx="1741127" cy="273209"/>
            </a:xfrm>
          </p:grpSpPr>
          <p:sp>
            <p:nvSpPr>
              <p:cNvPr id="24" name="TextBox 23"/>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25" name="Oval 24"/>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cxnSp>
        <p:nvCxnSpPr>
          <p:cNvPr id="16" name="Straight Connector 15"/>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17"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67</a:t>
            </a:fld>
            <a:endParaRPr lang="en-US" sz="1200" dirty="0"/>
          </a:p>
        </p:txBody>
      </p:sp>
    </p:spTree>
    <p:extLst>
      <p:ext uri="{BB962C8B-B14F-4D97-AF65-F5344CB8AC3E}">
        <p14:creationId xmlns:p14="http://schemas.microsoft.com/office/powerpoint/2010/main" val="279110795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307D84"/>
                </a:solidFill>
              </a:rPr>
              <a:t>End-of-life care</a:t>
            </a:r>
            <a:endParaRPr lang="en-CA" sz="2600" dirty="0">
              <a:solidFill>
                <a:srgbClr val="307D84"/>
              </a:solidFill>
            </a:endParaRPr>
          </a:p>
        </p:txBody>
      </p:sp>
      <p:graphicFrame>
        <p:nvGraphicFramePr>
          <p:cNvPr id="14" name="Table 13"/>
          <p:cNvGraphicFramePr>
            <a:graphicFrameLocks noGrp="1"/>
          </p:cNvGraphicFramePr>
          <p:nvPr>
            <p:extLst>
              <p:ext uri="{D42A27DB-BD31-4B8C-83A1-F6EECF244321}">
                <p14:modId xmlns:p14="http://schemas.microsoft.com/office/powerpoint/2010/main" val="3581186493"/>
              </p:ext>
            </p:extLst>
          </p:nvPr>
        </p:nvGraphicFramePr>
        <p:xfrm>
          <a:off x="684209" y="2259829"/>
          <a:ext cx="7689938" cy="1965960"/>
        </p:xfrm>
        <a:graphic>
          <a:graphicData uri="http://schemas.openxmlformats.org/drawingml/2006/table">
            <a:tbl>
              <a:tblPr/>
              <a:tblGrid>
                <a:gridCol w="2325839"/>
                <a:gridCol w="486480"/>
                <a:gridCol w="486480"/>
                <a:gridCol w="499299"/>
                <a:gridCol w="486480"/>
                <a:gridCol w="486480"/>
                <a:gridCol w="486480"/>
                <a:gridCol w="486480"/>
                <a:gridCol w="486480"/>
                <a:gridCol w="486480"/>
                <a:gridCol w="486480"/>
                <a:gridCol w="486480"/>
              </a:tblGrid>
              <a:tr h="320040">
                <a:tc>
                  <a:txBody>
                    <a:bodyPr/>
                    <a:lstStyle/>
                    <a:p>
                      <a:pPr algn="l" fontAlgn="b"/>
                      <a:endParaRPr lang="en-CA" sz="1100" b="0" i="0" u="none" strike="noStrike" dirty="0">
                        <a:solidFill>
                          <a:srgbClr val="000000"/>
                        </a:solidFill>
                        <a:effectLst/>
                        <a:latin typeface="+mj-lt"/>
                      </a:endParaRPr>
                    </a:p>
                  </a:txBody>
                  <a:tcPr marL="45720" marR="45720" anchor="ctr">
                    <a:lnL>
                      <a:noFill/>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B.C.</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Alta.</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Sask.</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Man.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Ont.</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Que.</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N.B.</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N.S.</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P.E.I.</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N.L.</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a:noFill/>
                    </a:lnT>
                    <a:lnB w="635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Can.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6350" cap="flat" cmpd="sng" algn="ctr">
                      <a:solidFill>
                        <a:schemeClr val="bg1"/>
                      </a:solidFill>
                      <a:prstDash val="solid"/>
                      <a:round/>
                      <a:headEnd type="none" w="med" len="med"/>
                      <a:tailEnd type="none" w="med" len="med"/>
                    </a:lnL>
                    <a:lnR>
                      <a:noFill/>
                    </a:lnR>
                    <a:lnT>
                      <a:noFill/>
                    </a:lnT>
                    <a:lnB w="6350" cap="flat" cmpd="sng" algn="ctr">
                      <a:solidFill>
                        <a:schemeClr val="bg1"/>
                      </a:solidFill>
                      <a:prstDash val="solid"/>
                      <a:round/>
                      <a:headEnd type="none" w="med" len="med"/>
                      <a:tailEnd type="none" w="med" len="med"/>
                    </a:lnB>
                    <a:solidFill>
                      <a:srgbClr val="E6E7E8"/>
                    </a:solidFill>
                  </a:tcPr>
                </a:tc>
              </a:tr>
              <a:tr h="548640">
                <a:tc>
                  <a:txBody>
                    <a:bodyPr/>
                    <a:lstStyle/>
                    <a:p>
                      <a:pPr algn="l" fontAlgn="b"/>
                      <a:r>
                        <a:rPr lang="en-CA" sz="1100" b="0" i="0" u="none" strike="noStrike" dirty="0" smtClean="0">
                          <a:solidFill>
                            <a:schemeClr val="tx1"/>
                          </a:solidFill>
                          <a:effectLst/>
                          <a:latin typeface="+mj-lt"/>
                        </a:rPr>
                        <a:t>Had </a:t>
                      </a:r>
                      <a:r>
                        <a:rPr lang="en-CA" sz="1100" b="0" i="0" u="none" strike="noStrike" dirty="0">
                          <a:solidFill>
                            <a:schemeClr val="tx1"/>
                          </a:solidFill>
                          <a:effectLst/>
                          <a:latin typeface="+mj-lt"/>
                        </a:rPr>
                        <a:t>a </a:t>
                      </a:r>
                      <a:r>
                        <a:rPr lang="en-CA" sz="1100" b="0" i="0" u="none" strike="noStrike" dirty="0" smtClean="0">
                          <a:solidFill>
                            <a:schemeClr val="tx1"/>
                          </a:solidFill>
                          <a:effectLst/>
                          <a:latin typeface="+mj-lt"/>
                        </a:rPr>
                        <a:t>discussion with someone </a:t>
                      </a:r>
                      <a:endParaRPr lang="en-CA" sz="1100" b="0" i="0" u="none" strike="noStrike" dirty="0">
                        <a:solidFill>
                          <a:schemeClr val="tx1"/>
                        </a:solidFill>
                        <a:effectLst/>
                        <a:latin typeface="+mj-lt"/>
                      </a:endParaRP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61%</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62%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60%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64%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57%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55%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56%</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55%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47%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61%</a:t>
                      </a:r>
                    </a:p>
                  </a:txBody>
                  <a:tcPr marL="45720" marR="45720"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B8B8E"/>
                    </a:solidFill>
                  </a:tcPr>
                </a:tc>
              </a:tr>
              <a:tr h="548640">
                <a:tc>
                  <a:txBody>
                    <a:bodyPr/>
                    <a:lstStyle/>
                    <a:p>
                      <a:pPr algn="l" fontAlgn="b"/>
                      <a:r>
                        <a:rPr lang="en-CA" sz="1100" b="0" i="0" u="none" strike="noStrike" dirty="0" smtClean="0">
                          <a:solidFill>
                            <a:schemeClr val="tx1"/>
                          </a:solidFill>
                          <a:effectLst/>
                          <a:latin typeface="+mj-lt"/>
                        </a:rPr>
                        <a:t>Named a substitute decision-maker</a:t>
                      </a:r>
                      <a:endParaRPr lang="en-CA" sz="1100" b="0" i="0" u="none" strike="noStrike" dirty="0">
                        <a:solidFill>
                          <a:schemeClr val="tx1"/>
                        </a:solidFill>
                        <a:effectLst/>
                        <a:latin typeface="+mj-lt"/>
                      </a:endParaRP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46%</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53%</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44%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50%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60%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52%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47%</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43%</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42%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32%</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53%</a:t>
                      </a:r>
                    </a:p>
                  </a:txBody>
                  <a:tcPr marL="45720" marR="45720"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B8B8E"/>
                    </a:solidFill>
                  </a:tcPr>
                </a:tc>
              </a:tr>
              <a:tr h="548640">
                <a:tc>
                  <a:txBody>
                    <a:bodyPr/>
                    <a:lstStyle/>
                    <a:p>
                      <a:pPr algn="l" fontAlgn="b"/>
                      <a:r>
                        <a:rPr lang="en-CA" sz="1100" b="0" i="0" u="none" strike="noStrike" dirty="0" smtClean="0">
                          <a:solidFill>
                            <a:schemeClr val="tx1"/>
                          </a:solidFill>
                          <a:effectLst/>
                          <a:latin typeface="+mj-lt"/>
                        </a:rPr>
                        <a:t>Had a written document about </a:t>
                      </a:r>
                      <a:br>
                        <a:rPr lang="en-CA" sz="1100" b="0" i="0" u="none" strike="noStrike" dirty="0" smtClean="0">
                          <a:solidFill>
                            <a:schemeClr val="tx1"/>
                          </a:solidFill>
                          <a:effectLst/>
                          <a:latin typeface="+mj-lt"/>
                        </a:rPr>
                      </a:br>
                      <a:r>
                        <a:rPr lang="en-CA" sz="1100" b="0" i="0" u="none" strike="noStrike" dirty="0" smtClean="0">
                          <a:solidFill>
                            <a:schemeClr val="tx1"/>
                          </a:solidFill>
                          <a:effectLst/>
                          <a:latin typeface="+mj-lt"/>
                        </a:rPr>
                        <a:t>end-of-life wishes</a:t>
                      </a:r>
                      <a:endParaRPr lang="en-CA" sz="1100" b="0" i="0" u="none" strike="noStrike" dirty="0">
                        <a:solidFill>
                          <a:schemeClr val="tx1"/>
                        </a:solidFill>
                        <a:effectLst/>
                        <a:latin typeface="+mj-lt"/>
                      </a:endParaRPr>
                    </a:p>
                  </a:txBody>
                  <a:tcPr marL="45720" marR="45720" anchor="ctr">
                    <a:lnL>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E6E7E8"/>
                    </a:solidFill>
                  </a:tcPr>
                </a:tc>
                <a:tc>
                  <a:txBody>
                    <a:bodyPr/>
                    <a:lstStyle/>
                    <a:p>
                      <a:pPr algn="ctr" fontAlgn="b"/>
                      <a:r>
                        <a:rPr lang="en-CA" sz="1350" b="1" i="0" u="none" strike="noStrike" kern="1200" dirty="0">
                          <a:solidFill>
                            <a:schemeClr val="bg1"/>
                          </a:solidFill>
                          <a:effectLst/>
                          <a:latin typeface="+mj-lt"/>
                          <a:ea typeface="+mn-ea"/>
                          <a:cs typeface="+mn-cs"/>
                        </a:rPr>
                        <a:t>36%</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43%</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29%</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35%</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44%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93A445"/>
                    </a:solidFill>
                  </a:tcPr>
                </a:tc>
                <a:tc>
                  <a:txBody>
                    <a:bodyPr/>
                    <a:lstStyle/>
                    <a:p>
                      <a:pPr algn="ctr" fontAlgn="b"/>
                      <a:r>
                        <a:rPr lang="en-CA" sz="1350" b="1" i="0" u="none" strike="noStrike" kern="1200" dirty="0">
                          <a:solidFill>
                            <a:schemeClr val="bg1"/>
                          </a:solidFill>
                          <a:effectLst/>
                          <a:latin typeface="+mj-lt"/>
                          <a:ea typeface="+mn-ea"/>
                          <a:cs typeface="+mn-cs"/>
                        </a:rPr>
                        <a:t>40%</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kern="1200" dirty="0">
                          <a:solidFill>
                            <a:schemeClr val="bg1"/>
                          </a:solidFill>
                          <a:effectLst/>
                          <a:latin typeface="+mj-lt"/>
                          <a:ea typeface="+mn-ea"/>
                          <a:cs typeface="+mn-cs"/>
                        </a:rPr>
                        <a:t>24%</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29%</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26%</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18%</a:t>
                      </a: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D78235"/>
                    </a:solidFill>
                  </a:tcPr>
                </a:tc>
                <a:tc>
                  <a:txBody>
                    <a:bodyPr/>
                    <a:lstStyle/>
                    <a:p>
                      <a:pPr algn="ctr" fontAlgn="b"/>
                      <a:r>
                        <a:rPr lang="en-CA" sz="1350" b="1" i="0" u="none" strike="noStrike" kern="1200" dirty="0">
                          <a:solidFill>
                            <a:schemeClr val="bg1"/>
                          </a:solidFill>
                          <a:effectLst/>
                          <a:latin typeface="+mj-lt"/>
                          <a:ea typeface="+mn-ea"/>
                          <a:cs typeface="+mn-cs"/>
                        </a:rPr>
                        <a:t>39%</a:t>
                      </a:r>
                    </a:p>
                  </a:txBody>
                  <a:tcPr marL="45720" marR="45720"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a:noFill/>
                    </a:lnB>
                    <a:solidFill>
                      <a:srgbClr val="8B8B8E"/>
                    </a:solidFill>
                  </a:tcPr>
                </a:tc>
              </a:tr>
            </a:tbl>
          </a:graphicData>
        </a:graphic>
      </p:graphicFrame>
      <p:grpSp>
        <p:nvGrpSpPr>
          <p:cNvPr id="15" name="Group 14"/>
          <p:cNvGrpSpPr/>
          <p:nvPr/>
        </p:nvGrpSpPr>
        <p:grpSpPr>
          <a:xfrm>
            <a:off x="585552" y="4437112"/>
            <a:ext cx="4706528" cy="549642"/>
            <a:chOff x="611560" y="5471646"/>
            <a:chExt cx="4706528" cy="549642"/>
          </a:xfrm>
        </p:grpSpPr>
        <p:sp>
          <p:nvSpPr>
            <p:cNvPr id="16" name="TextBox 15"/>
            <p:cNvSpPr txBox="1"/>
            <p:nvPr/>
          </p:nvSpPr>
          <p:spPr>
            <a:xfrm>
              <a:off x="611560" y="5471646"/>
              <a:ext cx="2880320" cy="261610"/>
            </a:xfrm>
            <a:prstGeom prst="rect">
              <a:avLst/>
            </a:prstGeom>
            <a:noFill/>
          </p:spPr>
          <p:txBody>
            <a:bodyPr wrap="square" rtlCol="0">
              <a:spAutoFit/>
            </a:bodyPr>
            <a:lstStyle/>
            <a:p>
              <a:r>
                <a:rPr lang="en-CA" sz="1100" b="1" dirty="0" smtClean="0"/>
                <a:t>Compared with the Canadian average</a:t>
              </a:r>
              <a:endParaRPr lang="en-CA" sz="1100" b="1" dirty="0"/>
            </a:p>
          </p:txBody>
        </p:sp>
        <p:grpSp>
          <p:nvGrpSpPr>
            <p:cNvPr id="17" name="Group 16"/>
            <p:cNvGrpSpPr/>
            <p:nvPr/>
          </p:nvGrpSpPr>
          <p:grpSpPr>
            <a:xfrm>
              <a:off x="702323" y="5759678"/>
              <a:ext cx="1598406" cy="261610"/>
              <a:chOff x="2848727" y="6289575"/>
              <a:chExt cx="1741128" cy="273209"/>
            </a:xfrm>
          </p:grpSpPr>
          <p:sp>
            <p:nvSpPr>
              <p:cNvPr id="24" name="TextBox 23"/>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25" name="Oval 24"/>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8" name="Group 17"/>
            <p:cNvGrpSpPr/>
            <p:nvPr/>
          </p:nvGrpSpPr>
          <p:grpSpPr>
            <a:xfrm>
              <a:off x="2208809" y="5759678"/>
              <a:ext cx="1453097" cy="261610"/>
              <a:chOff x="4423909" y="6289575"/>
              <a:chExt cx="1741129" cy="273209"/>
            </a:xfrm>
          </p:grpSpPr>
          <p:sp>
            <p:nvSpPr>
              <p:cNvPr id="22" name="TextBox 21"/>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23" name="Oval 22"/>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9" name="Group 18"/>
            <p:cNvGrpSpPr/>
            <p:nvPr/>
          </p:nvGrpSpPr>
          <p:grpSpPr>
            <a:xfrm>
              <a:off x="3864993" y="5759678"/>
              <a:ext cx="1453095" cy="261610"/>
              <a:chOff x="6161096" y="6289575"/>
              <a:chExt cx="1741127" cy="273209"/>
            </a:xfrm>
          </p:grpSpPr>
          <p:sp>
            <p:nvSpPr>
              <p:cNvPr id="20" name="TextBox 19"/>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21" name="Oval 20"/>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cxnSp>
        <p:nvCxnSpPr>
          <p:cNvPr id="26" name="Straight Connector 25"/>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27"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68</a:t>
            </a:fld>
            <a:endParaRPr lang="en-US" sz="1200" dirty="0"/>
          </a:p>
        </p:txBody>
      </p:sp>
    </p:spTree>
    <p:extLst>
      <p:ext uri="{BB962C8B-B14F-4D97-AF65-F5344CB8AC3E}">
        <p14:creationId xmlns:p14="http://schemas.microsoft.com/office/powerpoint/2010/main" val="261374154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307D84"/>
                </a:solidFill>
              </a:rPr>
              <a:t>Perception of health and health care</a:t>
            </a:r>
            <a:endParaRPr lang="en-CA" sz="2600" dirty="0">
              <a:solidFill>
                <a:srgbClr val="307D84"/>
              </a:solidFill>
            </a:endParaRPr>
          </a:p>
        </p:txBody>
      </p:sp>
      <p:sp>
        <p:nvSpPr>
          <p:cNvPr id="4" name="TextBox 3"/>
          <p:cNvSpPr txBox="1"/>
          <p:nvPr/>
        </p:nvSpPr>
        <p:spPr>
          <a:xfrm>
            <a:off x="611560" y="3347700"/>
            <a:ext cx="6912124" cy="307777"/>
          </a:xfrm>
          <a:prstGeom prst="rect">
            <a:avLst/>
          </a:prstGeom>
          <a:noFill/>
        </p:spPr>
        <p:txBody>
          <a:bodyPr wrap="square" rtlCol="0">
            <a:spAutoFit/>
          </a:bodyPr>
          <a:lstStyle/>
          <a:p>
            <a:r>
              <a:rPr lang="en-CA" sz="1400" b="1" dirty="0" smtClean="0">
                <a:solidFill>
                  <a:srgbClr val="307D84"/>
                </a:solidFill>
              </a:rPr>
              <a:t>Health system ratings by province</a:t>
            </a:r>
            <a:endParaRPr lang="en-CA" sz="1400" b="1" dirty="0">
              <a:solidFill>
                <a:srgbClr val="307D84"/>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2213648617"/>
              </p:ext>
            </p:extLst>
          </p:nvPr>
        </p:nvGraphicFramePr>
        <p:xfrm>
          <a:off x="684213" y="3861048"/>
          <a:ext cx="6897846" cy="1691640"/>
        </p:xfrm>
        <a:graphic>
          <a:graphicData uri="http://schemas.openxmlformats.org/drawingml/2006/table">
            <a:tbl>
              <a:tblPr/>
              <a:tblGrid>
                <a:gridCol w="1583531"/>
                <a:gridCol w="481965"/>
                <a:gridCol w="481965"/>
                <a:gridCol w="494665"/>
                <a:gridCol w="481965"/>
                <a:gridCol w="481965"/>
                <a:gridCol w="481965"/>
                <a:gridCol w="481965"/>
                <a:gridCol w="481965"/>
                <a:gridCol w="481965"/>
                <a:gridCol w="481965"/>
                <a:gridCol w="481965"/>
              </a:tblGrid>
              <a:tr h="320040">
                <a:tc>
                  <a:txBody>
                    <a:bodyPr/>
                    <a:lstStyle/>
                    <a:p>
                      <a:pPr algn="l" fontAlgn="b"/>
                      <a:endParaRPr lang="en-CA" sz="1100" b="0" i="0" u="none" strike="noStrike" dirty="0">
                        <a:solidFill>
                          <a:srgbClr val="000000"/>
                        </a:solidFill>
                        <a:effectLst/>
                        <a:latin typeface="+mj-lt"/>
                      </a:endParaRPr>
                    </a:p>
                  </a:txBody>
                  <a:tcPr marL="45720" marR="45720" anchor="ctr">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B.C.</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Alta.</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Sask.</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Man.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Ont.</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Que.</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N.B.</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N.S.</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P.E.I.</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N.L.</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Can.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r>
              <a:tr h="457200">
                <a:tc>
                  <a:txBody>
                    <a:bodyPr/>
                    <a:lstStyle/>
                    <a:p>
                      <a:pPr algn="l" fontAlgn="b"/>
                      <a:r>
                        <a:rPr lang="en-CA" sz="1100" b="0" i="0" u="none" strike="noStrike" dirty="0">
                          <a:solidFill>
                            <a:schemeClr val="tx1"/>
                          </a:solidFill>
                          <a:effectLst/>
                          <a:latin typeface="+mj-lt"/>
                        </a:rPr>
                        <a:t>M</a:t>
                      </a:r>
                      <a:r>
                        <a:rPr lang="en-CA" sz="1100" b="0" i="0" u="none" strike="noStrike" dirty="0" smtClean="0">
                          <a:solidFill>
                            <a:schemeClr val="tx1"/>
                          </a:solidFill>
                          <a:effectLst/>
                          <a:latin typeface="+mj-lt"/>
                        </a:rPr>
                        <a:t>inor </a:t>
                      </a:r>
                      <a:r>
                        <a:rPr lang="en-CA" sz="1100" b="0" i="0" u="none" strike="noStrike" dirty="0">
                          <a:solidFill>
                            <a:schemeClr val="tx1"/>
                          </a:solidFill>
                          <a:effectLst/>
                          <a:latin typeface="+mj-lt"/>
                        </a:rPr>
                        <a:t>changes</a:t>
                      </a:r>
                    </a:p>
                  </a:txBody>
                  <a:tcPr marL="45720" marR="45720" anchor="ctr">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dirty="0">
                          <a:solidFill>
                            <a:schemeClr val="bg1"/>
                          </a:solidFill>
                          <a:effectLst/>
                          <a:latin typeface="+mj-lt"/>
                        </a:rPr>
                        <a:t>40%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35%</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22%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dirty="0">
                          <a:solidFill>
                            <a:schemeClr val="bg1"/>
                          </a:solidFill>
                          <a:effectLst/>
                          <a:latin typeface="+mj-lt"/>
                        </a:rPr>
                        <a:t>36%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33%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23%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dirty="0">
                          <a:solidFill>
                            <a:schemeClr val="bg1"/>
                          </a:solidFill>
                          <a:effectLst/>
                          <a:latin typeface="+mj-lt"/>
                        </a:rPr>
                        <a:t>34%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457200">
                <a:tc>
                  <a:txBody>
                    <a:bodyPr/>
                    <a:lstStyle/>
                    <a:p>
                      <a:pPr algn="l" fontAlgn="b"/>
                      <a:r>
                        <a:rPr lang="en-CA" sz="1100" b="0" i="0" u="none" strike="noStrike" dirty="0">
                          <a:solidFill>
                            <a:schemeClr val="tx1"/>
                          </a:solidFill>
                          <a:effectLst/>
                          <a:latin typeface="+mj-lt"/>
                        </a:rPr>
                        <a:t>F</a:t>
                      </a:r>
                      <a:r>
                        <a:rPr lang="en-CA" sz="1100" b="0" i="0" u="none" strike="noStrike" dirty="0" smtClean="0">
                          <a:solidFill>
                            <a:schemeClr val="tx1"/>
                          </a:solidFill>
                          <a:effectLst/>
                          <a:latin typeface="+mj-lt"/>
                        </a:rPr>
                        <a:t>undamental </a:t>
                      </a:r>
                      <a:r>
                        <a:rPr lang="en-CA" sz="1100" b="0" i="0" u="none" strike="noStrike" dirty="0">
                          <a:solidFill>
                            <a:schemeClr val="tx1"/>
                          </a:solidFill>
                          <a:effectLst/>
                          <a:latin typeface="+mj-lt"/>
                        </a:rPr>
                        <a:t>changes</a:t>
                      </a:r>
                    </a:p>
                  </a:txBody>
                  <a:tcPr marL="45720" marR="45720" anchor="ctr">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algn="ctr" fontAlgn="b"/>
                      <a:r>
                        <a:rPr lang="en-CA" sz="1350" b="1" i="0" u="none" strike="noStrike" dirty="0">
                          <a:solidFill>
                            <a:schemeClr val="bg1"/>
                          </a:solidFill>
                          <a:effectLst/>
                          <a:latin typeface="+mj-lt"/>
                        </a:rPr>
                        <a:t>51%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49%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48%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algn="ctr" fontAlgn="b"/>
                      <a:r>
                        <a:rPr lang="en-CA" sz="1350" b="1" i="0" u="none" strike="noStrike" dirty="0">
                          <a:solidFill>
                            <a:schemeClr val="bg1"/>
                          </a:solidFill>
                          <a:effectLst/>
                          <a:latin typeface="+mj-lt"/>
                        </a:rPr>
                        <a:t>63%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algn="ctr" fontAlgn="b"/>
                      <a:r>
                        <a:rPr lang="en-CA" sz="1350" b="1" i="0" u="none" strike="noStrike" dirty="0">
                          <a:solidFill>
                            <a:schemeClr val="bg1"/>
                          </a:solidFill>
                          <a:effectLst/>
                          <a:latin typeface="+mj-lt"/>
                        </a:rPr>
                        <a:t>51%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algn="ctr" fontAlgn="b"/>
                      <a:r>
                        <a:rPr lang="en-CA" sz="1350" b="1" i="0" u="none" strike="noStrike" dirty="0">
                          <a:solidFill>
                            <a:schemeClr val="bg1"/>
                          </a:solidFill>
                          <a:effectLst/>
                          <a:latin typeface="+mj-lt"/>
                        </a:rPr>
                        <a:t>53%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r h="457200">
                <a:tc>
                  <a:txBody>
                    <a:bodyPr/>
                    <a:lstStyle/>
                    <a:p>
                      <a:pPr algn="l" fontAlgn="b"/>
                      <a:r>
                        <a:rPr lang="en-CA" sz="1100" b="0" i="0" u="none" strike="noStrike" dirty="0">
                          <a:solidFill>
                            <a:schemeClr val="tx1"/>
                          </a:solidFill>
                          <a:effectLst/>
                          <a:latin typeface="+mj-lt"/>
                        </a:rPr>
                        <a:t>C</a:t>
                      </a:r>
                      <a:r>
                        <a:rPr lang="en-CA" sz="1100" b="0" i="0" u="none" strike="noStrike" dirty="0" smtClean="0">
                          <a:solidFill>
                            <a:schemeClr val="tx1"/>
                          </a:solidFill>
                          <a:effectLst/>
                          <a:latin typeface="+mj-lt"/>
                        </a:rPr>
                        <a:t>ompletely </a:t>
                      </a:r>
                      <a:r>
                        <a:rPr lang="en-CA" sz="1100" b="0" i="0" u="none" strike="noStrike" dirty="0">
                          <a:solidFill>
                            <a:schemeClr val="tx1"/>
                          </a:solidFill>
                          <a:effectLst/>
                          <a:latin typeface="+mj-lt"/>
                        </a:rPr>
                        <a:t>rebuilt</a:t>
                      </a:r>
                    </a:p>
                  </a:txBody>
                  <a:tcPr marL="45720" marR="45720" anchor="ctr">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E6E7E8"/>
                    </a:solidFill>
                  </a:tcPr>
                </a:tc>
                <a:tc>
                  <a:txBody>
                    <a:bodyPr/>
                    <a:lstStyle/>
                    <a:p>
                      <a:pPr algn="ctr" fontAlgn="b"/>
                      <a:r>
                        <a:rPr lang="en-CA" sz="1350" b="1" i="0" u="none" strike="noStrike" dirty="0">
                          <a:solidFill>
                            <a:schemeClr val="bg1"/>
                          </a:solidFill>
                          <a:effectLst/>
                          <a:latin typeface="+mj-lt"/>
                        </a:rPr>
                        <a:t>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93A445"/>
                    </a:solidFill>
                  </a:tcPr>
                </a:tc>
                <a:tc>
                  <a:txBody>
                    <a:bodyPr/>
                    <a:lstStyle/>
                    <a:p>
                      <a:pPr algn="ctr" fontAlgn="b"/>
                      <a:r>
                        <a:rPr lang="en-CA" sz="1350" b="1" i="0" u="none" strike="noStrike" dirty="0">
                          <a:solidFill>
                            <a:schemeClr val="bg1"/>
                          </a:solidFill>
                          <a:effectLst/>
                          <a:latin typeface="+mj-lt"/>
                        </a:rPr>
                        <a:t>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dirty="0">
                          <a:solidFill>
                            <a:schemeClr val="bg1"/>
                          </a:solidFill>
                          <a:effectLst/>
                          <a:latin typeface="+mj-lt"/>
                        </a:rPr>
                        <a:t>10%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dirty="0">
                          <a:solidFill>
                            <a:schemeClr val="bg1"/>
                          </a:solidFill>
                          <a:effectLst/>
                          <a:latin typeface="+mj-lt"/>
                        </a:rPr>
                        <a:t>10%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dirty="0">
                          <a:solidFill>
                            <a:schemeClr val="bg1"/>
                          </a:solidFill>
                          <a:effectLst/>
                          <a:latin typeface="+mj-lt"/>
                        </a:rPr>
                        <a:t>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dirty="0">
                          <a:solidFill>
                            <a:schemeClr val="bg1"/>
                          </a:solidFill>
                          <a:effectLst/>
                          <a:latin typeface="+mj-lt"/>
                        </a:rPr>
                        <a:t>12%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D78235"/>
                    </a:solidFill>
                  </a:tcPr>
                </a:tc>
                <a:tc>
                  <a:txBody>
                    <a:bodyPr/>
                    <a:lstStyle/>
                    <a:p>
                      <a:pPr algn="ctr" fontAlgn="b"/>
                      <a:r>
                        <a:rPr lang="en-CA" sz="1350" b="1" i="0" u="none" strike="noStrike" dirty="0">
                          <a:solidFill>
                            <a:schemeClr val="bg1"/>
                          </a:solidFill>
                          <a:effectLst/>
                          <a:latin typeface="+mj-lt"/>
                        </a:rPr>
                        <a:t>11%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dirty="0">
                          <a:solidFill>
                            <a:schemeClr val="bg1"/>
                          </a:solidFill>
                          <a:effectLst/>
                          <a:latin typeface="+mj-lt"/>
                        </a:rPr>
                        <a:t>9%</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dirty="0">
                          <a:solidFill>
                            <a:schemeClr val="bg1"/>
                          </a:solidFill>
                          <a:effectLst/>
                          <a:latin typeface="+mj-lt"/>
                        </a:rPr>
                        <a:t>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00A8CB"/>
                    </a:solidFill>
                  </a:tcPr>
                </a:tc>
                <a:tc>
                  <a:txBody>
                    <a:bodyPr/>
                    <a:lstStyle/>
                    <a:p>
                      <a:pPr algn="ctr" fontAlgn="b"/>
                      <a:r>
                        <a:rPr lang="en-CA" sz="1350" b="1" i="0" u="none" strike="noStrike" dirty="0">
                          <a:solidFill>
                            <a:schemeClr val="bg1"/>
                          </a:solidFill>
                          <a:effectLst/>
                          <a:latin typeface="+mj-lt"/>
                        </a:rPr>
                        <a:t>21%</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D78235"/>
                    </a:solidFill>
                  </a:tcPr>
                </a:tc>
                <a:tc>
                  <a:txBody>
                    <a:bodyPr/>
                    <a:lstStyle/>
                    <a:p>
                      <a:pPr algn="ctr" fontAlgn="b"/>
                      <a:r>
                        <a:rPr lang="en-CA" sz="1350" b="1" i="0" u="none" strike="noStrike" dirty="0">
                          <a:solidFill>
                            <a:schemeClr val="bg1"/>
                          </a:solidFill>
                          <a:effectLst/>
                          <a:latin typeface="+mj-lt"/>
                        </a:rPr>
                        <a:t>10%</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solidFill>
                      <a:srgbClr val="8B8B8E"/>
                    </a:solidFill>
                  </a:tcPr>
                </a:tc>
              </a:tr>
            </a:tbl>
          </a:graphicData>
        </a:graphic>
      </p:graphicFrame>
      <p:sp>
        <p:nvSpPr>
          <p:cNvPr id="17" name="TextBox 16"/>
          <p:cNvSpPr txBox="1"/>
          <p:nvPr/>
        </p:nvSpPr>
        <p:spPr>
          <a:xfrm>
            <a:off x="611560" y="1691516"/>
            <a:ext cx="6984132" cy="307777"/>
          </a:xfrm>
          <a:prstGeom prst="rect">
            <a:avLst/>
          </a:prstGeom>
          <a:noFill/>
        </p:spPr>
        <p:txBody>
          <a:bodyPr wrap="square" rtlCol="0">
            <a:spAutoFit/>
          </a:bodyPr>
          <a:lstStyle/>
          <a:p>
            <a:r>
              <a:rPr lang="en-CA" sz="1400" b="1" dirty="0" smtClean="0">
                <a:solidFill>
                  <a:srgbClr val="307D84"/>
                </a:solidFill>
              </a:rPr>
              <a:t>Self-reported health status by province</a:t>
            </a:r>
            <a:endParaRPr lang="en-CA" sz="1400" b="1" dirty="0">
              <a:solidFill>
                <a:srgbClr val="307D84"/>
              </a:solidFill>
            </a:endParaRPr>
          </a:p>
        </p:txBody>
      </p:sp>
      <p:graphicFrame>
        <p:nvGraphicFramePr>
          <p:cNvPr id="14" name="Table 13"/>
          <p:cNvGraphicFramePr>
            <a:graphicFrameLocks noGrp="1"/>
          </p:cNvGraphicFramePr>
          <p:nvPr>
            <p:extLst>
              <p:ext uri="{D42A27DB-BD31-4B8C-83A1-F6EECF244321}">
                <p14:modId xmlns:p14="http://schemas.microsoft.com/office/powerpoint/2010/main" val="1133746962"/>
              </p:ext>
            </p:extLst>
          </p:nvPr>
        </p:nvGraphicFramePr>
        <p:xfrm>
          <a:off x="684211" y="2222899"/>
          <a:ext cx="6897848" cy="777240"/>
        </p:xfrm>
        <a:graphic>
          <a:graphicData uri="http://schemas.openxmlformats.org/drawingml/2006/table">
            <a:tbl>
              <a:tblPr/>
              <a:tblGrid>
                <a:gridCol w="1583533"/>
                <a:gridCol w="481965"/>
                <a:gridCol w="481965"/>
                <a:gridCol w="494665"/>
                <a:gridCol w="481965"/>
                <a:gridCol w="481965"/>
                <a:gridCol w="481965"/>
                <a:gridCol w="481965"/>
                <a:gridCol w="481965"/>
                <a:gridCol w="481965"/>
                <a:gridCol w="481965"/>
                <a:gridCol w="481965"/>
              </a:tblGrid>
              <a:tr h="320040">
                <a:tc>
                  <a:txBody>
                    <a:bodyPr/>
                    <a:lstStyle/>
                    <a:p>
                      <a:pPr algn="l" fontAlgn="b"/>
                      <a:endParaRPr lang="en-CA" sz="1100" b="0" i="0" u="none" strike="noStrike" dirty="0">
                        <a:solidFill>
                          <a:srgbClr val="000000"/>
                        </a:solidFill>
                        <a:effectLst/>
                        <a:latin typeface="+mj-lt"/>
                      </a:endParaRPr>
                    </a:p>
                  </a:txBody>
                  <a:tcPr marL="45720" marR="45720" anchor="ctr">
                    <a:lnL>
                      <a:noFill/>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B.C.</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Alta.</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Sask.</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Man.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Ont.</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Que.</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N.B.</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N.S.</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P.E.I.</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N.L.</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CA" sz="1100" b="1" i="0" u="none" strike="noStrike" dirty="0" smtClean="0">
                          <a:solidFill>
                            <a:schemeClr val="tx1"/>
                          </a:solidFill>
                          <a:effectLst/>
                          <a:latin typeface="Arial" panose="020B0604020202020204" pitchFamily="34" charset="0"/>
                          <a:cs typeface="Arial" panose="020B0604020202020204" pitchFamily="34" charset="0"/>
                        </a:rPr>
                        <a:t>Can.</a:t>
                      </a:r>
                      <a:endParaRPr lang="en-CA" sz="11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solidFill>
                      <a:srgbClr val="E6E7E8"/>
                    </a:solidFill>
                  </a:tcPr>
                </a:tc>
              </a:tr>
              <a:tr h="457200">
                <a:tc>
                  <a:txBody>
                    <a:bodyPr/>
                    <a:lstStyle/>
                    <a:p>
                      <a:pPr algn="l" fontAlgn="b"/>
                      <a:r>
                        <a:rPr lang="en-CA" sz="1100" b="0" i="0" u="none" strike="noStrike" dirty="0" smtClean="0">
                          <a:solidFill>
                            <a:srgbClr val="000000"/>
                          </a:solidFill>
                          <a:effectLst/>
                          <a:latin typeface="+mj-lt"/>
                        </a:rPr>
                        <a:t>Excellent or very good</a:t>
                      </a:r>
                      <a:endParaRPr lang="en-CA" sz="1100" b="0" i="0" u="none" strike="noStrike" dirty="0">
                        <a:solidFill>
                          <a:srgbClr val="000000"/>
                        </a:solidFill>
                        <a:effectLst/>
                        <a:latin typeface="+mj-lt"/>
                      </a:endParaRPr>
                    </a:p>
                  </a:txBody>
                  <a:tcPr marL="45720" marR="45720" anchor="ctr">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7E8"/>
                    </a:solidFill>
                  </a:tcPr>
                </a:tc>
                <a:tc>
                  <a:txBody>
                    <a:bodyPr/>
                    <a:lstStyle/>
                    <a:p>
                      <a:pPr marL="0" algn="ctr" defTabSz="914400" rtl="0" eaLnBrk="1" fontAlgn="b" latinLnBrk="0" hangingPunct="1"/>
                      <a:r>
                        <a:rPr lang="en-CA" sz="1350" b="1" i="0" u="none" strike="noStrike" kern="1200" dirty="0">
                          <a:solidFill>
                            <a:schemeClr val="bg1"/>
                          </a:solidFill>
                          <a:effectLst/>
                          <a:latin typeface="+mj-lt"/>
                          <a:ea typeface="+mn-ea"/>
                          <a:cs typeface="+mn-cs"/>
                        </a:rPr>
                        <a:t>52%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marL="0" algn="ctr" defTabSz="914400" rtl="0" eaLnBrk="1" fontAlgn="b" latinLnBrk="0" hangingPunct="1"/>
                      <a:r>
                        <a:rPr lang="en-CA" sz="1350" b="1" i="0" u="none" strike="noStrike" kern="1200" dirty="0">
                          <a:solidFill>
                            <a:schemeClr val="bg1"/>
                          </a:solidFill>
                          <a:effectLst/>
                          <a:latin typeface="+mj-lt"/>
                          <a:ea typeface="+mn-ea"/>
                          <a:cs typeface="+mn-cs"/>
                        </a:rPr>
                        <a:t>56%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3A445"/>
                    </a:solidFill>
                  </a:tcPr>
                </a:tc>
                <a:tc>
                  <a:txBody>
                    <a:bodyPr/>
                    <a:lstStyle/>
                    <a:p>
                      <a:pPr marL="0" algn="ctr" defTabSz="914400" rtl="0" eaLnBrk="1" fontAlgn="b" latinLnBrk="0" hangingPunct="1"/>
                      <a:r>
                        <a:rPr lang="en-CA" sz="1350" b="1" i="0" u="none" strike="noStrike" kern="1200" dirty="0">
                          <a:solidFill>
                            <a:schemeClr val="bg1"/>
                          </a:solidFill>
                          <a:effectLst/>
                          <a:latin typeface="+mj-lt"/>
                          <a:ea typeface="+mn-ea"/>
                          <a:cs typeface="+mn-cs"/>
                        </a:rPr>
                        <a:t>44%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marL="0" algn="ctr" defTabSz="914400" rtl="0" eaLnBrk="1" fontAlgn="b" latinLnBrk="0" hangingPunct="1"/>
                      <a:r>
                        <a:rPr lang="en-CA" sz="1350" b="1" i="0" u="none" strike="noStrike" kern="1200" dirty="0">
                          <a:solidFill>
                            <a:schemeClr val="bg1"/>
                          </a:solidFill>
                          <a:effectLst/>
                          <a:latin typeface="+mj-lt"/>
                          <a:ea typeface="+mn-ea"/>
                          <a:cs typeface="+mn-cs"/>
                        </a:rPr>
                        <a:t>48%</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marL="0" algn="ctr" defTabSz="914400" rtl="0" eaLnBrk="1" fontAlgn="b" latinLnBrk="0" hangingPunct="1"/>
                      <a:r>
                        <a:rPr lang="en-CA" sz="1350" b="1" i="0" u="none" strike="noStrike" kern="1200" dirty="0">
                          <a:solidFill>
                            <a:schemeClr val="bg1"/>
                          </a:solidFill>
                          <a:effectLst/>
                          <a:latin typeface="+mj-lt"/>
                          <a:ea typeface="+mn-ea"/>
                          <a:cs typeface="+mn-cs"/>
                        </a:rPr>
                        <a:t>52%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marL="0" algn="ctr" defTabSz="914400" rtl="0" eaLnBrk="1" fontAlgn="b" latinLnBrk="0" hangingPunct="1"/>
                      <a:r>
                        <a:rPr lang="en-CA" sz="1350" b="1" i="0" u="none" strike="noStrike" kern="1200" dirty="0">
                          <a:solidFill>
                            <a:schemeClr val="bg1"/>
                          </a:solidFill>
                          <a:effectLst/>
                          <a:latin typeface="+mj-lt"/>
                          <a:ea typeface="+mn-ea"/>
                          <a:cs typeface="+mn-cs"/>
                        </a:rPr>
                        <a:t>53%</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marL="0" algn="ctr" defTabSz="914400" rtl="0" eaLnBrk="1" fontAlgn="b" latinLnBrk="0" hangingPunct="1"/>
                      <a:r>
                        <a:rPr lang="en-CA" sz="1350" b="1" i="0" u="none" strike="noStrike" kern="1200" dirty="0">
                          <a:solidFill>
                            <a:schemeClr val="bg1"/>
                          </a:solidFill>
                          <a:effectLst/>
                          <a:latin typeface="+mj-lt"/>
                          <a:ea typeface="+mn-ea"/>
                          <a:cs typeface="+mn-cs"/>
                        </a:rPr>
                        <a:t>44%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marL="0" algn="ctr" defTabSz="914400" rtl="0" eaLnBrk="1" fontAlgn="b" latinLnBrk="0" hangingPunct="1"/>
                      <a:r>
                        <a:rPr lang="en-CA" sz="1350" b="1" i="0" u="none" strike="noStrike" kern="1200" dirty="0">
                          <a:solidFill>
                            <a:schemeClr val="bg1"/>
                          </a:solidFill>
                          <a:effectLst/>
                          <a:latin typeface="+mj-lt"/>
                          <a:ea typeface="+mn-ea"/>
                          <a:cs typeface="+mn-cs"/>
                        </a:rPr>
                        <a:t>42%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marL="0" algn="ctr" defTabSz="914400" rtl="0" eaLnBrk="1" fontAlgn="b" latinLnBrk="0" hangingPunct="1"/>
                      <a:r>
                        <a:rPr lang="en-CA" sz="1350" b="1" i="0" u="none" strike="noStrike" kern="1200" dirty="0">
                          <a:solidFill>
                            <a:schemeClr val="bg1"/>
                          </a:solidFill>
                          <a:effectLst/>
                          <a:latin typeface="+mj-lt"/>
                          <a:ea typeface="+mn-ea"/>
                          <a:cs typeface="+mn-cs"/>
                        </a:rPr>
                        <a:t>44%</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8235"/>
                    </a:solidFill>
                  </a:tcPr>
                </a:tc>
                <a:tc>
                  <a:txBody>
                    <a:bodyPr/>
                    <a:lstStyle/>
                    <a:p>
                      <a:pPr marL="0" algn="ctr" defTabSz="914400" rtl="0" eaLnBrk="1" fontAlgn="b" latinLnBrk="0" hangingPunct="1"/>
                      <a:r>
                        <a:rPr lang="en-CA" sz="1350" b="1" i="0" u="none" strike="noStrike" kern="1200" dirty="0">
                          <a:solidFill>
                            <a:schemeClr val="bg1"/>
                          </a:solidFill>
                          <a:effectLst/>
                          <a:latin typeface="+mj-lt"/>
                          <a:ea typeface="+mn-ea"/>
                          <a:cs typeface="+mn-cs"/>
                        </a:rPr>
                        <a:t>56%</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8CB"/>
                    </a:solidFill>
                  </a:tcPr>
                </a:tc>
                <a:tc>
                  <a:txBody>
                    <a:bodyPr/>
                    <a:lstStyle/>
                    <a:p>
                      <a:pPr marL="0" algn="ctr" defTabSz="914400" rtl="0" eaLnBrk="1" fontAlgn="b" latinLnBrk="0" hangingPunct="1"/>
                      <a:r>
                        <a:rPr lang="en-CA" sz="1350" b="1" i="0" u="none" strike="noStrike" kern="1200" dirty="0">
                          <a:solidFill>
                            <a:schemeClr val="bg1"/>
                          </a:solidFill>
                          <a:effectLst/>
                          <a:latin typeface="+mj-lt"/>
                          <a:ea typeface="+mn-ea"/>
                          <a:cs typeface="+mn-cs"/>
                        </a:rPr>
                        <a:t>52%</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B8B8E"/>
                    </a:solidFill>
                  </a:tcPr>
                </a:tc>
              </a:tr>
            </a:tbl>
          </a:graphicData>
        </a:graphic>
      </p:graphicFrame>
      <p:grpSp>
        <p:nvGrpSpPr>
          <p:cNvPr id="15" name="Group 14"/>
          <p:cNvGrpSpPr/>
          <p:nvPr/>
        </p:nvGrpSpPr>
        <p:grpSpPr>
          <a:xfrm>
            <a:off x="585552" y="5733256"/>
            <a:ext cx="4706528" cy="549642"/>
            <a:chOff x="611560" y="5471646"/>
            <a:chExt cx="4706528" cy="549642"/>
          </a:xfrm>
        </p:grpSpPr>
        <p:sp>
          <p:nvSpPr>
            <p:cNvPr id="16" name="TextBox 15"/>
            <p:cNvSpPr txBox="1"/>
            <p:nvPr/>
          </p:nvSpPr>
          <p:spPr>
            <a:xfrm>
              <a:off x="611560" y="5471646"/>
              <a:ext cx="2880320" cy="261610"/>
            </a:xfrm>
            <a:prstGeom prst="rect">
              <a:avLst/>
            </a:prstGeom>
            <a:noFill/>
          </p:spPr>
          <p:txBody>
            <a:bodyPr wrap="square" rtlCol="0">
              <a:spAutoFit/>
            </a:bodyPr>
            <a:lstStyle/>
            <a:p>
              <a:r>
                <a:rPr lang="en-CA" sz="1100" b="1" dirty="0" smtClean="0"/>
                <a:t>Compared with the Canadian average</a:t>
              </a:r>
              <a:endParaRPr lang="en-CA" sz="1100" b="1" dirty="0"/>
            </a:p>
          </p:txBody>
        </p:sp>
        <p:grpSp>
          <p:nvGrpSpPr>
            <p:cNvPr id="18" name="Group 17"/>
            <p:cNvGrpSpPr/>
            <p:nvPr/>
          </p:nvGrpSpPr>
          <p:grpSpPr>
            <a:xfrm>
              <a:off x="702323" y="5759678"/>
              <a:ext cx="1598406" cy="261610"/>
              <a:chOff x="2848727" y="6289575"/>
              <a:chExt cx="1741128" cy="273209"/>
            </a:xfrm>
          </p:grpSpPr>
          <p:sp>
            <p:nvSpPr>
              <p:cNvPr id="32" name="TextBox 31"/>
              <p:cNvSpPr txBox="1"/>
              <p:nvPr/>
            </p:nvSpPr>
            <p:spPr>
              <a:xfrm>
                <a:off x="2992743" y="6289575"/>
                <a:ext cx="1597112" cy="273209"/>
              </a:xfrm>
              <a:prstGeom prst="rect">
                <a:avLst/>
              </a:prstGeom>
              <a:noFill/>
            </p:spPr>
            <p:txBody>
              <a:bodyPr wrap="square" rtlCol="0">
                <a:spAutoFit/>
              </a:bodyPr>
              <a:lstStyle/>
              <a:p>
                <a:r>
                  <a:rPr lang="en-CA" sz="1100" dirty="0" smtClean="0">
                    <a:solidFill>
                      <a:srgbClr val="000000"/>
                    </a:solidFill>
                  </a:rPr>
                  <a:t>Above average</a:t>
                </a:r>
                <a:endParaRPr lang="en-CA" sz="1100" dirty="0">
                  <a:solidFill>
                    <a:srgbClr val="000000"/>
                  </a:solidFill>
                </a:endParaRPr>
              </a:p>
            </p:txBody>
          </p:sp>
          <p:sp>
            <p:nvSpPr>
              <p:cNvPr id="33" name="Oval 32"/>
              <p:cNvSpPr/>
              <p:nvPr/>
            </p:nvSpPr>
            <p:spPr>
              <a:xfrm>
                <a:off x="2848727" y="6353463"/>
                <a:ext cx="169328" cy="162340"/>
              </a:xfrm>
              <a:prstGeom prst="ellipse">
                <a:avLst/>
              </a:prstGeom>
              <a:solidFill>
                <a:srgbClr val="93A4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19" name="Group 18"/>
            <p:cNvGrpSpPr/>
            <p:nvPr/>
          </p:nvGrpSpPr>
          <p:grpSpPr>
            <a:xfrm>
              <a:off x="2208809" y="5759678"/>
              <a:ext cx="1453097" cy="261610"/>
              <a:chOff x="4423909" y="6289575"/>
              <a:chExt cx="1741129" cy="273209"/>
            </a:xfrm>
          </p:grpSpPr>
          <p:sp>
            <p:nvSpPr>
              <p:cNvPr id="29" name="TextBox 28"/>
              <p:cNvSpPr txBox="1"/>
              <p:nvPr/>
            </p:nvSpPr>
            <p:spPr>
              <a:xfrm>
                <a:off x="4567926" y="6289575"/>
                <a:ext cx="1597112" cy="273209"/>
              </a:xfrm>
              <a:prstGeom prst="rect">
                <a:avLst/>
              </a:prstGeom>
              <a:noFill/>
            </p:spPr>
            <p:txBody>
              <a:bodyPr wrap="square" rtlCol="0">
                <a:spAutoFit/>
              </a:bodyPr>
              <a:lstStyle/>
              <a:p>
                <a:r>
                  <a:rPr lang="en-CA" sz="1100" dirty="0" smtClean="0">
                    <a:solidFill>
                      <a:srgbClr val="000000"/>
                    </a:solidFill>
                  </a:rPr>
                  <a:t>Same as average</a:t>
                </a:r>
                <a:endParaRPr lang="en-CA" sz="1100" dirty="0">
                  <a:solidFill>
                    <a:srgbClr val="000000"/>
                  </a:solidFill>
                </a:endParaRPr>
              </a:p>
            </p:txBody>
          </p:sp>
          <p:sp>
            <p:nvSpPr>
              <p:cNvPr id="30" name="Oval 29"/>
              <p:cNvSpPr/>
              <p:nvPr/>
            </p:nvSpPr>
            <p:spPr>
              <a:xfrm>
                <a:off x="4423909" y="6353463"/>
                <a:ext cx="186261" cy="162340"/>
              </a:xfrm>
              <a:prstGeom prst="ellipse">
                <a:avLst/>
              </a:prstGeom>
              <a:solidFill>
                <a:srgbClr val="00A8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nvGrpSpPr>
            <p:cNvPr id="20" name="Group 19"/>
            <p:cNvGrpSpPr/>
            <p:nvPr/>
          </p:nvGrpSpPr>
          <p:grpSpPr>
            <a:xfrm>
              <a:off x="3864993" y="5759678"/>
              <a:ext cx="1453095" cy="261610"/>
              <a:chOff x="6161096" y="6289575"/>
              <a:chExt cx="1741127" cy="273209"/>
            </a:xfrm>
          </p:grpSpPr>
          <p:sp>
            <p:nvSpPr>
              <p:cNvPr id="21" name="TextBox 20"/>
              <p:cNvSpPr txBox="1"/>
              <p:nvPr/>
            </p:nvSpPr>
            <p:spPr>
              <a:xfrm>
                <a:off x="6305111" y="6289575"/>
                <a:ext cx="1597112" cy="273209"/>
              </a:xfrm>
              <a:prstGeom prst="rect">
                <a:avLst/>
              </a:prstGeom>
              <a:noFill/>
            </p:spPr>
            <p:txBody>
              <a:bodyPr wrap="square" rtlCol="0">
                <a:spAutoFit/>
              </a:bodyPr>
              <a:lstStyle/>
              <a:p>
                <a:r>
                  <a:rPr lang="en-CA" sz="1100" dirty="0" smtClean="0">
                    <a:solidFill>
                      <a:srgbClr val="000000"/>
                    </a:solidFill>
                  </a:rPr>
                  <a:t>Below average</a:t>
                </a:r>
                <a:endParaRPr lang="en-CA" sz="1100" dirty="0">
                  <a:solidFill>
                    <a:srgbClr val="000000"/>
                  </a:solidFill>
                </a:endParaRPr>
              </a:p>
            </p:txBody>
          </p:sp>
          <p:sp>
            <p:nvSpPr>
              <p:cNvPr id="22" name="Oval 21"/>
              <p:cNvSpPr/>
              <p:nvPr/>
            </p:nvSpPr>
            <p:spPr>
              <a:xfrm>
                <a:off x="6161096" y="6353466"/>
                <a:ext cx="186261" cy="162340"/>
              </a:xfrm>
              <a:prstGeom prst="ellipse">
                <a:avLst/>
              </a:prstGeom>
              <a:solidFill>
                <a:srgbClr val="D782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endParaRPr>
              </a:p>
            </p:txBody>
          </p:sp>
        </p:grpSp>
      </p:grpSp>
      <p:cxnSp>
        <p:nvCxnSpPr>
          <p:cNvPr id="23" name="Straight Connector 22"/>
          <p:cNvCxnSpPr/>
          <p:nvPr/>
        </p:nvCxnSpPr>
        <p:spPr>
          <a:xfrm>
            <a:off x="0" y="1574629"/>
            <a:ext cx="8820472" cy="0"/>
          </a:xfrm>
          <a:prstGeom prst="line">
            <a:avLst/>
          </a:prstGeom>
          <a:ln w="12700">
            <a:solidFill>
              <a:srgbClr val="717073"/>
            </a:solidFill>
          </a:ln>
        </p:spPr>
        <p:style>
          <a:lnRef idx="1">
            <a:schemeClr val="accent1"/>
          </a:lnRef>
          <a:fillRef idx="0">
            <a:schemeClr val="accent1"/>
          </a:fillRef>
          <a:effectRef idx="0">
            <a:schemeClr val="accent1"/>
          </a:effectRef>
          <a:fontRef idx="minor">
            <a:schemeClr val="tx1"/>
          </a:fontRef>
        </p:style>
      </p:cxnSp>
      <p:sp>
        <p:nvSpPr>
          <p:cNvPr id="24" name="Slide Number Placeholder 2"/>
          <p:cNvSpPr>
            <a:spLocks noGrp="1"/>
          </p:cNvSpPr>
          <p:nvPr>
            <p:ph type="sldNum" sz="quarter" idx="10"/>
          </p:nvPr>
        </p:nvSpPr>
        <p:spPr>
          <a:xfrm>
            <a:off x="8153400" y="6553200"/>
            <a:ext cx="990600" cy="304800"/>
          </a:xfrm>
        </p:spPr>
        <p:txBody>
          <a:bodyPr/>
          <a:lstStyle/>
          <a:p>
            <a:pPr algn="r"/>
            <a:fld id="{5FCC756A-20BE-4B75-95FF-A00C9F1FCD09}" type="slidenum">
              <a:rPr lang="en-US" sz="1200" smtClean="0"/>
              <a:pPr algn="r"/>
              <a:t>69</a:t>
            </a:fld>
            <a:endParaRPr lang="en-US" sz="1200" dirty="0"/>
          </a:p>
        </p:txBody>
      </p:sp>
    </p:spTree>
    <p:extLst>
      <p:ext uri="{BB962C8B-B14F-4D97-AF65-F5344CB8AC3E}">
        <p14:creationId xmlns:p14="http://schemas.microsoft.com/office/powerpoint/2010/main" val="19718134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CA" sz="2600" dirty="0" smtClean="0">
                <a:solidFill>
                  <a:srgbClr val="4C898E"/>
                </a:solidFill>
              </a:rPr>
              <a:t>Executive summary</a:t>
            </a:r>
            <a:endParaRPr lang="en-CA" sz="2600" dirty="0">
              <a:solidFill>
                <a:srgbClr val="4C898E"/>
              </a:solidFill>
            </a:endParaRPr>
          </a:p>
        </p:txBody>
      </p:sp>
      <p:sp>
        <p:nvSpPr>
          <p:cNvPr id="3" name="Slide Number Placeholder 2"/>
          <p:cNvSpPr>
            <a:spLocks noGrp="1"/>
          </p:cNvSpPr>
          <p:nvPr>
            <p:ph type="sldNum" sz="quarter" idx="10"/>
          </p:nvPr>
        </p:nvSpPr>
        <p:spPr/>
        <p:txBody>
          <a:bodyPr/>
          <a:lstStyle/>
          <a:p>
            <a:fld id="{5FCC756A-20BE-4B75-95FF-A00C9F1FCD09}" type="slidenum">
              <a:rPr lang="en-US" smtClean="0">
                <a:solidFill>
                  <a:srgbClr val="000000"/>
                </a:solidFill>
              </a:rPr>
              <a:pPr/>
              <a:t>7</a:t>
            </a:fld>
            <a:endParaRPr lang="en-US" dirty="0">
              <a:solidFill>
                <a:srgbClr val="000000"/>
              </a:solidFill>
            </a:endParaRPr>
          </a:p>
        </p:txBody>
      </p:sp>
      <p:sp>
        <p:nvSpPr>
          <p:cNvPr id="7" name="Content Placeholder 2"/>
          <p:cNvSpPr txBox="1">
            <a:spLocks/>
          </p:cNvSpPr>
          <p:nvPr/>
        </p:nvSpPr>
        <p:spPr>
          <a:xfrm>
            <a:off x="591844" y="1371600"/>
            <a:ext cx="8228628" cy="5112568"/>
          </a:xfrm>
          <a:prstGeom prst="rect">
            <a:avLst/>
          </a:prstGeom>
        </p:spPr>
        <p:txBody>
          <a:bodyPr vert="horz" lIns="91440" tIns="45720" rIns="91440" bIns="45720" rtlCol="0">
            <a:noAutofit/>
          </a:bodyPr>
          <a:lstStyle>
            <a:lvl1pPr marL="342900" indent="-342900" algn="l" rtl="0" eaLnBrk="1" fontAlgn="base" hangingPunct="1">
              <a:spcBef>
                <a:spcPct val="50000"/>
              </a:spcBef>
              <a:spcAft>
                <a:spcPct val="0"/>
              </a:spcAft>
              <a:buClrTx/>
              <a:buFont typeface="Arial" pitchFamily="34" charset="0"/>
              <a:buChar char="•"/>
              <a:defRPr sz="2500">
                <a:solidFill>
                  <a:schemeClr val="tx1"/>
                </a:solidFill>
                <a:latin typeface="+mn-lt"/>
                <a:ea typeface="+mn-ea"/>
                <a:cs typeface="+mn-cs"/>
              </a:defRPr>
            </a:lvl1pPr>
            <a:lvl2pPr marL="742950" indent="-285750" algn="l" rtl="0" eaLnBrk="1" fontAlgn="base" hangingPunct="1">
              <a:spcBef>
                <a:spcPts val="1200"/>
              </a:spcBef>
              <a:spcAft>
                <a:spcPct val="0"/>
              </a:spcAft>
              <a:buClrTx/>
              <a:buFont typeface="Arial" pitchFamily="34" charset="0"/>
              <a:buChar char="–"/>
              <a:defRPr sz="2200">
                <a:solidFill>
                  <a:schemeClr val="tx1"/>
                </a:solidFill>
                <a:latin typeface="+mn-lt"/>
              </a:defRPr>
            </a:lvl2pPr>
            <a:lvl3pPr marL="1143000" indent="-228600" algn="l" rtl="0" eaLnBrk="1" fontAlgn="base" hangingPunct="1">
              <a:spcBef>
                <a:spcPts val="1200"/>
              </a:spcBef>
              <a:spcAft>
                <a:spcPct val="0"/>
              </a:spcAft>
              <a:buClrTx/>
              <a:buFont typeface="Arial" pitchFamily="34" charset="0"/>
              <a:buChar char="•"/>
              <a:defRPr sz="2000">
                <a:solidFill>
                  <a:schemeClr val="tx1"/>
                </a:solidFill>
                <a:latin typeface="+mn-lt"/>
              </a:defRPr>
            </a:lvl3pPr>
            <a:lvl4pPr marL="1600200" indent="-228600" algn="l" rtl="0" eaLnBrk="1" fontAlgn="base" hangingPunct="1">
              <a:spcBef>
                <a:spcPts val="600"/>
              </a:spcBef>
              <a:spcAft>
                <a:spcPct val="0"/>
              </a:spcAft>
              <a:buClrTx/>
              <a:buFont typeface="Arial" pitchFamily="34" charset="0"/>
              <a:buChar char="–"/>
              <a:defRPr>
                <a:solidFill>
                  <a:schemeClr val="tx1"/>
                </a:solidFill>
                <a:latin typeface="+mn-lt"/>
              </a:defRPr>
            </a:lvl4pPr>
            <a:lvl5pPr marL="2057400" indent="-228600" algn="l" rtl="0" eaLnBrk="1" fontAlgn="base" hangingPunct="1">
              <a:spcBef>
                <a:spcPts val="600"/>
              </a:spcBef>
              <a:spcAft>
                <a:spcPct val="0"/>
              </a:spcAft>
              <a:buClrTx/>
              <a:buFont typeface="Arial" pitchFamily="34" charset="0"/>
              <a:buChar char="•"/>
              <a:defRPr sz="1600">
                <a:solidFill>
                  <a:schemeClr val="tx1"/>
                </a:solidFill>
                <a:latin typeface="+mn-lt"/>
              </a:defRPr>
            </a:lvl5pPr>
            <a:lvl6pPr marL="2514600" indent="-228600" algn="l" rtl="0" eaLnBrk="1" fontAlgn="base" hangingPunct="1">
              <a:spcBef>
                <a:spcPct val="25000"/>
              </a:spcBef>
              <a:spcAft>
                <a:spcPct val="0"/>
              </a:spcAft>
              <a:buClr>
                <a:srgbClr val="007E64"/>
              </a:buClr>
              <a:buChar char="»"/>
              <a:defRPr>
                <a:solidFill>
                  <a:schemeClr val="tx1"/>
                </a:solidFill>
                <a:latin typeface="+mn-lt"/>
              </a:defRPr>
            </a:lvl6pPr>
            <a:lvl7pPr marL="2971800" indent="-228600" algn="l" rtl="0" eaLnBrk="1" fontAlgn="base" hangingPunct="1">
              <a:spcBef>
                <a:spcPct val="25000"/>
              </a:spcBef>
              <a:spcAft>
                <a:spcPct val="0"/>
              </a:spcAft>
              <a:buClr>
                <a:srgbClr val="007E64"/>
              </a:buClr>
              <a:buChar char="»"/>
              <a:defRPr>
                <a:solidFill>
                  <a:schemeClr val="tx1"/>
                </a:solidFill>
                <a:latin typeface="+mn-lt"/>
              </a:defRPr>
            </a:lvl7pPr>
            <a:lvl8pPr marL="3429000" indent="-228600" algn="l" rtl="0" eaLnBrk="1" fontAlgn="base" hangingPunct="1">
              <a:spcBef>
                <a:spcPct val="25000"/>
              </a:spcBef>
              <a:spcAft>
                <a:spcPct val="0"/>
              </a:spcAft>
              <a:buClr>
                <a:srgbClr val="007E64"/>
              </a:buClr>
              <a:buChar char="»"/>
              <a:defRPr>
                <a:solidFill>
                  <a:schemeClr val="tx1"/>
                </a:solidFill>
                <a:latin typeface="+mn-lt"/>
              </a:defRPr>
            </a:lvl8pPr>
            <a:lvl9pPr marL="3886200" indent="-228600" algn="l" rtl="0" eaLnBrk="1" fontAlgn="base" hangingPunct="1">
              <a:spcBef>
                <a:spcPct val="25000"/>
              </a:spcBef>
              <a:spcAft>
                <a:spcPct val="0"/>
              </a:spcAft>
              <a:buClr>
                <a:srgbClr val="007E64"/>
              </a:buClr>
              <a:buChar char="»"/>
              <a:defRPr>
                <a:solidFill>
                  <a:schemeClr val="tx1"/>
                </a:solidFill>
                <a:latin typeface="+mn-lt"/>
              </a:defRPr>
            </a:lvl9pPr>
          </a:lstStyle>
          <a:p>
            <a:pPr marL="0" indent="0">
              <a:lnSpc>
                <a:spcPts val="1800"/>
              </a:lnSpc>
              <a:buNone/>
            </a:pPr>
            <a:r>
              <a:rPr lang="en-CA" sz="1400" dirty="0"/>
              <a:t>Canada’s demographic realities are not unique. </a:t>
            </a:r>
            <a:r>
              <a:rPr lang="en-CA" sz="1400" dirty="0" smtClean="0"/>
              <a:t>Understanding </a:t>
            </a:r>
            <a:r>
              <a:rPr lang="en-CA" sz="1400" dirty="0"/>
              <a:t>how to meet the growing health care needs of an </a:t>
            </a:r>
            <a:r>
              <a:rPr lang="en-CA" sz="1400" dirty="0" smtClean="0"/>
              <a:t>aging population—and </a:t>
            </a:r>
            <a:r>
              <a:rPr lang="en-CA" sz="1400" dirty="0"/>
              <a:t>how to deliver </a:t>
            </a:r>
            <a:r>
              <a:rPr lang="en-CA" sz="1400" dirty="0" smtClean="0"/>
              <a:t>high-quality </a:t>
            </a:r>
            <a:r>
              <a:rPr lang="en-CA" sz="1400" dirty="0"/>
              <a:t>care in a cost-efficient </a:t>
            </a:r>
            <a:r>
              <a:rPr lang="en-CA" sz="1400" dirty="0" smtClean="0"/>
              <a:t>fashion—is </a:t>
            </a:r>
            <a:r>
              <a:rPr lang="en-CA" sz="1400" dirty="0"/>
              <a:t>a challenge that many other nations are trying to </a:t>
            </a:r>
            <a:r>
              <a:rPr lang="en-CA" sz="1400" dirty="0" smtClean="0"/>
              <a:t>address</a:t>
            </a:r>
            <a:r>
              <a:rPr lang="en-CA" sz="1400" dirty="0"/>
              <a:t>. </a:t>
            </a:r>
            <a:r>
              <a:rPr lang="en-CA" sz="1400" dirty="0" smtClean="0"/>
              <a:t>When </a:t>
            </a:r>
            <a:r>
              <a:rPr lang="en-CA" sz="1400" dirty="0"/>
              <a:t>comparing the experiences of older people in Canada with those of </a:t>
            </a:r>
            <a:r>
              <a:rPr lang="en-CA" sz="1400" dirty="0" smtClean="0"/>
              <a:t>older people in other countries, this report shows significant variation across the country and mixed results overall. </a:t>
            </a:r>
          </a:p>
        </p:txBody>
      </p:sp>
    </p:spTree>
    <p:extLst>
      <p:ext uri="{BB962C8B-B14F-4D97-AF65-F5344CB8AC3E}">
        <p14:creationId xmlns:p14="http://schemas.microsoft.com/office/powerpoint/2010/main" val="113978249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2600" dirty="0" smtClean="0">
                <a:solidFill>
                  <a:srgbClr val="307D84"/>
                </a:solidFill>
              </a:rPr>
              <a:t>Bibliography</a:t>
            </a:r>
            <a:endParaRPr lang="en-CA" sz="2600" dirty="0">
              <a:solidFill>
                <a:srgbClr val="307D84"/>
              </a:solidFill>
            </a:endParaRPr>
          </a:p>
        </p:txBody>
      </p:sp>
      <p:sp>
        <p:nvSpPr>
          <p:cNvPr id="4" name="Content Placeholder 3"/>
          <p:cNvSpPr>
            <a:spLocks noGrp="1"/>
          </p:cNvSpPr>
          <p:nvPr>
            <p:ph sz="quarter" idx="11"/>
          </p:nvPr>
        </p:nvSpPr>
        <p:spPr>
          <a:xfrm>
            <a:off x="591844" y="1524000"/>
            <a:ext cx="8300636" cy="4953000"/>
          </a:xfrm>
        </p:spPr>
        <p:txBody>
          <a:bodyPr>
            <a:noAutofit/>
          </a:bodyPr>
          <a:lstStyle/>
          <a:p>
            <a:pPr marL="114300" indent="-114300">
              <a:spcBef>
                <a:spcPts val="1000"/>
              </a:spcBef>
              <a:buNone/>
            </a:pPr>
            <a:r>
              <a:rPr lang="en-CA" sz="1400" dirty="0"/>
              <a:t>Canadian Academy of Health Sciences. </a:t>
            </a:r>
            <a:r>
              <a:rPr lang="en-CA" sz="1400" i="1" dirty="0"/>
              <a:t>Improving Access to Oral Health Care for Vulnerable People Living in Canada.</a:t>
            </a:r>
            <a:r>
              <a:rPr lang="en-CA" sz="1400" dirty="0"/>
              <a:t> Ottawa, ON: </a:t>
            </a:r>
            <a:r>
              <a:rPr lang="en-CA" sz="1400" dirty="0" smtClean="0"/>
              <a:t>CAHS; </a:t>
            </a:r>
            <a:r>
              <a:rPr lang="en-CA" sz="1400" dirty="0"/>
              <a:t>2014. </a:t>
            </a:r>
            <a:r>
              <a:rPr lang="en-CA" sz="1400" u="sng" dirty="0">
                <a:solidFill>
                  <a:schemeClr val="accent2"/>
                </a:solidFill>
                <a:hlinkClick r:id="rId3"/>
              </a:rPr>
              <a:t>http://</a:t>
            </a:r>
            <a:r>
              <a:rPr lang="en-CA" sz="1400" u="sng" dirty="0" smtClean="0">
                <a:solidFill>
                  <a:schemeClr val="accent2"/>
                </a:solidFill>
                <a:hlinkClick r:id="rId3"/>
              </a:rPr>
              <a:t>www.cahs-acss.ca/wp-content/uploads/2014/09/</a:t>
            </a:r>
            <a:br>
              <a:rPr lang="en-CA" sz="1400" u="sng" dirty="0" smtClean="0">
                <a:solidFill>
                  <a:schemeClr val="accent2"/>
                </a:solidFill>
                <a:hlinkClick r:id="rId3"/>
              </a:rPr>
            </a:br>
            <a:r>
              <a:rPr lang="en-CA" sz="1400" u="sng" dirty="0" smtClean="0">
                <a:solidFill>
                  <a:schemeClr val="accent2"/>
                </a:solidFill>
                <a:hlinkClick r:id="rId3"/>
              </a:rPr>
              <a:t>Access_to_Oral_Care_FINAL_REPORT_EN.pdf</a:t>
            </a:r>
            <a:r>
              <a:rPr lang="en-CA" sz="1400" dirty="0" smtClean="0"/>
              <a:t>. Accessed </a:t>
            </a:r>
            <a:r>
              <a:rPr lang="en-CA" sz="1400" dirty="0"/>
              <a:t>on November 27, 2014.</a:t>
            </a:r>
          </a:p>
          <a:p>
            <a:pPr marL="114300" indent="-114300">
              <a:spcBef>
                <a:spcPts val="1000"/>
              </a:spcBef>
              <a:buNone/>
            </a:pPr>
            <a:r>
              <a:rPr lang="en-CA" sz="1400" dirty="0" smtClean="0"/>
              <a:t>Canadian </a:t>
            </a:r>
            <a:r>
              <a:rPr lang="en-CA" sz="1400" dirty="0"/>
              <a:t>Institute for Health Information. </a:t>
            </a:r>
            <a:r>
              <a:rPr lang="en-CA" sz="1400" i="1" dirty="0"/>
              <a:t>Adverse Drug Reaction–Related Hospitalizations </a:t>
            </a:r>
            <a:r>
              <a:rPr lang="en-CA" sz="1400" i="1" dirty="0" smtClean="0"/>
              <a:t/>
            </a:r>
            <a:br>
              <a:rPr lang="en-CA" sz="1400" i="1" dirty="0" smtClean="0"/>
            </a:br>
            <a:r>
              <a:rPr lang="en-CA" sz="1400" i="1" dirty="0" smtClean="0"/>
              <a:t>Among </a:t>
            </a:r>
            <a:r>
              <a:rPr lang="en-CA" sz="1400" i="1" dirty="0"/>
              <a:t>Seniors, 2006 to 2011</a:t>
            </a:r>
            <a:r>
              <a:rPr lang="en-CA" sz="1400" dirty="0"/>
              <a:t>. Ottawa, ON: CIHI; 2013. </a:t>
            </a:r>
            <a:r>
              <a:rPr lang="en-CA" sz="1400" dirty="0">
                <a:hlinkClick r:id="rId4"/>
              </a:rPr>
              <a:t>https://secure.cihi.ca/free_products</a:t>
            </a:r>
            <a:r>
              <a:rPr lang="en-CA" sz="1400" dirty="0" smtClean="0">
                <a:hlinkClick r:id="rId4"/>
              </a:rPr>
              <a:t>/</a:t>
            </a:r>
            <a:br>
              <a:rPr lang="en-CA" sz="1400" dirty="0" smtClean="0">
                <a:hlinkClick r:id="rId4"/>
              </a:rPr>
            </a:br>
            <a:r>
              <a:rPr lang="en-CA" sz="1400" dirty="0" smtClean="0">
                <a:hlinkClick r:id="rId4"/>
              </a:rPr>
              <a:t>Hospitalizations%20for%20ADR-ENweb.pdf</a:t>
            </a:r>
            <a:r>
              <a:rPr lang="en-CA" sz="1400" dirty="0"/>
              <a:t>. Accessed November 27, 2014. </a:t>
            </a:r>
          </a:p>
          <a:p>
            <a:pPr marL="0" indent="0">
              <a:spcBef>
                <a:spcPts val="1000"/>
              </a:spcBef>
              <a:buNone/>
            </a:pPr>
            <a:r>
              <a:rPr lang="en-CA" sz="1400" dirty="0"/>
              <a:t>Canadian Institute for Health Information. Continuing Care Reporting System. Ottawa, ON: CIHI; 2011. </a:t>
            </a:r>
          </a:p>
          <a:p>
            <a:pPr marL="114300" indent="-114300">
              <a:spcBef>
                <a:spcPts val="1000"/>
              </a:spcBef>
              <a:buNone/>
            </a:pPr>
            <a:r>
              <a:rPr lang="en-US" sz="1400" dirty="0" smtClean="0"/>
              <a:t>Canadian </a:t>
            </a:r>
            <a:r>
              <a:rPr lang="en-US" sz="1400" dirty="0"/>
              <a:t>Institute for Health Information. </a:t>
            </a:r>
            <a:r>
              <a:rPr lang="en-US" sz="1400" i="1" dirty="0"/>
              <a:t>Drug Use Among Seniors on Public Drug Programs in Canada, 2012: Revised October 2014</a:t>
            </a:r>
            <a:r>
              <a:rPr lang="en-US" sz="1400" dirty="0"/>
              <a:t>. Ottawa, ON: CIHI; 2014. </a:t>
            </a:r>
            <a:r>
              <a:rPr lang="en-US" sz="1400" dirty="0">
                <a:hlinkClick r:id="rId5"/>
              </a:rPr>
              <a:t>https://secure.cihi.ca/free_products</a:t>
            </a:r>
            <a:r>
              <a:rPr lang="en-US" sz="1400" dirty="0" smtClean="0">
                <a:hlinkClick r:id="rId5"/>
              </a:rPr>
              <a:t>/</a:t>
            </a:r>
            <a:br>
              <a:rPr lang="en-US" sz="1400" dirty="0" smtClean="0">
                <a:hlinkClick r:id="rId5"/>
              </a:rPr>
            </a:br>
            <a:r>
              <a:rPr lang="en-US" sz="1400" dirty="0" smtClean="0">
                <a:hlinkClick r:id="rId5"/>
              </a:rPr>
              <a:t>Drug_Use_in_Seniors_on_Public_Drug_Programs_EN_web_Oct.pdf</a:t>
            </a:r>
            <a:r>
              <a:rPr lang="en-US" sz="1400" dirty="0"/>
              <a:t>. Accessed November 27, 2014. </a:t>
            </a:r>
          </a:p>
          <a:p>
            <a:pPr marL="114300" indent="-114300">
              <a:spcBef>
                <a:spcPts val="1000"/>
              </a:spcBef>
              <a:buNone/>
            </a:pPr>
            <a:r>
              <a:rPr lang="en-CA" sz="1400" dirty="0"/>
              <a:t>Canadian Institute for Health Information. </a:t>
            </a:r>
            <a:r>
              <a:rPr lang="en-CA" sz="1400" i="1" dirty="0"/>
              <a:t>Sources of Potentially Avoidable Emergency </a:t>
            </a:r>
            <a:r>
              <a:rPr lang="en-CA" sz="1400" i="1" dirty="0" smtClean="0"/>
              <a:t/>
            </a:r>
            <a:br>
              <a:rPr lang="en-CA" sz="1400" i="1" dirty="0" smtClean="0"/>
            </a:br>
            <a:r>
              <a:rPr lang="en-CA" sz="1400" i="1" dirty="0" smtClean="0"/>
              <a:t>Department </a:t>
            </a:r>
            <a:r>
              <a:rPr lang="en-CA" sz="1400" i="1" dirty="0"/>
              <a:t>Visits</a:t>
            </a:r>
            <a:r>
              <a:rPr lang="en-CA" sz="1400" dirty="0"/>
              <a:t>. Ottawa, ON: CIHI; 2014. </a:t>
            </a:r>
            <a:r>
              <a:rPr lang="en-CA" sz="1400" dirty="0">
                <a:hlinkClick r:id="rId6"/>
              </a:rPr>
              <a:t>https://</a:t>
            </a:r>
            <a:r>
              <a:rPr lang="en-CA" sz="1400" dirty="0" smtClean="0">
                <a:hlinkClick r:id="rId6"/>
              </a:rPr>
              <a:t>secure.cihi.ca/free_products/ED_Report_</a:t>
            </a:r>
            <a:br>
              <a:rPr lang="en-CA" sz="1400" dirty="0" smtClean="0">
                <a:hlinkClick r:id="rId6"/>
              </a:rPr>
            </a:br>
            <a:r>
              <a:rPr lang="en-CA" sz="1400" dirty="0" smtClean="0">
                <a:hlinkClick r:id="rId6"/>
              </a:rPr>
              <a:t>ForWeb_EN_Final.pdf</a:t>
            </a:r>
            <a:r>
              <a:rPr lang="en-CA" sz="1400" dirty="0"/>
              <a:t>. Accessed November 27, 2014</a:t>
            </a:r>
            <a:r>
              <a:rPr lang="en-CA" sz="1400" dirty="0" smtClean="0"/>
              <a:t>. </a:t>
            </a:r>
            <a:endParaRPr lang="en-CA" sz="1400" dirty="0"/>
          </a:p>
          <a:p>
            <a:pPr marL="114300" indent="-114300">
              <a:spcBef>
                <a:spcPts val="1000"/>
              </a:spcBef>
              <a:buNone/>
            </a:pPr>
            <a:r>
              <a:rPr lang="en-CA" sz="1400" dirty="0"/>
              <a:t>Canadian Institute for Health Information. </a:t>
            </a:r>
            <a:r>
              <a:rPr lang="en-CA" sz="1400" i="1" dirty="0"/>
              <a:t>Supporting Informal Caregivers—The Heart of Home Care</a:t>
            </a:r>
            <a:r>
              <a:rPr lang="en-CA" sz="1400" dirty="0"/>
              <a:t>. Ottawa, ON: CIHI; 2010. </a:t>
            </a:r>
            <a:r>
              <a:rPr lang="en-CA" sz="1400" dirty="0">
                <a:hlinkClick r:id="rId7"/>
              </a:rPr>
              <a:t>https://secure.cihi.ca/free_products/Caregiver_Distress_AIB_2010_EN.pdf</a:t>
            </a:r>
            <a:r>
              <a:rPr lang="en-CA" sz="1400" dirty="0"/>
              <a:t>. Accessed November 27, 2014</a:t>
            </a:r>
            <a:r>
              <a:rPr lang="en-CA" sz="1400" dirty="0" smtClean="0"/>
              <a:t>. </a:t>
            </a:r>
            <a:endParaRPr lang="en-CA" sz="1400" dirty="0"/>
          </a:p>
          <a:p>
            <a:pPr marL="114300" indent="-114300">
              <a:spcBef>
                <a:spcPts val="1000"/>
              </a:spcBef>
              <a:buNone/>
            </a:pPr>
            <a:r>
              <a:rPr lang="en-CA" sz="1400" dirty="0"/>
              <a:t>Canadian Institute for Health Information. Your Health System. </a:t>
            </a:r>
            <a:r>
              <a:rPr lang="en-CA" sz="1400" dirty="0">
                <a:hlinkClick r:id="rId8"/>
              </a:rPr>
              <a:t>http://yourhealthsystem.cihi.ca/</a:t>
            </a:r>
            <a:r>
              <a:rPr lang="en-CA" sz="1400" dirty="0"/>
              <a:t>. Accessed November 27, 2014. </a:t>
            </a:r>
            <a:endParaRPr lang="en-CA" sz="1400" dirty="0" smtClean="0"/>
          </a:p>
        </p:txBody>
      </p:sp>
      <p:sp>
        <p:nvSpPr>
          <p:cNvPr id="6"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70</a:t>
            </a:fld>
            <a:endParaRPr lang="en-US" dirty="0"/>
          </a:p>
        </p:txBody>
      </p:sp>
    </p:spTree>
    <p:extLst>
      <p:ext uri="{BB962C8B-B14F-4D97-AF65-F5344CB8AC3E}">
        <p14:creationId xmlns:p14="http://schemas.microsoft.com/office/powerpoint/2010/main" val="263489240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sz="2600" dirty="0">
                <a:solidFill>
                  <a:srgbClr val="307D84"/>
                </a:solidFill>
              </a:rPr>
              <a:t>Bibliography (cont’d)</a:t>
            </a:r>
            <a:endParaRPr lang="fr-CA" dirty="0"/>
          </a:p>
        </p:txBody>
      </p:sp>
      <p:sp>
        <p:nvSpPr>
          <p:cNvPr id="3" name="Espace réservé du contenu 2"/>
          <p:cNvSpPr>
            <a:spLocks noGrp="1"/>
          </p:cNvSpPr>
          <p:nvPr>
            <p:ph sz="quarter" idx="11"/>
          </p:nvPr>
        </p:nvSpPr>
        <p:spPr/>
        <p:txBody>
          <a:bodyPr>
            <a:normAutofit/>
          </a:bodyPr>
          <a:lstStyle/>
          <a:p>
            <a:pPr marL="115200" lvl="0" indent="-457200">
              <a:spcBef>
                <a:spcPts val="1000"/>
              </a:spcBef>
              <a:spcAft>
                <a:spcPts val="0"/>
              </a:spcAft>
              <a:buNone/>
            </a:pPr>
            <a:r>
              <a:rPr lang="en-CA" sz="1400" dirty="0">
                <a:solidFill>
                  <a:srgbClr val="000000"/>
                </a:solidFill>
                <a:ea typeface="Calibri"/>
                <a:cs typeface="Times New Roman"/>
              </a:rPr>
              <a:t>The Commonwealth Fund. </a:t>
            </a:r>
            <a:r>
              <a:rPr lang="en-CA" sz="1400" i="1" dirty="0">
                <a:solidFill>
                  <a:srgbClr val="000000"/>
                </a:solidFill>
                <a:ea typeface="Calibri"/>
                <a:cs typeface="Times New Roman"/>
              </a:rPr>
              <a:t>2007 International Health Policy Survey in Seven Countries</a:t>
            </a:r>
            <a:r>
              <a:rPr lang="en-CA" sz="1400" dirty="0">
                <a:solidFill>
                  <a:srgbClr val="000000"/>
                </a:solidFill>
                <a:ea typeface="Calibri"/>
                <a:cs typeface="Times New Roman"/>
              </a:rPr>
              <a:t>. New York, </a:t>
            </a:r>
            <a:r>
              <a:rPr lang="en-CA" sz="1400" dirty="0" smtClean="0">
                <a:solidFill>
                  <a:srgbClr val="000000"/>
                </a:solidFill>
                <a:ea typeface="Calibri"/>
                <a:cs typeface="Times New Roman"/>
              </a:rPr>
              <a:t>U.S.: </a:t>
            </a:r>
            <a:r>
              <a:rPr lang="en-CA" sz="1400" dirty="0">
                <a:solidFill>
                  <a:srgbClr val="000000"/>
                </a:solidFill>
                <a:ea typeface="Calibri"/>
                <a:cs typeface="Times New Roman"/>
              </a:rPr>
              <a:t>CMWF; 2007. </a:t>
            </a:r>
            <a:r>
              <a:rPr lang="en-CA" sz="1400" u="sng" dirty="0">
                <a:solidFill>
                  <a:srgbClr val="000000"/>
                </a:solidFill>
                <a:ea typeface="Calibri"/>
                <a:cs typeface="Times New Roman"/>
                <a:hlinkClick r:id="rId2"/>
              </a:rPr>
              <a:t>http://www.commonwealthfund.org/~/media/files/surveys/2007/2007-international-health-policy-survey-in-seven-countries/schoen_intlhltpolicysurvey2007_chartpack-pdf.pdf</a:t>
            </a:r>
            <a:r>
              <a:rPr lang="en-CA" sz="1400" dirty="0">
                <a:solidFill>
                  <a:srgbClr val="000000"/>
                </a:solidFill>
                <a:ea typeface="Calibri"/>
                <a:cs typeface="Times New Roman"/>
              </a:rPr>
              <a:t>. Accessed November 27, 2014.</a:t>
            </a:r>
            <a:endParaRPr lang="fr-CA" sz="1400" dirty="0">
              <a:solidFill>
                <a:srgbClr val="000000"/>
              </a:solidFill>
              <a:latin typeface="Calibri"/>
              <a:ea typeface="Calibri"/>
              <a:cs typeface="Times New Roman"/>
            </a:endParaRPr>
          </a:p>
          <a:p>
            <a:pPr marL="115200" lvl="0" indent="-457200">
              <a:spcBef>
                <a:spcPts val="1000"/>
              </a:spcBef>
              <a:spcAft>
                <a:spcPts val="0"/>
              </a:spcAft>
              <a:buNone/>
            </a:pPr>
            <a:r>
              <a:rPr lang="en-CA" sz="1400" dirty="0">
                <a:solidFill>
                  <a:srgbClr val="000000"/>
                </a:solidFill>
                <a:ea typeface="Calibri"/>
                <a:cs typeface="Times New Roman"/>
              </a:rPr>
              <a:t>The Commonwealth Fund. </a:t>
            </a:r>
            <a:r>
              <a:rPr lang="en-CA" sz="1400" i="1" dirty="0">
                <a:solidFill>
                  <a:srgbClr val="000000"/>
                </a:solidFill>
                <a:ea typeface="Calibri"/>
                <a:cs typeface="Times New Roman"/>
              </a:rPr>
              <a:t>The Commonwealth Fund 2010 International Health Policy Survey in Eleven Countries</a:t>
            </a:r>
            <a:r>
              <a:rPr lang="en-CA" sz="1400" dirty="0">
                <a:solidFill>
                  <a:srgbClr val="000000"/>
                </a:solidFill>
                <a:ea typeface="Calibri"/>
                <a:cs typeface="Times New Roman"/>
              </a:rPr>
              <a:t>. New York, U.S</a:t>
            </a:r>
            <a:r>
              <a:rPr lang="en-CA" sz="1400" dirty="0" smtClean="0">
                <a:solidFill>
                  <a:srgbClr val="000000"/>
                </a:solidFill>
                <a:ea typeface="Calibri"/>
                <a:cs typeface="Times New Roman"/>
              </a:rPr>
              <a:t>.: </a:t>
            </a:r>
            <a:r>
              <a:rPr lang="en-CA" sz="1400" dirty="0">
                <a:solidFill>
                  <a:srgbClr val="000000"/>
                </a:solidFill>
                <a:ea typeface="Calibri"/>
                <a:cs typeface="Times New Roman"/>
              </a:rPr>
              <a:t>CMWF; </a:t>
            </a:r>
            <a:r>
              <a:rPr lang="en-CA" sz="1400" dirty="0" smtClean="0">
                <a:solidFill>
                  <a:srgbClr val="000000"/>
                </a:solidFill>
                <a:ea typeface="Calibri"/>
                <a:cs typeface="Times New Roman"/>
              </a:rPr>
              <a:t>2010. </a:t>
            </a:r>
            <a:r>
              <a:rPr lang="en-CA" sz="1400" u="sng" dirty="0" smtClean="0">
                <a:solidFill>
                  <a:srgbClr val="000000"/>
                </a:solidFill>
                <a:ea typeface="Calibri"/>
                <a:cs typeface="Times New Roman"/>
                <a:hlinkClick r:id="rId3"/>
              </a:rPr>
              <a:t>http</a:t>
            </a:r>
            <a:r>
              <a:rPr lang="en-CA" sz="1400" u="sng" dirty="0">
                <a:solidFill>
                  <a:srgbClr val="000000"/>
                </a:solidFill>
                <a:ea typeface="Calibri"/>
                <a:cs typeface="Times New Roman"/>
                <a:hlinkClick r:id="rId3"/>
              </a:rPr>
              <a:t>://www.commonwealthfund.org/~/</a:t>
            </a:r>
            <a:r>
              <a:rPr lang="en-CA" sz="1400" u="sng" dirty="0" smtClean="0">
                <a:solidFill>
                  <a:srgbClr val="000000"/>
                </a:solidFill>
                <a:ea typeface="Calibri"/>
                <a:cs typeface="Times New Roman"/>
                <a:hlinkClick r:id="rId3"/>
              </a:rPr>
              <a:t>media/files/</a:t>
            </a:r>
            <a:br>
              <a:rPr lang="en-CA" sz="1400" u="sng" dirty="0" smtClean="0">
                <a:solidFill>
                  <a:srgbClr val="000000"/>
                </a:solidFill>
                <a:ea typeface="Calibri"/>
                <a:cs typeface="Times New Roman"/>
                <a:hlinkClick r:id="rId3"/>
              </a:rPr>
            </a:br>
            <a:r>
              <a:rPr lang="en-CA" sz="1400" u="sng" dirty="0" smtClean="0">
                <a:solidFill>
                  <a:srgbClr val="000000"/>
                </a:solidFill>
                <a:ea typeface="Calibri"/>
                <a:cs typeface="Times New Roman"/>
                <a:hlinkClick r:id="rId3"/>
              </a:rPr>
              <a:t>publications/</a:t>
            </a:r>
            <a:r>
              <a:rPr lang="en-CA" sz="1400" u="sng" dirty="0" err="1" smtClean="0">
                <a:solidFill>
                  <a:srgbClr val="000000"/>
                </a:solidFill>
                <a:ea typeface="Calibri"/>
                <a:cs typeface="Times New Roman"/>
                <a:hlinkClick r:id="rId3"/>
              </a:rPr>
              <a:t>chartbook</a:t>
            </a:r>
            <a:r>
              <a:rPr lang="en-CA" sz="1400" u="sng" dirty="0" smtClean="0">
                <a:solidFill>
                  <a:srgbClr val="000000"/>
                </a:solidFill>
                <a:ea typeface="Calibri"/>
                <a:cs typeface="Times New Roman"/>
                <a:hlinkClick r:id="rId3"/>
              </a:rPr>
              <a:t>/2010/pdf_2010_ihp_survey_chartpack_full_12022010.pdf</a:t>
            </a:r>
            <a:r>
              <a:rPr lang="en-CA" sz="1400" dirty="0">
                <a:solidFill>
                  <a:srgbClr val="000000"/>
                </a:solidFill>
                <a:ea typeface="Calibri"/>
                <a:cs typeface="Times New Roman"/>
              </a:rPr>
              <a:t>. Accessed November 27, 2014.</a:t>
            </a:r>
            <a:endParaRPr lang="fr-CA" sz="1400" dirty="0">
              <a:solidFill>
                <a:srgbClr val="000000"/>
              </a:solidFill>
              <a:latin typeface="Calibri"/>
              <a:ea typeface="Calibri"/>
              <a:cs typeface="Times New Roman"/>
            </a:endParaRPr>
          </a:p>
          <a:p>
            <a:pPr marL="115200" lvl="0" indent="-457200">
              <a:spcBef>
                <a:spcPts val="1000"/>
              </a:spcBef>
              <a:spcAft>
                <a:spcPts val="0"/>
              </a:spcAft>
              <a:buNone/>
            </a:pPr>
            <a:r>
              <a:rPr lang="en-CA" sz="1400" dirty="0">
                <a:solidFill>
                  <a:srgbClr val="000000"/>
                </a:solidFill>
                <a:ea typeface="Calibri"/>
                <a:cs typeface="Times New Roman"/>
              </a:rPr>
              <a:t>The Commonwealth Fund. </a:t>
            </a:r>
            <a:r>
              <a:rPr lang="en-CA" sz="1400" i="1" dirty="0">
                <a:solidFill>
                  <a:srgbClr val="000000"/>
                </a:solidFill>
                <a:ea typeface="Calibri"/>
                <a:cs typeface="Times New Roman"/>
              </a:rPr>
              <a:t>2012 Commonwealth Fund International Survey of Primary Care Doctors</a:t>
            </a:r>
            <a:r>
              <a:rPr lang="en-CA" sz="1400" dirty="0">
                <a:solidFill>
                  <a:srgbClr val="000000"/>
                </a:solidFill>
                <a:ea typeface="Calibri"/>
                <a:cs typeface="Times New Roman"/>
              </a:rPr>
              <a:t>. New York, U.S</a:t>
            </a:r>
            <a:r>
              <a:rPr lang="en-CA" sz="1400" dirty="0" smtClean="0">
                <a:solidFill>
                  <a:srgbClr val="000000"/>
                </a:solidFill>
                <a:ea typeface="Calibri"/>
                <a:cs typeface="Times New Roman"/>
              </a:rPr>
              <a:t>.: </a:t>
            </a:r>
            <a:r>
              <a:rPr lang="en-CA" sz="1400" dirty="0">
                <a:solidFill>
                  <a:srgbClr val="000000"/>
                </a:solidFill>
                <a:ea typeface="Calibri"/>
                <a:cs typeface="Times New Roman"/>
              </a:rPr>
              <a:t>CMWF; 2012.</a:t>
            </a:r>
            <a:r>
              <a:rPr lang="en-CA" sz="1400" dirty="0">
                <a:solidFill>
                  <a:srgbClr val="000000"/>
                </a:solidFill>
                <a:latin typeface="Calibri"/>
                <a:ea typeface="Calibri"/>
                <a:cs typeface="Times New Roman"/>
              </a:rPr>
              <a:t> </a:t>
            </a:r>
            <a:r>
              <a:rPr lang="en-CA" sz="1400" u="sng" dirty="0">
                <a:solidFill>
                  <a:srgbClr val="000000"/>
                </a:solidFill>
                <a:ea typeface="Calibri"/>
                <a:cs typeface="Times New Roman"/>
                <a:hlinkClick r:id="rId4"/>
              </a:rPr>
              <a:t>http://www.commonwealthfund.org/~/media/files/publications/in-the-literature/2012/nov/ppt_2012_ihp_survey_chartpack.pptx</a:t>
            </a:r>
            <a:r>
              <a:rPr lang="en-CA" sz="1400" dirty="0">
                <a:solidFill>
                  <a:srgbClr val="000000"/>
                </a:solidFill>
                <a:ea typeface="Calibri"/>
                <a:cs typeface="Times New Roman"/>
              </a:rPr>
              <a:t>. Accessed November 27, 2014.</a:t>
            </a:r>
            <a:endParaRPr lang="fr-CA" sz="1400" dirty="0">
              <a:solidFill>
                <a:srgbClr val="000000"/>
              </a:solidFill>
              <a:latin typeface="Calibri"/>
              <a:ea typeface="Calibri"/>
              <a:cs typeface="Times New Roman"/>
            </a:endParaRPr>
          </a:p>
          <a:p>
            <a:pPr marL="115200" lvl="0" indent="-457200">
              <a:spcBef>
                <a:spcPts val="1000"/>
              </a:spcBef>
              <a:spcAft>
                <a:spcPts val="0"/>
              </a:spcAft>
              <a:buNone/>
            </a:pPr>
            <a:r>
              <a:rPr lang="en-CA" sz="1400" dirty="0">
                <a:solidFill>
                  <a:srgbClr val="000000"/>
                </a:solidFill>
                <a:ea typeface="Calibri"/>
                <a:cs typeface="Times New Roman"/>
              </a:rPr>
              <a:t>The Commonwealth Fund. </a:t>
            </a:r>
            <a:r>
              <a:rPr lang="en-CA" sz="1400" i="1" dirty="0">
                <a:solidFill>
                  <a:srgbClr val="000000"/>
                </a:solidFill>
                <a:ea typeface="Calibri"/>
                <a:cs typeface="Times New Roman"/>
              </a:rPr>
              <a:t>2013 Commonwealth Fund International Health Policy Survey</a:t>
            </a:r>
            <a:r>
              <a:rPr lang="en-CA" sz="1400" dirty="0">
                <a:solidFill>
                  <a:srgbClr val="000000"/>
                </a:solidFill>
                <a:ea typeface="Calibri"/>
                <a:cs typeface="Times New Roman"/>
              </a:rPr>
              <a:t>. New York, U.S</a:t>
            </a:r>
            <a:r>
              <a:rPr lang="en-CA" sz="1400" dirty="0" smtClean="0">
                <a:solidFill>
                  <a:srgbClr val="000000"/>
                </a:solidFill>
                <a:ea typeface="Calibri"/>
                <a:cs typeface="Times New Roman"/>
              </a:rPr>
              <a:t>.: </a:t>
            </a:r>
            <a:r>
              <a:rPr lang="en-CA" sz="1400" dirty="0">
                <a:solidFill>
                  <a:srgbClr val="000000"/>
                </a:solidFill>
                <a:ea typeface="Calibri"/>
                <a:cs typeface="Times New Roman"/>
              </a:rPr>
              <a:t>CMWF; 2013.</a:t>
            </a:r>
            <a:r>
              <a:rPr lang="en-CA" sz="1400" dirty="0">
                <a:solidFill>
                  <a:srgbClr val="000000"/>
                </a:solidFill>
                <a:latin typeface="Calibri"/>
                <a:ea typeface="Calibri"/>
                <a:cs typeface="Times New Roman"/>
              </a:rPr>
              <a:t> </a:t>
            </a:r>
            <a:r>
              <a:rPr lang="en-CA" sz="1400" u="sng" dirty="0">
                <a:solidFill>
                  <a:srgbClr val="000000"/>
                </a:solidFill>
                <a:ea typeface="Calibri"/>
                <a:cs typeface="Times New Roman"/>
                <a:hlinkClick r:id="rId5"/>
              </a:rPr>
              <a:t>http://www.commonwealthfund.org/~/media/files/publications/in-the-literature/2013/nov/ppt_oecd_multinational_comparisons_hlt_sys_data_2013.pptx</a:t>
            </a:r>
            <a:r>
              <a:rPr lang="en-CA" sz="1400" dirty="0">
                <a:solidFill>
                  <a:srgbClr val="000000"/>
                </a:solidFill>
                <a:ea typeface="Calibri"/>
                <a:cs typeface="Times New Roman"/>
              </a:rPr>
              <a:t>. Accessed November 27, 2014</a:t>
            </a:r>
            <a:r>
              <a:rPr lang="en-CA" sz="1400" dirty="0" smtClean="0">
                <a:solidFill>
                  <a:srgbClr val="000000"/>
                </a:solidFill>
                <a:ea typeface="Calibri"/>
                <a:cs typeface="Times New Roman"/>
              </a:rPr>
              <a:t>.</a:t>
            </a:r>
          </a:p>
          <a:p>
            <a:pPr marL="114300" lvl="0" indent="-114300">
              <a:spcBef>
                <a:spcPts val="1000"/>
              </a:spcBef>
              <a:buNone/>
            </a:pPr>
            <a:r>
              <a:rPr lang="en-CA" sz="1400" spc="-10" dirty="0">
                <a:solidFill>
                  <a:srgbClr val="000000"/>
                </a:solidFill>
              </a:rPr>
              <a:t>Organisation for Economic Co-operation and Development. </a:t>
            </a:r>
            <a:r>
              <a:rPr lang="en-CA" sz="1400" i="1" spc="-10" dirty="0">
                <a:solidFill>
                  <a:srgbClr val="000000"/>
                </a:solidFill>
              </a:rPr>
              <a:t>Health at a Glance 2013: OECD Indicators</a:t>
            </a:r>
            <a:r>
              <a:rPr lang="en-CA" sz="1400" spc="-10" dirty="0">
                <a:solidFill>
                  <a:srgbClr val="000000"/>
                </a:solidFill>
              </a:rPr>
              <a:t>. Paris, France: OECD; 2013. </a:t>
            </a:r>
          </a:p>
          <a:p>
            <a:pPr marL="114300" lvl="0" indent="-114300">
              <a:spcBef>
                <a:spcPts val="1000"/>
              </a:spcBef>
              <a:buNone/>
            </a:pPr>
            <a:endParaRPr lang="en-CA" sz="1400" dirty="0">
              <a:solidFill>
                <a:srgbClr val="000000"/>
              </a:solidFill>
            </a:endParaRPr>
          </a:p>
        </p:txBody>
      </p:sp>
      <p:sp>
        <p:nvSpPr>
          <p:cNvPr id="4"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71</a:t>
            </a:fld>
            <a:endParaRPr lang="en-US" dirty="0"/>
          </a:p>
        </p:txBody>
      </p:sp>
    </p:spTree>
    <p:extLst>
      <p:ext uri="{BB962C8B-B14F-4D97-AF65-F5344CB8AC3E}">
        <p14:creationId xmlns:p14="http://schemas.microsoft.com/office/powerpoint/2010/main" val="85446237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smtClean="0">
                <a:solidFill>
                  <a:srgbClr val="307D84"/>
                </a:solidFill>
              </a:rPr>
              <a:t>Bibliography (cont’d)</a:t>
            </a:r>
            <a:endParaRPr lang="en-CA" sz="2600" dirty="0">
              <a:solidFill>
                <a:srgbClr val="307D84"/>
              </a:solidFill>
            </a:endParaRPr>
          </a:p>
        </p:txBody>
      </p:sp>
      <p:sp>
        <p:nvSpPr>
          <p:cNvPr id="4" name="Content Placeholder 3"/>
          <p:cNvSpPr>
            <a:spLocks noGrp="1"/>
          </p:cNvSpPr>
          <p:nvPr>
            <p:ph sz="quarter" idx="11"/>
          </p:nvPr>
        </p:nvSpPr>
        <p:spPr>
          <a:xfrm>
            <a:off x="591844" y="1524000"/>
            <a:ext cx="8552156" cy="4953000"/>
          </a:xfrm>
        </p:spPr>
        <p:txBody>
          <a:bodyPr>
            <a:noAutofit/>
          </a:bodyPr>
          <a:lstStyle/>
          <a:p>
            <a:pPr marL="114300" lvl="0" indent="-114300">
              <a:spcBef>
                <a:spcPts val="1000"/>
              </a:spcBef>
              <a:buNone/>
            </a:pPr>
            <a:r>
              <a:rPr lang="en-CA" sz="1400" dirty="0">
                <a:solidFill>
                  <a:srgbClr val="000000"/>
                </a:solidFill>
              </a:rPr>
              <a:t>Organisation for Economic Co-operation and Development. </a:t>
            </a:r>
            <a:r>
              <a:rPr lang="en-CA" sz="1400" i="1" dirty="0">
                <a:solidFill>
                  <a:srgbClr val="000000"/>
                </a:solidFill>
              </a:rPr>
              <a:t>OECD</a:t>
            </a:r>
            <a:r>
              <a:rPr lang="en-CA" sz="1400" dirty="0">
                <a:solidFill>
                  <a:srgbClr val="000000"/>
                </a:solidFill>
              </a:rPr>
              <a:t> </a:t>
            </a:r>
            <a:r>
              <a:rPr lang="en-CA" sz="1400" i="1" dirty="0">
                <a:solidFill>
                  <a:srgbClr val="000000"/>
                </a:solidFill>
              </a:rPr>
              <a:t>Health Statistics, 2014</a:t>
            </a:r>
            <a:r>
              <a:rPr lang="en-CA" sz="1400" dirty="0">
                <a:solidFill>
                  <a:srgbClr val="000000"/>
                </a:solidFill>
              </a:rPr>
              <a:t>. Paris, France: OECD; 2014. </a:t>
            </a:r>
          </a:p>
          <a:p>
            <a:pPr marL="114300" indent="-114300">
              <a:spcBef>
                <a:spcPts val="1000"/>
              </a:spcBef>
              <a:buNone/>
            </a:pPr>
            <a:r>
              <a:rPr lang="en-CA" sz="1400" spc="-10" dirty="0" smtClean="0"/>
              <a:t>Statistics </a:t>
            </a:r>
            <a:r>
              <a:rPr lang="en-CA" sz="1400" spc="-10" dirty="0"/>
              <a:t>Canada. Table 105-0501—Health indicator profile, annual estimates, by age group and sex, Canada, provinces, territories, health regions (2013 boundaries) and peer groups, occasional. CANSIM (database). </a:t>
            </a:r>
            <a:r>
              <a:rPr lang="en-CA" sz="1400" spc="-10" dirty="0">
                <a:hlinkClick r:id="rId3"/>
              </a:rPr>
              <a:t>http://www5.statcan.gc.ca/cansim/a05?lang=eng&amp;id=1050501</a:t>
            </a:r>
            <a:r>
              <a:rPr lang="en-CA" sz="1400" spc="-10" dirty="0"/>
              <a:t>. Updated June </a:t>
            </a:r>
            <a:r>
              <a:rPr lang="en-CA" sz="1400" spc="-10" dirty="0" smtClean="0"/>
              <a:t>11, </a:t>
            </a:r>
            <a:r>
              <a:rPr lang="en-CA" sz="1400" spc="-10" dirty="0"/>
              <a:t>2014. Accessed November 27, 2014</a:t>
            </a:r>
            <a:r>
              <a:rPr lang="en-CA" sz="1400" spc="-10"/>
              <a:t>. </a:t>
            </a:r>
            <a:endParaRPr lang="en-CA" sz="1400" spc="-10" dirty="0" smtClean="0"/>
          </a:p>
        </p:txBody>
      </p:sp>
      <p:sp>
        <p:nvSpPr>
          <p:cNvPr id="5"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72</a:t>
            </a:fld>
            <a:endParaRPr lang="en-US" dirty="0"/>
          </a:p>
        </p:txBody>
      </p:sp>
    </p:spTree>
    <p:extLst>
      <p:ext uri="{BB962C8B-B14F-4D97-AF65-F5344CB8AC3E}">
        <p14:creationId xmlns:p14="http://schemas.microsoft.com/office/powerpoint/2010/main" val="333032520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b="2941"/>
          <a:stretch/>
        </p:blipFill>
        <p:spPr>
          <a:xfrm>
            <a:off x="0" y="-2"/>
            <a:ext cx="9143999" cy="6858001"/>
          </a:xfrm>
          <a:prstGeom prst="rect">
            <a:avLst/>
          </a:prstGeom>
        </p:spPr>
      </p:pic>
    </p:spTree>
    <p:extLst>
      <p:ext uri="{BB962C8B-B14F-4D97-AF65-F5344CB8AC3E}">
        <p14:creationId xmlns:p14="http://schemas.microsoft.com/office/powerpoint/2010/main" val="10110223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CA" sz="2600" dirty="0" smtClean="0">
                <a:solidFill>
                  <a:srgbClr val="4C898E"/>
                </a:solidFill>
              </a:rPr>
              <a:t>Executive summary (cont’d)</a:t>
            </a:r>
            <a:endParaRPr lang="en-CA" sz="2600" dirty="0">
              <a:solidFill>
                <a:srgbClr val="4C898E"/>
              </a:solidFill>
            </a:endParaRPr>
          </a:p>
        </p:txBody>
      </p:sp>
      <p:sp>
        <p:nvSpPr>
          <p:cNvPr id="3" name="Slide Number Placeholder 2"/>
          <p:cNvSpPr>
            <a:spLocks noGrp="1"/>
          </p:cNvSpPr>
          <p:nvPr>
            <p:ph type="sldNum" sz="quarter" idx="10"/>
          </p:nvPr>
        </p:nvSpPr>
        <p:spPr/>
        <p:txBody>
          <a:bodyPr/>
          <a:lstStyle/>
          <a:p>
            <a:fld id="{5FCC756A-20BE-4B75-95FF-A00C9F1FCD09}" type="slidenum">
              <a:rPr lang="en-US" smtClean="0">
                <a:solidFill>
                  <a:srgbClr val="000000"/>
                </a:solidFill>
              </a:rPr>
              <a:pPr/>
              <a:t>8</a:t>
            </a:fld>
            <a:endParaRPr lang="en-US" dirty="0">
              <a:solidFill>
                <a:srgbClr val="000000"/>
              </a:solidFill>
            </a:endParaRPr>
          </a:p>
        </p:txBody>
      </p:sp>
      <p:sp>
        <p:nvSpPr>
          <p:cNvPr id="7" name="Content Placeholder 2"/>
          <p:cNvSpPr txBox="1">
            <a:spLocks/>
          </p:cNvSpPr>
          <p:nvPr/>
        </p:nvSpPr>
        <p:spPr>
          <a:xfrm>
            <a:off x="591844" y="1371600"/>
            <a:ext cx="8232648" cy="5112568"/>
          </a:xfrm>
          <a:prstGeom prst="rect">
            <a:avLst/>
          </a:prstGeom>
        </p:spPr>
        <p:txBody>
          <a:bodyPr vert="horz" lIns="91440" tIns="45720" rIns="91440" bIns="45720" rtlCol="0">
            <a:noAutofit/>
          </a:bodyPr>
          <a:lstStyle>
            <a:lvl1pPr marL="342900" indent="-342900" algn="l" rtl="0" eaLnBrk="1" fontAlgn="base" hangingPunct="1">
              <a:spcBef>
                <a:spcPct val="50000"/>
              </a:spcBef>
              <a:spcAft>
                <a:spcPct val="0"/>
              </a:spcAft>
              <a:buClrTx/>
              <a:buFont typeface="Arial" pitchFamily="34" charset="0"/>
              <a:buChar char="•"/>
              <a:defRPr sz="2500">
                <a:solidFill>
                  <a:schemeClr val="tx1"/>
                </a:solidFill>
                <a:latin typeface="+mn-lt"/>
                <a:ea typeface="+mn-ea"/>
                <a:cs typeface="+mn-cs"/>
              </a:defRPr>
            </a:lvl1pPr>
            <a:lvl2pPr marL="742950" indent="-285750" algn="l" rtl="0" eaLnBrk="1" fontAlgn="base" hangingPunct="1">
              <a:spcBef>
                <a:spcPts val="1200"/>
              </a:spcBef>
              <a:spcAft>
                <a:spcPct val="0"/>
              </a:spcAft>
              <a:buClrTx/>
              <a:buFont typeface="Arial" pitchFamily="34" charset="0"/>
              <a:buChar char="–"/>
              <a:defRPr sz="2200">
                <a:solidFill>
                  <a:schemeClr val="tx1"/>
                </a:solidFill>
                <a:latin typeface="+mn-lt"/>
              </a:defRPr>
            </a:lvl2pPr>
            <a:lvl3pPr marL="1143000" indent="-228600" algn="l" rtl="0" eaLnBrk="1" fontAlgn="base" hangingPunct="1">
              <a:spcBef>
                <a:spcPts val="1200"/>
              </a:spcBef>
              <a:spcAft>
                <a:spcPct val="0"/>
              </a:spcAft>
              <a:buClrTx/>
              <a:buFont typeface="Arial" pitchFamily="34" charset="0"/>
              <a:buChar char="•"/>
              <a:defRPr sz="2000">
                <a:solidFill>
                  <a:schemeClr val="tx1"/>
                </a:solidFill>
                <a:latin typeface="+mn-lt"/>
              </a:defRPr>
            </a:lvl3pPr>
            <a:lvl4pPr marL="1600200" indent="-228600" algn="l" rtl="0" eaLnBrk="1" fontAlgn="base" hangingPunct="1">
              <a:spcBef>
                <a:spcPts val="600"/>
              </a:spcBef>
              <a:spcAft>
                <a:spcPct val="0"/>
              </a:spcAft>
              <a:buClrTx/>
              <a:buFont typeface="Arial" pitchFamily="34" charset="0"/>
              <a:buChar char="–"/>
              <a:defRPr>
                <a:solidFill>
                  <a:schemeClr val="tx1"/>
                </a:solidFill>
                <a:latin typeface="+mn-lt"/>
              </a:defRPr>
            </a:lvl4pPr>
            <a:lvl5pPr marL="2057400" indent="-228600" algn="l" rtl="0" eaLnBrk="1" fontAlgn="base" hangingPunct="1">
              <a:spcBef>
                <a:spcPts val="600"/>
              </a:spcBef>
              <a:spcAft>
                <a:spcPct val="0"/>
              </a:spcAft>
              <a:buClrTx/>
              <a:buFont typeface="Arial" pitchFamily="34" charset="0"/>
              <a:buChar char="•"/>
              <a:defRPr sz="1600">
                <a:solidFill>
                  <a:schemeClr val="tx1"/>
                </a:solidFill>
                <a:latin typeface="+mn-lt"/>
              </a:defRPr>
            </a:lvl5pPr>
            <a:lvl6pPr marL="2514600" indent="-228600" algn="l" rtl="0" eaLnBrk="1" fontAlgn="base" hangingPunct="1">
              <a:spcBef>
                <a:spcPct val="25000"/>
              </a:spcBef>
              <a:spcAft>
                <a:spcPct val="0"/>
              </a:spcAft>
              <a:buClr>
                <a:srgbClr val="007E64"/>
              </a:buClr>
              <a:buChar char="»"/>
              <a:defRPr>
                <a:solidFill>
                  <a:schemeClr val="tx1"/>
                </a:solidFill>
                <a:latin typeface="+mn-lt"/>
              </a:defRPr>
            </a:lvl6pPr>
            <a:lvl7pPr marL="2971800" indent="-228600" algn="l" rtl="0" eaLnBrk="1" fontAlgn="base" hangingPunct="1">
              <a:spcBef>
                <a:spcPct val="25000"/>
              </a:spcBef>
              <a:spcAft>
                <a:spcPct val="0"/>
              </a:spcAft>
              <a:buClr>
                <a:srgbClr val="007E64"/>
              </a:buClr>
              <a:buChar char="»"/>
              <a:defRPr>
                <a:solidFill>
                  <a:schemeClr val="tx1"/>
                </a:solidFill>
                <a:latin typeface="+mn-lt"/>
              </a:defRPr>
            </a:lvl7pPr>
            <a:lvl8pPr marL="3429000" indent="-228600" algn="l" rtl="0" eaLnBrk="1" fontAlgn="base" hangingPunct="1">
              <a:spcBef>
                <a:spcPct val="25000"/>
              </a:spcBef>
              <a:spcAft>
                <a:spcPct val="0"/>
              </a:spcAft>
              <a:buClr>
                <a:srgbClr val="007E64"/>
              </a:buClr>
              <a:buChar char="»"/>
              <a:defRPr>
                <a:solidFill>
                  <a:schemeClr val="tx1"/>
                </a:solidFill>
                <a:latin typeface="+mn-lt"/>
              </a:defRPr>
            </a:lvl8pPr>
            <a:lvl9pPr marL="3886200" indent="-228600" algn="l" rtl="0" eaLnBrk="1" fontAlgn="base" hangingPunct="1">
              <a:spcBef>
                <a:spcPct val="25000"/>
              </a:spcBef>
              <a:spcAft>
                <a:spcPct val="0"/>
              </a:spcAft>
              <a:buClr>
                <a:srgbClr val="007E64"/>
              </a:buClr>
              <a:buChar char="»"/>
              <a:defRPr>
                <a:solidFill>
                  <a:schemeClr val="tx1"/>
                </a:solidFill>
                <a:latin typeface="+mn-lt"/>
              </a:defRPr>
            </a:lvl9pPr>
          </a:lstStyle>
          <a:p>
            <a:pPr marL="0" indent="0">
              <a:buFont typeface="Arial" pitchFamily="34" charset="0"/>
              <a:buNone/>
            </a:pPr>
            <a:r>
              <a:rPr lang="en-CA" sz="2000" dirty="0" smtClean="0">
                <a:solidFill>
                  <a:srgbClr val="4C898E"/>
                </a:solidFill>
              </a:rPr>
              <a:t>Access </a:t>
            </a:r>
            <a:r>
              <a:rPr lang="en-CA" sz="2000" dirty="0">
                <a:solidFill>
                  <a:srgbClr val="4C898E"/>
                </a:solidFill>
              </a:rPr>
              <a:t>to care</a:t>
            </a:r>
          </a:p>
          <a:p>
            <a:pPr marL="0" lvl="0" indent="0">
              <a:lnSpc>
                <a:spcPts val="1800"/>
              </a:lnSpc>
              <a:buNone/>
            </a:pPr>
            <a:r>
              <a:rPr lang="en-CA" sz="1400" b="1" dirty="0" smtClean="0">
                <a:solidFill>
                  <a:srgbClr val="000000"/>
                </a:solidFill>
              </a:rPr>
              <a:t>Timely access to primary and specialist care remains a significant challenge for </a:t>
            </a:r>
            <a:br>
              <a:rPr lang="en-CA" sz="1400" b="1" dirty="0" smtClean="0">
                <a:solidFill>
                  <a:srgbClr val="000000"/>
                </a:solidFill>
              </a:rPr>
            </a:br>
            <a:r>
              <a:rPr lang="en-CA" sz="1400" b="1" dirty="0" smtClean="0">
                <a:solidFill>
                  <a:srgbClr val="000000"/>
                </a:solidFill>
              </a:rPr>
              <a:t>older Canadians. </a:t>
            </a:r>
          </a:p>
          <a:p>
            <a:pPr lvl="0">
              <a:lnSpc>
                <a:spcPts val="1800"/>
              </a:lnSpc>
            </a:pPr>
            <a:r>
              <a:rPr lang="en-CA" sz="1400" dirty="0" smtClean="0"/>
              <a:t>While </a:t>
            </a:r>
            <a:r>
              <a:rPr lang="en-CA" sz="1400" dirty="0"/>
              <a:t>almost all older Canadians </a:t>
            </a:r>
            <a:r>
              <a:rPr lang="en-CA" sz="1400" dirty="0" smtClean="0"/>
              <a:t>(55 and older) have </a:t>
            </a:r>
            <a:r>
              <a:rPr lang="en-CA" sz="1400" dirty="0"/>
              <a:t>a regular doctor, 53% </a:t>
            </a:r>
            <a:r>
              <a:rPr lang="en-CA" sz="1400" dirty="0" smtClean="0"/>
              <a:t>waited at </a:t>
            </a:r>
            <a:r>
              <a:rPr lang="en-CA" sz="1400" dirty="0"/>
              <a:t>least </a:t>
            </a:r>
            <a:r>
              <a:rPr lang="en-CA" sz="1400" dirty="0" smtClean="0"/>
              <a:t/>
            </a:r>
            <a:br>
              <a:rPr lang="en-CA" sz="1400" dirty="0" smtClean="0"/>
            </a:br>
            <a:r>
              <a:rPr lang="en-CA" sz="1400" dirty="0" smtClean="0"/>
              <a:t>2 </a:t>
            </a:r>
            <a:r>
              <a:rPr lang="en-CA" sz="1400" dirty="0"/>
              <a:t>days for care the last time they were sick or needed medical attention, and 25% </a:t>
            </a:r>
            <a:r>
              <a:rPr lang="en-CA" sz="1400" dirty="0" smtClean="0"/>
              <a:t>waited at least </a:t>
            </a:r>
            <a:r>
              <a:rPr lang="en-CA" sz="1400" dirty="0"/>
              <a:t>2 months to see a specialist. Canada </a:t>
            </a:r>
            <a:r>
              <a:rPr lang="en-CA" sz="1400" dirty="0" smtClean="0"/>
              <a:t>had </a:t>
            </a:r>
            <a:r>
              <a:rPr lang="en-CA" sz="1400" dirty="0"/>
              <a:t>the longest waits for primary and specialist care </a:t>
            </a:r>
            <a:r>
              <a:rPr lang="en-CA" sz="1400" dirty="0" smtClean="0"/>
              <a:t>of </a:t>
            </a:r>
            <a:r>
              <a:rPr lang="en-CA" sz="1400" dirty="0"/>
              <a:t>all </a:t>
            </a:r>
            <a:r>
              <a:rPr lang="en-CA" sz="1400" dirty="0" smtClean="0"/>
              <a:t/>
            </a:r>
            <a:br>
              <a:rPr lang="en-CA" sz="1400" dirty="0" smtClean="0"/>
            </a:br>
            <a:r>
              <a:rPr lang="en-CA" sz="1400" dirty="0" smtClean="0"/>
              <a:t>11 countries</a:t>
            </a:r>
            <a:r>
              <a:rPr lang="en-CA" sz="1400" dirty="0"/>
              <a:t>, and every province </a:t>
            </a:r>
            <a:r>
              <a:rPr lang="en-CA" sz="1400" dirty="0" smtClean="0"/>
              <a:t>had </a:t>
            </a:r>
            <a:r>
              <a:rPr lang="en-CA" sz="1400" dirty="0"/>
              <a:t>significantly longer waits than the international average</a:t>
            </a:r>
            <a:r>
              <a:rPr lang="en-CA" sz="1400" dirty="0" smtClean="0"/>
              <a:t>. </a:t>
            </a:r>
            <a:endParaRPr lang="en-CA" sz="1400" dirty="0"/>
          </a:p>
          <a:p>
            <a:pPr>
              <a:lnSpc>
                <a:spcPts val="1800"/>
              </a:lnSpc>
            </a:pPr>
            <a:r>
              <a:rPr lang="en-CA" sz="1400" dirty="0" smtClean="0"/>
              <a:t>Half </a:t>
            </a:r>
            <a:r>
              <a:rPr lang="en-CA" sz="1400" dirty="0"/>
              <a:t>of older Canadians </a:t>
            </a:r>
            <a:r>
              <a:rPr lang="en-US" sz="1400" dirty="0"/>
              <a:t>found </a:t>
            </a:r>
            <a:r>
              <a:rPr lang="en-US" sz="1400" dirty="0" smtClean="0"/>
              <a:t>it very </a:t>
            </a:r>
            <a:r>
              <a:rPr lang="en-US" sz="1400" dirty="0"/>
              <a:t>or somewhat difficult to get medical care in the </a:t>
            </a:r>
            <a:r>
              <a:rPr lang="en-US" sz="1400" dirty="0" smtClean="0"/>
              <a:t>evenings and </a:t>
            </a:r>
            <a:r>
              <a:rPr lang="en-US" sz="1400" dirty="0"/>
              <a:t>on </a:t>
            </a:r>
            <a:r>
              <a:rPr lang="en-US" sz="1400" dirty="0" smtClean="0"/>
              <a:t>weekends </a:t>
            </a:r>
            <a:r>
              <a:rPr lang="en-US" sz="1400" dirty="0"/>
              <a:t>or holidays without going to the hospital emergency </a:t>
            </a:r>
            <a:r>
              <a:rPr lang="en-US" sz="1400" dirty="0" smtClean="0"/>
              <a:t>department (ED). </a:t>
            </a:r>
            <a:r>
              <a:rPr lang="en-CA" sz="1400" dirty="0"/>
              <a:t>Consequently, 37% of individuals responded that the last time they went to the </a:t>
            </a:r>
            <a:r>
              <a:rPr lang="en-CA" sz="1400" dirty="0" smtClean="0"/>
              <a:t>ED</a:t>
            </a:r>
            <a:r>
              <a:rPr lang="en-CA" sz="1400" dirty="0"/>
              <a:t>, it was for a condition that could have been treated by their regular </a:t>
            </a:r>
            <a:r>
              <a:rPr lang="en-CA" sz="1400" dirty="0" smtClean="0"/>
              <a:t>doctor.</a:t>
            </a:r>
          </a:p>
          <a:p>
            <a:pPr lvl="0">
              <a:lnSpc>
                <a:spcPts val="1800"/>
              </a:lnSpc>
            </a:pPr>
            <a:r>
              <a:rPr lang="en-CA" sz="1400" dirty="0">
                <a:ea typeface="Arial"/>
              </a:rPr>
              <a:t>While cost was not a barrier to medical services for most older Canadians, a significantly higher proportion (7%) than the average of countries said they were prevented from filling a prescription or skipped a medical dose because of the cost. For 15% of older Canadians, cost was also a barrier for dental care. </a:t>
            </a:r>
          </a:p>
        </p:txBody>
      </p:sp>
    </p:spTree>
    <p:extLst>
      <p:ext uri="{BB962C8B-B14F-4D97-AF65-F5344CB8AC3E}">
        <p14:creationId xmlns:p14="http://schemas.microsoft.com/office/powerpoint/2010/main" val="9503693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600" dirty="0">
                <a:solidFill>
                  <a:srgbClr val="4C898E"/>
                </a:solidFill>
              </a:rPr>
              <a:t>Executive summary </a:t>
            </a:r>
            <a:r>
              <a:rPr lang="en-CA" sz="2600" dirty="0" smtClean="0">
                <a:solidFill>
                  <a:srgbClr val="4C898E"/>
                </a:solidFill>
              </a:rPr>
              <a:t>(cont’d)</a:t>
            </a:r>
            <a:endParaRPr lang="en-CA" sz="2600" dirty="0">
              <a:solidFill>
                <a:srgbClr val="4C898E"/>
              </a:solidFill>
            </a:endParaRPr>
          </a:p>
        </p:txBody>
      </p:sp>
      <p:sp>
        <p:nvSpPr>
          <p:cNvPr id="3" name="Content Placeholder 2"/>
          <p:cNvSpPr>
            <a:spLocks noGrp="1"/>
          </p:cNvSpPr>
          <p:nvPr>
            <p:ph sz="quarter" idx="11"/>
          </p:nvPr>
        </p:nvSpPr>
        <p:spPr>
          <a:xfrm>
            <a:off x="591844" y="1371600"/>
            <a:ext cx="8232648" cy="4953000"/>
          </a:xfrm>
        </p:spPr>
        <p:txBody>
          <a:bodyPr>
            <a:normAutofit/>
          </a:bodyPr>
          <a:lstStyle/>
          <a:p>
            <a:pPr marL="0" lvl="0" indent="0">
              <a:buNone/>
            </a:pPr>
            <a:r>
              <a:rPr lang="en-CA" sz="2000" dirty="0">
                <a:solidFill>
                  <a:srgbClr val="4C898E"/>
                </a:solidFill>
              </a:rPr>
              <a:t>Caregiving and planning for </a:t>
            </a:r>
            <a:r>
              <a:rPr lang="en-CA" sz="2000" dirty="0" smtClean="0">
                <a:solidFill>
                  <a:srgbClr val="4C898E"/>
                </a:solidFill>
              </a:rPr>
              <a:t>end-of-life </a:t>
            </a:r>
            <a:r>
              <a:rPr lang="en-CA" sz="2000" dirty="0">
                <a:solidFill>
                  <a:srgbClr val="4C898E"/>
                </a:solidFill>
              </a:rPr>
              <a:t>care</a:t>
            </a:r>
          </a:p>
          <a:p>
            <a:pPr marL="0" indent="0">
              <a:lnSpc>
                <a:spcPts val="1800"/>
              </a:lnSpc>
              <a:spcBef>
                <a:spcPts val="900"/>
              </a:spcBef>
              <a:buNone/>
            </a:pPr>
            <a:r>
              <a:rPr lang="en-CA" sz="1400" b="1" dirty="0"/>
              <a:t>Older Canadians </a:t>
            </a:r>
            <a:r>
              <a:rPr lang="en-CA" sz="1400" b="1" dirty="0" smtClean="0"/>
              <a:t>spent </a:t>
            </a:r>
            <a:r>
              <a:rPr lang="en-CA" sz="1400" b="1" dirty="0"/>
              <a:t>more time on average as informal caregivers; they also </a:t>
            </a:r>
            <a:r>
              <a:rPr lang="en-CA" sz="1400" b="1" dirty="0" smtClean="0"/>
              <a:t>spent </a:t>
            </a:r>
            <a:br>
              <a:rPr lang="en-CA" sz="1400" b="1" dirty="0" smtClean="0"/>
            </a:br>
            <a:r>
              <a:rPr lang="en-CA" sz="1400" b="1" dirty="0" smtClean="0"/>
              <a:t>more </a:t>
            </a:r>
            <a:r>
              <a:rPr lang="en-CA" sz="1400" b="1" dirty="0"/>
              <a:t>time </a:t>
            </a:r>
            <a:r>
              <a:rPr lang="en-CA" sz="1400" b="1" dirty="0" smtClean="0"/>
              <a:t>planning for </a:t>
            </a:r>
            <a:r>
              <a:rPr lang="en-CA" sz="1400" b="1" dirty="0"/>
              <a:t>their own end-of-life needs</a:t>
            </a:r>
            <a:r>
              <a:rPr lang="en-CA" sz="1400" b="1" dirty="0" smtClean="0"/>
              <a:t>. </a:t>
            </a:r>
            <a:endParaRPr lang="en-CA" sz="1400" dirty="0"/>
          </a:p>
          <a:p>
            <a:pPr lvl="0">
              <a:lnSpc>
                <a:spcPts val="1800"/>
              </a:lnSpc>
              <a:spcBef>
                <a:spcPts val="900"/>
              </a:spcBef>
            </a:pPr>
            <a:r>
              <a:rPr lang="en-CA" sz="1400" dirty="0"/>
              <a:t>Almost 1 in 5 older Canadians provided care at least once a week to a person with an </a:t>
            </a:r>
            <a:r>
              <a:rPr lang="en-CA" sz="1400" dirty="0" smtClean="0"/>
              <a:t/>
            </a:r>
            <a:br>
              <a:rPr lang="en-CA" sz="1400" dirty="0" smtClean="0"/>
            </a:br>
            <a:r>
              <a:rPr lang="en-CA" sz="1400" dirty="0" smtClean="0"/>
              <a:t>age-related </a:t>
            </a:r>
            <a:r>
              <a:rPr lang="en-CA" sz="1400" dirty="0"/>
              <a:t>problem. </a:t>
            </a:r>
            <a:r>
              <a:rPr lang="en-CA" sz="1400" dirty="0" smtClean="0"/>
              <a:t>Nearly half of them (47%) provided </a:t>
            </a:r>
            <a:r>
              <a:rPr lang="en-CA" sz="1400" dirty="0"/>
              <a:t>care for at least 10 hours </a:t>
            </a:r>
            <a:r>
              <a:rPr lang="en-CA" sz="1400" dirty="0" smtClean="0"/>
              <a:t>a week</a:t>
            </a:r>
            <a:r>
              <a:rPr lang="en-CA" sz="1400" dirty="0"/>
              <a:t>, </a:t>
            </a:r>
            <a:r>
              <a:rPr lang="en-CA" sz="1400" dirty="0" smtClean="0"/>
              <a:t/>
            </a:r>
            <a:br>
              <a:rPr lang="en-CA" sz="1400" dirty="0" smtClean="0"/>
            </a:br>
            <a:r>
              <a:rPr lang="en-CA" sz="1400" dirty="0" smtClean="0"/>
              <a:t>a greater proportion than </a:t>
            </a:r>
            <a:r>
              <a:rPr lang="en-CA" sz="1400" dirty="0"/>
              <a:t>the international average </a:t>
            </a:r>
            <a:r>
              <a:rPr lang="en-CA" sz="1400" dirty="0" smtClean="0"/>
              <a:t>(40%).</a:t>
            </a:r>
            <a:endParaRPr lang="en-CA" sz="1400" dirty="0"/>
          </a:p>
          <a:p>
            <a:pPr lvl="0">
              <a:lnSpc>
                <a:spcPts val="1800"/>
              </a:lnSpc>
              <a:spcBef>
                <a:spcPts val="900"/>
              </a:spcBef>
            </a:pPr>
            <a:r>
              <a:rPr lang="en-CA" sz="1400" dirty="0" smtClean="0"/>
              <a:t>Nearly 1 in 4 (23%) Canadian </a:t>
            </a:r>
            <a:r>
              <a:rPr lang="en-CA" sz="1400" dirty="0"/>
              <a:t>caregivers needed help to provide care but did not receive it, </a:t>
            </a:r>
            <a:r>
              <a:rPr lang="en-CA" sz="1400" dirty="0" smtClean="0"/>
              <a:t/>
            </a:r>
            <a:br>
              <a:rPr lang="en-CA" sz="1400" dirty="0" smtClean="0"/>
            </a:br>
            <a:r>
              <a:rPr lang="en-CA" sz="1400" dirty="0" smtClean="0"/>
              <a:t>and </a:t>
            </a:r>
            <a:r>
              <a:rPr lang="en-CA" sz="1400" dirty="0"/>
              <a:t>34% </a:t>
            </a:r>
            <a:r>
              <a:rPr lang="en-CA" sz="1400" dirty="0" smtClean="0"/>
              <a:t>said they had experienced </a:t>
            </a:r>
            <a:r>
              <a:rPr lang="en-US" sz="1400" dirty="0"/>
              <a:t>distress, anger or depression while providing care.</a:t>
            </a:r>
            <a:endParaRPr lang="en-CA" sz="1400" dirty="0"/>
          </a:p>
          <a:p>
            <a:pPr lvl="0">
              <a:lnSpc>
                <a:spcPts val="1800"/>
              </a:lnSpc>
            </a:pPr>
            <a:r>
              <a:rPr lang="en-CA" sz="1400" dirty="0"/>
              <a:t>Older Canadians </a:t>
            </a:r>
            <a:r>
              <a:rPr lang="en-CA" sz="1400" dirty="0" smtClean="0"/>
              <a:t>were significantly </a:t>
            </a:r>
            <a:r>
              <a:rPr lang="en-CA" sz="1400" dirty="0"/>
              <a:t>more likely than older people in other countries to have discussions (61%) about their end-of life wishes or </a:t>
            </a:r>
            <a:r>
              <a:rPr lang="en-CA" sz="1400" dirty="0" smtClean="0"/>
              <a:t>to have </a:t>
            </a:r>
            <a:r>
              <a:rPr lang="en-CA" sz="1400" dirty="0"/>
              <a:t>written plans (39</a:t>
            </a:r>
            <a:r>
              <a:rPr lang="en-CA" sz="1400" dirty="0" smtClean="0"/>
              <a:t>%).</a:t>
            </a:r>
            <a:endParaRPr lang="en-CA" sz="1400" dirty="0"/>
          </a:p>
        </p:txBody>
      </p:sp>
      <p:sp>
        <p:nvSpPr>
          <p:cNvPr id="4" name="Slide Number Placeholder 2"/>
          <p:cNvSpPr>
            <a:spLocks noGrp="1"/>
          </p:cNvSpPr>
          <p:nvPr>
            <p:ph type="sldNum" sz="quarter" idx="10"/>
          </p:nvPr>
        </p:nvSpPr>
        <p:spPr>
          <a:xfrm>
            <a:off x="8153400" y="6553200"/>
            <a:ext cx="990600" cy="304800"/>
          </a:xfrm>
        </p:spPr>
        <p:txBody>
          <a:bodyPr/>
          <a:lstStyle/>
          <a:p>
            <a:fld id="{5FCC756A-20BE-4B75-95FF-A00C9F1FCD09}" type="slidenum">
              <a:rPr lang="en-US" smtClean="0"/>
              <a:pPr/>
              <a:t>9</a:t>
            </a:fld>
            <a:endParaRPr lang="en-US" dirty="0"/>
          </a:p>
        </p:txBody>
      </p:sp>
    </p:spTree>
    <p:extLst>
      <p:ext uri="{BB962C8B-B14F-4D97-AF65-F5344CB8AC3E}">
        <p14:creationId xmlns:p14="http://schemas.microsoft.com/office/powerpoint/2010/main" val="1713380775"/>
      </p:ext>
    </p:extLst>
  </p:cSld>
  <p:clrMapOvr>
    <a:masterClrMapping/>
  </p:clrMapOvr>
  <p:timing>
    <p:tnLst>
      <p:par>
        <p:cTn id="1" dur="indefinite" restart="never" nodeType="tmRoot"/>
      </p:par>
    </p:tnLst>
  </p:timing>
</p:sld>
</file>

<file path=ppt/theme/theme1.xml><?xml version="1.0" encoding="utf-8"?>
<a:theme xmlns:a="http://schemas.openxmlformats.org/drawingml/2006/main" name="CIHI_PPT_EN">
  <a:themeElements>
    <a:clrScheme name="CIHI">
      <a:dk1>
        <a:srgbClr val="000000"/>
      </a:dk1>
      <a:lt1>
        <a:srgbClr val="FFFFFF"/>
      </a:lt1>
      <a:dk2>
        <a:srgbClr val="94B8BB"/>
      </a:dk2>
      <a:lt2>
        <a:srgbClr val="FFFFFF"/>
      </a:lt2>
      <a:accent1>
        <a:srgbClr val="8FB3B9"/>
      </a:accent1>
      <a:accent2>
        <a:srgbClr val="037872"/>
      </a:accent2>
      <a:accent3>
        <a:srgbClr val="414141"/>
      </a:accent3>
      <a:accent4>
        <a:srgbClr val="DA7637"/>
      </a:accent4>
      <a:accent5>
        <a:srgbClr val="FFFFFF"/>
      </a:accent5>
      <a:accent6>
        <a:srgbClr val="4C898E"/>
      </a:accent6>
      <a:hlink>
        <a:srgbClr val="037872"/>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IHI_template_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IHI_template_E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IHI_template_E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IHI_template_E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IHI_template_E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IHI_template_E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IHI_template_E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IHI_template_E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IHI_template_E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IHI_template_E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IHI_template_E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IHI_template_E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CIHI_PPT_EN</Template>
  <TotalTime>28670</TotalTime>
  <Words>6373</Words>
  <Application>Microsoft Office PowerPoint</Application>
  <PresentationFormat>Letter Paper (8.5x11 in)</PresentationFormat>
  <Paragraphs>1821</Paragraphs>
  <Slides>73</Slides>
  <Notes>62</Notes>
  <HiddenSlides>0</HiddenSlides>
  <MMClips>0</MMClips>
  <ScaleCrop>false</ScaleCrop>
  <HeadingPairs>
    <vt:vector size="4" baseType="variant">
      <vt:variant>
        <vt:lpstr>Theme</vt:lpstr>
      </vt:variant>
      <vt:variant>
        <vt:i4>1</vt:i4>
      </vt:variant>
      <vt:variant>
        <vt:lpstr>Slide Titles</vt:lpstr>
      </vt:variant>
      <vt:variant>
        <vt:i4>73</vt:i4>
      </vt:variant>
    </vt:vector>
  </HeadingPairs>
  <TitlesOfParts>
    <vt:vector size="74" baseType="lpstr">
      <vt:lpstr>CIHI_PPT_EN</vt:lpstr>
      <vt:lpstr>How Canada Compares:  Results From The Commonwealth Fund 2014 International Health Policy Survey of Older Adults</vt:lpstr>
      <vt:lpstr>PowerPoint Presentation</vt:lpstr>
      <vt:lpstr>Table of contents</vt:lpstr>
      <vt:lpstr>Acknowledgements</vt:lpstr>
      <vt:lpstr>About this report </vt:lpstr>
      <vt:lpstr>About this report (cont’d)</vt:lpstr>
      <vt:lpstr>Executive summary</vt:lpstr>
      <vt:lpstr>Executive summary (cont’d)</vt:lpstr>
      <vt:lpstr>Executive summary (cont’d)</vt:lpstr>
      <vt:lpstr>Executive summary (cont’d) </vt:lpstr>
      <vt:lpstr>Executive summary (cont’d)</vt:lpstr>
      <vt:lpstr>Methodological notes</vt:lpstr>
      <vt:lpstr>Methodological notes (cont’d)</vt:lpstr>
      <vt:lpstr>Methodological notes (cont’d) </vt:lpstr>
      <vt:lpstr>Access to care</vt:lpstr>
      <vt:lpstr>Most older Canadians have a regular doctor</vt:lpstr>
      <vt:lpstr>Older Canadians wait longest for primary care</vt:lpstr>
      <vt:lpstr>Canadians are least likely to get timely responses</vt:lpstr>
      <vt:lpstr>Canadians have fewer after-hours options  for primary care </vt:lpstr>
      <vt:lpstr>Lack of access to timely care has an impact  on ED use </vt:lpstr>
      <vt:lpstr>Canadians wait longest for specialist care</vt:lpstr>
      <vt:lpstr>How do the provinces compare?</vt:lpstr>
      <vt:lpstr>Is cost a barrier to accessing care? </vt:lpstr>
      <vt:lpstr>Cost can be a barrier for prescription drugs</vt:lpstr>
      <vt:lpstr>Drug costs affect a higher proportion of people age 55 to 65</vt:lpstr>
      <vt:lpstr>Cost can be a barrier for dental care </vt:lpstr>
      <vt:lpstr>Public coverage of dental care is lower in Canada</vt:lpstr>
      <vt:lpstr>How do the provinces compare?</vt:lpstr>
      <vt:lpstr>Caregiving and planning  for end-of-life care</vt:lpstr>
      <vt:lpstr>Informal caregiving is common across countries </vt:lpstr>
      <vt:lpstr>Informal caregivers in Canada don’t always  get the support they need</vt:lpstr>
      <vt:lpstr>Distress is common among Canadian caregivers</vt:lpstr>
      <vt:lpstr>End-of-life care planning is common in Canada</vt:lpstr>
      <vt:lpstr>End-of-life care plans are more common  with advanced age</vt:lpstr>
      <vt:lpstr>How do the provinces compare? </vt:lpstr>
      <vt:lpstr>About half of Canadians are planning for future care needs</vt:lpstr>
      <vt:lpstr>Advanced directives are common in long-term care</vt:lpstr>
      <vt:lpstr>Quality of care </vt:lpstr>
      <vt:lpstr>Most older Canadians have a positive experience with their regular doctor</vt:lpstr>
      <vt:lpstr>Patient-centred care from specialists  is also relatively good in Canada</vt:lpstr>
      <vt:lpstr>However, continuity of care between regular  doctors and specialists can be improved </vt:lpstr>
      <vt:lpstr>How do the provinces compare?</vt:lpstr>
      <vt:lpstr>How do the provinces compare?</vt:lpstr>
      <vt:lpstr>Medication reviews are common for  older Canadians</vt:lpstr>
      <vt:lpstr>Canadians are more likely to have discussions about medication use </vt:lpstr>
      <vt:lpstr>Patient safety incidents related to medication  use are common in Canada </vt:lpstr>
      <vt:lpstr>How do the provinces compare?</vt:lpstr>
      <vt:lpstr>Care to help manage chronic conditions  is above average in Canada </vt:lpstr>
      <vt:lpstr>However, there is room to improve  across countries </vt:lpstr>
      <vt:lpstr>Hospitalizations for chronic conditions are declining in Canada but vary widely across the country</vt:lpstr>
      <vt:lpstr>How do the provinces compare? </vt:lpstr>
      <vt:lpstr>Discussions about healthy life habits are more frequent in Canada</vt:lpstr>
      <vt:lpstr>Canada leads in smoking cessation discussions</vt:lpstr>
      <vt:lpstr>How do the provinces compare?</vt:lpstr>
      <vt:lpstr>Perception of health  and health care</vt:lpstr>
      <vt:lpstr>Older Canadians feel better about their health</vt:lpstr>
      <vt:lpstr>Life expectancy for seniors in Canada is  about the same as the international average</vt:lpstr>
      <vt:lpstr>Perceptions of health systems are still low  in Canada but have improved slightly </vt:lpstr>
      <vt:lpstr>How do the provinces compare?</vt:lpstr>
      <vt:lpstr>Appendix </vt:lpstr>
      <vt:lpstr>Timely access to primary care</vt:lpstr>
      <vt:lpstr>Cost as a barrier to health care</vt:lpstr>
      <vt:lpstr>Quality of care: patient-centred care</vt:lpstr>
      <vt:lpstr>Quality of care: continuity of primary  and specialist care</vt:lpstr>
      <vt:lpstr>Quality of care: medication reviews</vt:lpstr>
      <vt:lpstr>Quality of care: management of chronic conditions</vt:lpstr>
      <vt:lpstr>Quality of care: health promotion</vt:lpstr>
      <vt:lpstr>End-of-life care</vt:lpstr>
      <vt:lpstr>Perception of health and health care</vt:lpstr>
      <vt:lpstr>Bibliography</vt:lpstr>
      <vt:lpstr>Bibliography (cont’d)</vt:lpstr>
      <vt:lpstr>Bibliography (cont’d)</vt:lpstr>
      <vt:lpstr>PowerPoint Presentation</vt:lpstr>
    </vt:vector>
  </TitlesOfParts>
  <Company>CIHI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 to Primary Care</dc:title>
  <dc:creator>Grace Cheung</dc:creator>
  <cp:lastModifiedBy>Robert Stevenson</cp:lastModifiedBy>
  <cp:revision>2063</cp:revision>
  <cp:lastPrinted>2015-01-14T17:54:33Z</cp:lastPrinted>
  <dcterms:created xsi:type="dcterms:W3CDTF">2014-10-08T18:39:48Z</dcterms:created>
  <dcterms:modified xsi:type="dcterms:W3CDTF">2015-01-27T15:04:34Z</dcterms:modified>
</cp:coreProperties>
</file>